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326" r:id="rId3"/>
    <p:sldId id="327" r:id="rId4"/>
    <p:sldId id="262"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295" r:id="rId35"/>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86" d="100"/>
          <a:sy n="86" d="100"/>
        </p:scale>
        <p:origin x="2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549848C6-9051-4EBD-8CA1-2E9A9B69C903}" type="datetimeFigureOut">
              <a:rPr lang="en-US" smtClean="0"/>
              <a:pPr/>
              <a:t>11/2/2017</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EE6A956C-A275-4439-819F-0A1591A37C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445511185"/>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40022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94032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73FFCBD-B7BB-4791-AB14-CB40D84193B6}"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910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59813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3EE0AD-ABCB-4343-B192-F7C762E0E0F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36536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3EE0AD-ABCB-4343-B192-F7C762E0E0F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231502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609941296"/>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73FFCBD-B7BB-4791-AB14-CB40D84193B6}" type="slidenum">
              <a:rPr lang="en-US" smtClean="0"/>
              <a:pPr/>
              <a:t>‹#›</a:t>
            </a:fld>
            <a:endParaRPr lang="en-US"/>
          </a:p>
        </p:txBody>
      </p:sp>
    </p:spTree>
    <p:extLst>
      <p:ext uri="{BB962C8B-B14F-4D97-AF65-F5344CB8AC3E}">
        <p14:creationId xmlns:p14="http://schemas.microsoft.com/office/powerpoint/2010/main" val="705392173"/>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468916741"/>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515914509"/>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76807440"/>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EE0AD-ABCB-4343-B192-F7C762E0E0F9}"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737559696"/>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EE0AD-ABCB-4343-B192-F7C762E0E0F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126030141"/>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E3EE0AD-ABCB-4343-B192-F7C762E0E0F9}"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206059760"/>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148197326"/>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3">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4"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382305125"/>
      </p:ext>
    </p:extLst>
  </p:cSld>
  <p:clrMapOvr>
    <a:masterClrMapping/>
  </p:clrMapOvr>
  <p:transition spd="slow">
    <p:wedge/>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3EE0AD-ABCB-4343-B192-F7C762E0E0F9}" type="datetimeFigureOut">
              <a:rPr lang="en-US" smtClean="0"/>
              <a:pPr/>
              <a:t>11/2/2017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73FFCBD-B7BB-4791-AB14-CB40D84193B6}" type="slidenum">
              <a:rPr lang="en-US" smtClean="0"/>
              <a:pPr/>
              <a:t>‹#›</a:t>
            </a:fld>
            <a:endParaRPr lang="en-US"/>
          </a:p>
        </p:txBody>
      </p:sp>
    </p:spTree>
    <p:extLst>
      <p:ext uri="{BB962C8B-B14F-4D97-AF65-F5344CB8AC3E}">
        <p14:creationId xmlns:p14="http://schemas.microsoft.com/office/powerpoint/2010/main" val="267227253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spd="slow">
    <p:wedge/>
    <p:sndAc>
      <p:stSnd>
        <p:snd r:embed="rId19" name="wind.wav"/>
      </p:stSnd>
    </p:sndAc>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vote&amp;source=images&amp;cd=&amp;cad=rja&amp;docid=8cSinVl75OfvxM&amp;tbnid=R3qluyFpC2LJyM:&amp;ved=0CAUQjRw&amp;url=http://politicker.com/2012/10/nyc-to-help-the-homeless-vote/&amp;ei=5W0XUrHPCY_y8ATjpIHoCQ&amp;psig=AFQjCNFTHG9pVQcEBXPA5MQLQ79BzFKIZg&amp;ust=1377353559201678"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Morris%20Fidanque%20deCastro&amp;source=images&amp;cd=&amp;cad=rja&amp;docid=Q9vAKBIbtjMm2M&amp;tbnid=3zCgLAahSuMyXM:&amp;ved=0CAUQjRw&amp;url=http://www.zeably.com/Morris_Fidanque_de_Castro&amp;ei=Y3AXUvyWGovQ9gTm_IH4AQ&amp;bvm=bv.51156542,d.eWU&amp;psig=AFQjCNEom-7QAcTfZo4EjbeVjIXI-tBrSA&amp;ust=13773542059418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country%20school%20bus%20in%20st.%20thomas%20usvi&amp;source=images&amp;cd=&amp;cad=rja&amp;docid=yaimqOz7YP_iBM&amp;tbnid=-7p5-sWU5yuh_M:&amp;ved=0CAUQjRw&amp;url=http://www.camden.k12.ga.us/&amp;ei=PXEXUselCJT49gTD6YGACw&amp;psig=AFQjCNHHBvy0R4Z8vHRmipYBDAcjGUkLvA&amp;ust=13773544183756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Moordale%20Bryan&amp;source=images&amp;cd=&amp;cad=rja&amp;docid=1sqIzZFFWxWVVM&amp;tbnid=wLvzi2fP07GGTM:&amp;ved=0CAUQjRw&amp;url=https://plus.google.com/115051374532248381588&amp;ei=xHEXUp6aIISg9QT2jIGIBQ&amp;psig=AFQjCNFidQ4UyqGs-7dD4c4UBaf-uiwtJw&amp;ust=1377354560767694"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Leeward%20Islands%20governor%20William%20Stapleton&amp;source=images&amp;cd=&amp;cad=rja&amp;docid=A8LK5xV31CkJeM&amp;tbnid=xCAiT-d7HpEehM:&amp;ved=0CAUQjRw&amp;url=http://www.britishempire.co.uk/maproom/leewardislands/leewardislandsadmin.htm&amp;ei=83UXUrSpN4TO9ATXh4HwDA&amp;psig=AFQjCNGlr9WB_f5gK3n4jSAQqGzd8VTiVQ&amp;ust=137735561964149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M7f_ErRotqWOM&amp;tbnid=D0ZYTcgrFluIeM:&amp;ved=0CAUQjRw&amp;url=http://www.stcroixthisweek.com/featured-articles/celebrating-our-historic-architecture.html&amp;ei=U74XUrbQK4W29gT9uYHIAg&amp;psig=AFQjCNHPO0-C8XGvSH0VUksdvmUvN0xxlw&amp;ust=1377374143013772"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www.google.com/url?sa=i&amp;rct=j&amp;q=&amp;esrc=s&amp;frm=1&amp;source=images&amp;cd=&amp;cad=rja&amp;docid=lOn01XaCpQSyuM&amp;tbnid=OpVqS1-3tEG6KM:&amp;ved=0CAUQjRw&amp;url=http://www.hotelplanner.com/Hotels/3464-NEAR-Christiansted-Henry-E-Rohlsen-Airport-STX&amp;ei=b74XUqvwE5PU9QTajIGgAg&amp;psig=AFQjCNHPO0-C8XGvSH0VUksdvmUvN0xxlw&amp;ust=1377374143013772"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TmWFjEQne4i0M&amp;tbnid=nFM3HFoZWGaoMM:&amp;ved=0CAUQjRw&amp;url=http://www.123rf.com/photo_8940743_leaving-red-hook-harbor-on-the-island-of-st-thomas-in-the-caribbean.html&amp;ei=lL8XUsqgCY6G9gTTt4GIBQ&amp;psig=AFQjCNFZXZLbIzdHvlfvAxWuOby0qleSTw&amp;ust=1377374465412637"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hyperlink" Target="http://www.webpac.uvi.edu/imls/pi-uvi/historical_notes_on-schoolds.pdf"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hyperlink" Target="http://www.google.com/url?sa=i&amp;rct=j&amp;q=&amp;esrc=s&amp;frm=1&amp;source=images&amp;cd=&amp;cad=rja&amp;docid=0yP-j8qaWRW_IM&amp;tbnid=h5P6UNjLxqlioM:&amp;ved=0CAUQjRw&amp;url=http://en.wikipedia.org/wiki/Wayne_N._Aspinall&amp;ei=jL0XUp30NZD88QT96IC4Bg&amp;bvm=bv.51156542,d.eWU&amp;psig=AFQjCNF4r248j-lPikiKIedllt1K1YC7vQ&amp;ust=137737395863481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3.bp.blogspot.com/_a2Z4d5bqq3o/TD3ndxWQPCI/AAAAAAAACAM/K0-kgBBts1U/s1600/IMG_0098.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bQYIkkAsDeZoM&amp;tbnid=WyOWXt7Ii8eZcM:&amp;ved=0CAUQjRw&amp;url=http://pophaydn.wordpress.com/2011/09/18/blackbeard-the-pirate/&amp;ei=F7wXUsrpLYjO9ATC8YGwCA&amp;psig=AFQjCNGXzeil2Ir6qwfiXLO8G-sj_DqREQ&amp;ust=1377373585005127"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x9ZodX5BAJuRM&amp;tbnid=1F0z-MHtSjdtfM:&amp;ved=0CAUQjRw&amp;url=http://www.mcny.org/glorydays/inning-1/chart/&amp;ei=O7sXUqjhKoq09QTsr4HoBg&amp;psig=AFQjCNHUlzNTEYx2qq14RQsNT_Ri3BV40w&amp;ust=1377373368384754"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ebpac.uvi.edu/imls/pi-uvi/historical_notes_on-schoolds.pdf"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google.com/url?sa=i&amp;rct=j&amp;q=&amp;esrc=s&amp;frm=1&amp;source=images&amp;cd=&amp;cad=rja&amp;docid=iD1sLmA0pzgiHM&amp;tbnid=XufS__nhjrf6TM:&amp;ved=0CAUQjRw&amp;url=http://virginislandsdailynews.com/news/parents-petition-to-keep-marcelli-open-1.1185039&amp;ei=eLYXUvG1E4mA9gTTw4HQDA&amp;psig=AFQjCNFYNek2KBmIr8ahwQtX4RWYgpTjvQ&amp;ust=1377372148117282"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caribbeannewsnow.com/caribnet/usvi/usvi.php?news"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hyperlink" Target="http://www.google.com/url?sa=i&amp;rct=j&amp;q=&amp;esrc=s&amp;frm=1&amp;source=images&amp;cd=&amp;cad=rja&amp;docid=_nss92jXuaUC_M&amp;tbnid=Pl1stnbt1_ny_M:&amp;ved=0CAUQjRw&amp;url=http://cruisediva.com/Oceania%20Regatta%20in%20Europe.htm&amp;ei=KrMXUrvEH4eI9ASF9oDABg&amp;psig=AFQjCNFd05QJSv1_-YNNCJ1h5M_1jSP8Jw&amp;ust=137737130091714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2hDGGpzdXKTdcM&amp;tbnid=RrlE1nFPJWNXQM:&amp;ved=0CAUQjRw&amp;url=https://www.boundless.com/u-s-history/slavery-and-reform-1820-1840/anti-slavery-resistance-movements/nat-turner-s-rebellion/&amp;ei=GLIXUsjnCojq8wSA4oDIBQ&amp;psig=AFQjCNFTlr2rB9kP48x9Sih0X-B-VGo4-A&amp;ust=1377370984121020"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hyperlink" Target="//commons.wikimedia.org/wiki/File:MartinEdwardTrench.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hyperlink" Target="mailto:vbryson@vide.vi"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mailto:shart@stj.k12.vi" TargetMode="External"/><Relationship Id="rId5" Type="http://schemas.openxmlformats.org/officeDocument/2006/relationships/hyperlink" Target="mailto:yohance.henley@vide.vi" TargetMode="External"/><Relationship Id="rId10" Type="http://schemas.openxmlformats.org/officeDocument/2006/relationships/image" Target="../media/image8.png"/><Relationship Id="rId4" Type="http://schemas.openxmlformats.org/officeDocument/2006/relationships/image" Target="../media/image4.gi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college+of+the+virgin+islands&amp;source=images&amp;cd=&amp;cad=rja&amp;docid=z--Vux0lybqPyM&amp;tbnid=1F-bJX5J0w_jPM:&amp;ved=0CAUQjRw&amp;url=http://www.uvi.edu/sites/uvi/pages/About_UVI-History.aspx?s=VI&amp;ei=OmQXUuz0IITQ8wTRkIHYDw&amp;bvm=bv.51156542,d.eWU&amp;psig=AFQjCNFgOX9peruyIcV5DOi5dRhFU5c9Jg&amp;ust=13773510231655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second%20Danish%20East%20India%20Company&amp;source=images&amp;cd=&amp;cad=rja&amp;docid=770Xg8zJQqJ3VM&amp;tbnid=Hi8W1XXP3YChtM:&amp;ved=0CAUQjRw&amp;url=http://en.wikipedia.org/wiki/Dutch_East_India_Company&amp;ei=_WQXUr_9B43o8QTgwYHAAQ&amp;bvm=bv.51156542,d.eWU&amp;psig=AFQjCNGR6riQZ6TixSbyXOrOAWgdTlaaog&amp;ust=1377351282737723"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google.com/url?sa=i&amp;rct=j&amp;q=vi%20legislature%20in%20the%20usvi&amp;source=images&amp;cd=&amp;docid=Bww-TnL_Ti8EkM&amp;tbnid=kTA0UGVdhK1FkM:&amp;ved=0CAUQjRw&amp;url=https://www.facebook.com/pages/30th-Legislature-of-the-US-Virgin-Islands/491542220884405&amp;ei=_mYXUovYCIuE9QTh4oDQBQ&amp;psig=AFQjCNE4ESqtkfPcyge1NvbFYnk_xfY4rA&amp;ust=137735176449226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national+selective+service&amp;source=images&amp;cd=&amp;cad=rja&amp;docid=eJg8NHbIUfFilM&amp;tbnid=S92oh-csgduErM:&amp;ved=0CAUQjRw&amp;url=http://www.sss.gov/sssyou/sssyou.htm&amp;ei=PmkXUta0MoXQ8QTfgYGICQ&amp;bvm=bv.51156542,d.eWU&amp;psig=AFQjCNFSycpLoNIRXZcCgiHxo1xv2_v6yA&amp;ust=1377352352828478"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president%20barack%20obama&amp;source=images&amp;cd=&amp;cad=rja&amp;docid=pfOMZJEg2eRgUM&amp;tbnid=dQiMbriyYKAgdM:&amp;ved=0CAUQjRw&amp;url=http://www.hdwpapers.com/us_president_barack_obama_wallpaper-wallpapers.html&amp;ei=xGkXUujqEIbE9gTbqYHoDQ&amp;bvm=bv.51156542,d.eWU&amp;psig=AFQjCNHjzrOjA_GDRrFr-hy1O8w9IagCWw&amp;ust=137735249206100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24577" name="Picture 1" descr="armour_usvi-flag[1]"/>
          <p:cNvPicPr>
            <a:picLocks noChangeAspect="1" noChangeArrowheads="1" noCrop="1"/>
          </p:cNvPicPr>
          <p:nvPr/>
        </p:nvPicPr>
        <p:blipFill>
          <a:blip r:embed="rId4" cstate="print"/>
          <a:srcRect/>
          <a:stretch>
            <a:fillRect/>
          </a:stretch>
        </p:blipFill>
        <p:spPr bwMode="auto">
          <a:xfrm>
            <a:off x="1143000" y="1524000"/>
            <a:ext cx="1447800" cy="1295400"/>
          </a:xfrm>
          <a:prstGeom prst="rect">
            <a:avLst/>
          </a:prstGeom>
          <a:ln>
            <a:noFill/>
          </a:ln>
          <a:effectLst>
            <a:outerShdw blurRad="292100" dist="139700" dir="2700000" algn="tl" rotWithShape="0">
              <a:srgbClr val="333333">
                <a:alpha val="65000"/>
              </a:srgbClr>
            </a:outerShdw>
          </a:effectLst>
        </p:spPr>
      </p:pic>
      <p:pic>
        <p:nvPicPr>
          <p:cNvPr id="24578" name="Picture 2" descr="us-flag[1]"/>
          <p:cNvPicPr>
            <a:picLocks noChangeAspect="1" noChangeArrowheads="1"/>
          </p:cNvPicPr>
          <p:nvPr/>
        </p:nvPicPr>
        <p:blipFill>
          <a:blip r:embed="rId5" cstate="print"/>
          <a:srcRect/>
          <a:stretch>
            <a:fillRect/>
          </a:stretch>
        </p:blipFill>
        <p:spPr bwMode="auto">
          <a:xfrm>
            <a:off x="1143000" y="152400"/>
            <a:ext cx="1499937" cy="1295400"/>
          </a:xfrm>
          <a:prstGeom prst="rect">
            <a:avLst/>
          </a:prstGeom>
          <a:ln>
            <a:noFill/>
          </a:ln>
          <a:effectLst>
            <a:outerShdw blurRad="292100" dist="139700" dir="2700000" algn="tl" rotWithShape="0">
              <a:srgbClr val="333333">
                <a:alpha val="65000"/>
              </a:srgbClr>
            </a:outerShdw>
          </a:effectLst>
        </p:spPr>
      </p:pic>
      <p:pic>
        <p:nvPicPr>
          <p:cNvPr id="24579" name="Picture 3" descr="seal[1]"/>
          <p:cNvPicPr>
            <a:picLocks noChangeAspect="1" noChangeArrowheads="1"/>
          </p:cNvPicPr>
          <p:nvPr/>
        </p:nvPicPr>
        <p:blipFill>
          <a:blip r:embed="rId6" cstate="print"/>
          <a:srcRect/>
          <a:stretch>
            <a:fillRect/>
          </a:stretch>
        </p:blipFill>
        <p:spPr bwMode="auto">
          <a:xfrm>
            <a:off x="1143000" y="2895600"/>
            <a:ext cx="1524000" cy="1524000"/>
          </a:xfrm>
          <a:prstGeom prst="rect">
            <a:avLst/>
          </a:prstGeom>
          <a:noFill/>
          <a:ln w="9525" algn="in">
            <a:noFill/>
            <a:miter lim="800000"/>
            <a:headEnd/>
            <a:tailEnd/>
          </a:ln>
          <a:effectLst/>
        </p:spPr>
      </p:pic>
      <p:sp>
        <p:nvSpPr>
          <p:cNvPr id="9" name="Title 1"/>
          <p:cNvSpPr txBox="1">
            <a:spLocks/>
          </p:cNvSpPr>
          <p:nvPr/>
        </p:nvSpPr>
        <p:spPr>
          <a:xfrm>
            <a:off x="3200400" y="4267200"/>
            <a:ext cx="5486400" cy="13716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t">
            <a:normAutofit/>
          </a:bodyPr>
          <a:lstStyle/>
          <a:p>
            <a:pPr algn="ctr">
              <a:spcBef>
                <a:spcPct val="0"/>
              </a:spcBef>
              <a:defRPr/>
            </a:pPr>
            <a:r>
              <a:rPr lang="es-E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rPr>
              <a:t>DEPARTMENTO DE EDUCACIÓN</a:t>
            </a:r>
          </a:p>
          <a:p>
            <a:pPr algn="ctr">
              <a:spcBef>
                <a:spcPct val="0"/>
              </a:spcBef>
              <a:defRPr/>
            </a:pPr>
            <a:endParaRPr lang="es-E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endParaRPr>
          </a:p>
          <a:p>
            <a:pPr lvl="0" algn="ctr">
              <a:spcBef>
                <a:spcPct val="0"/>
              </a:spcBef>
              <a:defRPr/>
            </a:pPr>
            <a:r>
              <a:rPr lang="es-E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rPr>
              <a:t>DIVISIÓN DE EDUCACIÓN CULTURAL DE LAS ISLAS VÍRGENES</a:t>
            </a:r>
          </a:p>
        </p:txBody>
      </p:sp>
      <p:pic>
        <p:nvPicPr>
          <p:cNvPr id="8" name="Picture 2"/>
          <p:cNvPicPr>
            <a:picLocks noChangeAspect="1" noChangeArrowheads="1"/>
          </p:cNvPicPr>
          <p:nvPr/>
        </p:nvPicPr>
        <p:blipFill>
          <a:blip r:embed="rId7" cstate="print"/>
          <a:srcRect/>
          <a:stretch>
            <a:fillRect/>
          </a:stretch>
        </p:blipFill>
        <p:spPr bwMode="auto">
          <a:xfrm>
            <a:off x="1143000" y="5181600"/>
            <a:ext cx="1524000" cy="1147232"/>
          </a:xfrm>
          <a:prstGeom prst="rect">
            <a:avLst/>
          </a:prstGeom>
          <a:noFill/>
          <a:ln w="9525" algn="in">
            <a:noFill/>
            <a:miter lim="800000"/>
            <a:headEnd/>
            <a:tailEnd/>
          </a:ln>
          <a:effectLst/>
        </p:spPr>
      </p:pic>
      <p:sp>
        <p:nvSpPr>
          <p:cNvPr id="10" name="Text Box 2"/>
          <p:cNvSpPr txBox="1">
            <a:spLocks noChangeArrowheads="1"/>
          </p:cNvSpPr>
          <p:nvPr/>
        </p:nvSpPr>
        <p:spPr bwMode="auto">
          <a:xfrm>
            <a:off x="990600" y="6248400"/>
            <a:ext cx="188595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Building Our Future 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Education, History and Culture!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itle 1"/>
          <p:cNvSpPr txBox="1">
            <a:spLocks/>
          </p:cNvSpPr>
          <p:nvPr/>
        </p:nvSpPr>
        <p:spPr>
          <a:xfrm>
            <a:off x="2743200" y="609600"/>
            <a:ext cx="6096000" cy="14478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NOVIEMBRE DE</a:t>
            </a:r>
            <a:r>
              <a:rPr kumimoji="0" lang="es-E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 </a:t>
            </a:r>
            <a:r>
              <a:rPr kumimoji="0" lang="es-E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2017</a:t>
            </a:r>
            <a:endParaRPr kumimoji="0" lang="es-E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cs typeface="Times New Roman" pitchFamily="18" charset="0"/>
              </a:rPr>
              <a:t>CALENDARIO </a:t>
            </a:r>
            <a:r>
              <a:rPr kumimoji="0" lang="es-ES" sz="24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HISTÓRICO</a:t>
            </a:r>
            <a:r>
              <a:rPr lang="es-ES" sz="24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 </a:t>
            </a:r>
            <a:r>
              <a:rPr kumimoji="0" lang="es-ES" sz="24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CULTURAL</a:t>
            </a:r>
            <a:endParaRPr kumimoji="0" lang="es-ES" sz="24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767" y="4499956"/>
            <a:ext cx="2133604" cy="441961"/>
          </a:xfrm>
          <a:prstGeom prst="rect">
            <a:avLst/>
          </a:prstGeom>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7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81600" cy="4493538"/>
          </a:xfrm>
          <a:prstGeom prst="rect">
            <a:avLst/>
          </a:prstGeom>
          <a:noFill/>
        </p:spPr>
        <p:txBody>
          <a:bodyPr wrap="square" rtlCol="0">
            <a:spAutoFit/>
          </a:bodyPr>
          <a:lstStyle/>
          <a:p>
            <a:pPr algn="just"/>
            <a:r>
              <a:rPr lang="en-US" sz="2600" b="1" dirty="0" smtClean="0">
                <a:latin typeface="Constantia" pitchFamily="18" charset="0"/>
              </a:rPr>
              <a:t>2000:</a:t>
            </a:r>
          </a:p>
          <a:p>
            <a:pPr algn="just"/>
            <a:r>
              <a:rPr lang="en-US" sz="2600" b="1" dirty="0" smtClean="0">
                <a:latin typeface="Constantia" pitchFamily="18" charset="0"/>
              </a:rPr>
              <a:t> </a:t>
            </a:r>
            <a:r>
              <a:rPr lang="es-ES" sz="2600" b="1" dirty="0" smtClean="0">
                <a:latin typeface="Constantia" pitchFamily="18" charset="0"/>
              </a:rPr>
              <a:t>El electorado de las Islas Vírgenes vota por reducir el tamaño de la legislatura de las Islas Vírgenes de 15 a 9. Este referéndum fue enviado al Congreso pidiendo una enmienda a la revisada Ley Orgánica de 1954 que permitiera modificar el numero de escaños en la legislatura. </a:t>
            </a:r>
            <a:endParaRPr lang="es-ES" sz="26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Umbilical </a:t>
            </a:r>
            <a:r>
              <a:rPr lang="es-ES" sz="1200" b="1" dirty="0" err="1" smtClean="0">
                <a:latin typeface="Baskerville Old Face" pitchFamily="18" charset="0"/>
              </a:rPr>
              <a:t>Cord</a:t>
            </a:r>
            <a:r>
              <a:rPr lang="es-ES" sz="1200" b="1" dirty="0" smtClean="0">
                <a:latin typeface="Baskerville Old Face" pitchFamily="18" charset="0"/>
              </a:rPr>
              <a:t> </a:t>
            </a:r>
            <a:r>
              <a:rPr lang="es-ES" sz="1200" b="1" dirty="0" err="1" smtClean="0">
                <a:latin typeface="Baskerville Old Face" pitchFamily="18" charset="0"/>
              </a:rPr>
              <a:t>Second</a:t>
            </a:r>
            <a:r>
              <a:rPr lang="es-ES" sz="1200" b="1" dirty="0" smtClean="0">
                <a:latin typeface="Baskerville Old Face" pitchFamily="18" charset="0"/>
              </a:rPr>
              <a:t> </a:t>
            </a:r>
            <a:r>
              <a:rPr lang="es-ES" sz="1200" b="1" dirty="0" err="1" smtClean="0">
                <a:latin typeface="Baskerville Old Face" pitchFamily="18" charset="0"/>
              </a:rPr>
              <a:t>Edition</a:t>
            </a:r>
            <a:r>
              <a:rPr lang="es-ES" sz="1200" b="1" dirty="0" smtClean="0">
                <a:latin typeface="Baskerville Old Face" pitchFamily="18" charset="0"/>
              </a:rPr>
              <a:t>, Harold </a:t>
            </a:r>
            <a:r>
              <a:rPr lang="es-ES" sz="1200" b="1" dirty="0" err="1" smtClean="0">
                <a:latin typeface="Baskerville Old Face" pitchFamily="18" charset="0"/>
              </a:rPr>
              <a:t>Willocks</a:t>
            </a:r>
            <a:r>
              <a:rPr lang="es-ES" sz="1200" b="1" dirty="0" smtClean="0">
                <a:latin typeface="Baskerville Old Face" pitchFamily="18" charset="0"/>
              </a:rPr>
              <a:t>, page 463</a:t>
            </a:r>
          </a:p>
          <a:p>
            <a:r>
              <a:rPr lang="es-ES" sz="1200" b="1" dirty="0" smtClean="0">
                <a:latin typeface="Baskerville Old Face" pitchFamily="18" charset="0"/>
              </a:rPr>
              <a:t>Imagen: http</a:t>
            </a:r>
            <a:r>
              <a:rPr lang="en-US" sz="1200" b="1" dirty="0" smtClean="0">
                <a:latin typeface="Baskerville Old Face" pitchFamily="18" charset="0"/>
              </a:rPr>
              <a:t>://politicker.com/2012/10/nyc-to-help-the-homeless-vote/</a:t>
            </a:r>
            <a:endParaRPr lang="en-US" sz="1200" b="1" dirty="0">
              <a:latin typeface="Baskerville Old Face" pitchFamily="18" charset="0"/>
            </a:endParaRPr>
          </a:p>
        </p:txBody>
      </p:sp>
      <p:pic>
        <p:nvPicPr>
          <p:cNvPr id="25602" name="Picture 2" descr="http://nyopoliticker.files.wordpress.com/2012/10/i-voted-sticker.gif">
            <a:hlinkClick r:id="rId3"/>
          </p:cNvPr>
          <p:cNvPicPr>
            <a:picLocks noChangeAspect="1" noChangeArrowheads="1"/>
          </p:cNvPicPr>
          <p:nvPr/>
        </p:nvPicPr>
        <p:blipFill>
          <a:blip r:embed="rId4" cstate="print"/>
          <a:srcRect/>
          <a:stretch>
            <a:fillRect/>
          </a:stretch>
        </p:blipFill>
        <p:spPr bwMode="auto">
          <a:xfrm>
            <a:off x="6324600" y="1524000"/>
            <a:ext cx="25908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
            <a:ext cx="5334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8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86400" cy="3539430"/>
          </a:xfrm>
          <a:prstGeom prst="rect">
            <a:avLst/>
          </a:prstGeom>
          <a:noFill/>
        </p:spPr>
        <p:txBody>
          <a:bodyPr wrap="square" rtlCol="0">
            <a:spAutoFit/>
          </a:bodyPr>
          <a:lstStyle/>
          <a:p>
            <a:pPr algn="just"/>
            <a:r>
              <a:rPr lang="en-US" sz="2800" b="1" dirty="0" smtClean="0">
                <a:latin typeface="Constantia" pitchFamily="18" charset="0"/>
              </a:rPr>
              <a:t>2010:</a:t>
            </a:r>
          </a:p>
          <a:p>
            <a:pPr algn="just"/>
            <a:r>
              <a:rPr lang="es-ES" sz="2800" b="1" dirty="0" smtClean="0">
                <a:latin typeface="Constantia" pitchFamily="18" charset="0"/>
              </a:rPr>
              <a:t>La artista nativa de St. Thomas </a:t>
            </a:r>
            <a:r>
              <a:rPr lang="es-ES" sz="2800" b="1" dirty="0" err="1" smtClean="0">
                <a:latin typeface="Constantia" pitchFamily="18" charset="0"/>
              </a:rPr>
              <a:t>Dixie</a:t>
            </a:r>
            <a:r>
              <a:rPr lang="es-ES" sz="2800" b="1" dirty="0" smtClean="0">
                <a:latin typeface="Constantia" pitchFamily="18" charset="0"/>
              </a:rPr>
              <a:t> Lee </a:t>
            </a:r>
            <a:r>
              <a:rPr lang="es-ES" sz="2800" b="1" dirty="0" err="1" smtClean="0">
                <a:latin typeface="Constantia" pitchFamily="18" charset="0"/>
              </a:rPr>
              <a:t>Hedrington</a:t>
            </a:r>
            <a:r>
              <a:rPr lang="es-ES" sz="2800" b="1" dirty="0" smtClean="0">
                <a:latin typeface="Constantia" pitchFamily="18" charset="0"/>
              </a:rPr>
              <a:t>-Miller exhibe sus obras de arte en, “Un viaje en mi mundo de Arte”. Llevó lectores a un recorrido por el Caribe con la publicación  de su primer libro. </a:t>
            </a:r>
            <a:endParaRPr lang="en-US" sz="28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 </a:t>
            </a:r>
          </a:p>
          <a:p>
            <a:r>
              <a:rPr lang="es-ES" sz="1200" b="1" dirty="0" smtClean="0">
                <a:latin typeface="Baskerville Old Face" pitchFamily="18" charset="0"/>
              </a:rPr>
              <a:t>Texto:  </a:t>
            </a:r>
            <a:r>
              <a:rPr lang="es-ES" sz="1200" b="1" dirty="0" err="1" smtClean="0">
                <a:latin typeface="Baskerville Old Face" pitchFamily="18" charset="0"/>
              </a:rPr>
              <a:t>The</a:t>
            </a:r>
            <a:r>
              <a:rPr lang="es-ES" sz="1200" b="1" dirty="0" smtClean="0">
                <a:latin typeface="Baskerville Old Face" pitchFamily="18" charset="0"/>
              </a:rPr>
              <a:t>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9, 2010, page 20</a:t>
            </a:r>
          </a:p>
          <a:p>
            <a:r>
              <a:rPr lang="es-ES" sz="1200" b="1" dirty="0" smtClean="0">
                <a:latin typeface="Baskerville Old Face" pitchFamily="18" charset="0"/>
              </a:rPr>
              <a:t>Imagen: </a:t>
            </a:r>
            <a:r>
              <a:rPr lang="en-US" sz="1200" b="1" dirty="0" smtClean="0">
                <a:latin typeface="Baskerville Old Face" pitchFamily="18" charset="0"/>
              </a:rPr>
              <a:t>https://caribbeanartforyou.see.me/element/1705029/</a:t>
            </a:r>
            <a:endParaRPr lang="en-US" sz="1200" b="1" dirty="0">
              <a:latin typeface="Baskerville Old Face" pitchFamily="18" charset="0"/>
            </a:endParaRPr>
          </a:p>
        </p:txBody>
      </p:sp>
      <p:pic>
        <p:nvPicPr>
          <p:cNvPr id="24580" name="Picture 4" descr="https://b2580a0441ad9b165e51-9686142c2619e2b4fc1d99e031559fc0.ssl.cf1.rackcdn.com/500194-50a6c234b8092-large.jpg"/>
          <p:cNvPicPr>
            <a:picLocks noChangeAspect="1" noChangeArrowheads="1"/>
          </p:cNvPicPr>
          <p:nvPr/>
        </p:nvPicPr>
        <p:blipFill>
          <a:blip r:embed="rId3" cstate="print"/>
          <a:srcRect t="5714" r="14915" b="5714"/>
          <a:stretch>
            <a:fillRect/>
          </a:stretch>
        </p:blipFill>
        <p:spPr bwMode="auto">
          <a:xfrm>
            <a:off x="6629400" y="1295400"/>
            <a:ext cx="2133600" cy="255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943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9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4893647"/>
          </a:xfrm>
          <a:prstGeom prst="rect">
            <a:avLst/>
          </a:prstGeom>
          <a:noFill/>
        </p:spPr>
        <p:txBody>
          <a:bodyPr wrap="square" rtlCol="0">
            <a:spAutoFit/>
          </a:bodyPr>
          <a:lstStyle/>
          <a:p>
            <a:pPr algn="just"/>
            <a:r>
              <a:rPr lang="es-ES" sz="2600" b="1" dirty="0" smtClean="0">
                <a:latin typeface="Constantia" pitchFamily="18" charset="0"/>
              </a:rPr>
              <a:t>1949:</a:t>
            </a:r>
          </a:p>
          <a:p>
            <a:pPr algn="just"/>
            <a:r>
              <a:rPr lang="es-ES" sz="2600" b="1" dirty="0" smtClean="0">
                <a:latin typeface="Constantia" pitchFamily="18" charset="0"/>
              </a:rPr>
              <a:t>El gobernador Morris Fidanque deCastro aprueba la nueva ley de salario que proporcionaba índices mínimos de paga de $0.65 por hora a trabajadores cualificados, $0.40  a trabajadores no cualificados,  $0.30  a empleados de ventas y servicio y no menos de  $0.20 a empleados públicos.</a:t>
            </a:r>
            <a:endParaRPr lang="es-ES" sz="2600" dirty="0">
              <a:latin typeface="Constantia" pitchFamily="18" charset="0"/>
            </a:endParaRPr>
          </a:p>
        </p:txBody>
      </p:sp>
      <p:sp>
        <p:nvSpPr>
          <p:cNvPr id="5" name="TextBox 4"/>
          <p:cNvSpPr txBox="1"/>
          <p:nvPr/>
        </p:nvSpPr>
        <p:spPr>
          <a:xfrm>
            <a:off x="990600" y="5906869"/>
            <a:ext cx="67056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Photo</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10, 1949, page 1</a:t>
            </a:r>
          </a:p>
          <a:p>
            <a:r>
              <a:rPr lang="es-ES" sz="1200" b="1" dirty="0" smtClean="0">
                <a:latin typeface="Baskerville Old Face" pitchFamily="18" charset="0"/>
              </a:rPr>
              <a:t>Imagen: http://www.zeably.com/Morris_Fidanque_de_Castro</a:t>
            </a:r>
            <a:endParaRPr lang="es-ES" sz="1200" b="1" dirty="0">
              <a:latin typeface="Baskerville Old Face" pitchFamily="18" charset="0"/>
            </a:endParaRPr>
          </a:p>
        </p:txBody>
      </p:sp>
      <p:pic>
        <p:nvPicPr>
          <p:cNvPr id="23554" name="Picture 2" descr="http://webpac.uvi.edu/imls/pi_uvi/profiles1972/Governors/DeCastro_MF/pvi1972_DeCastro.MF_pic.jpg">
            <a:hlinkClick r:id="rId3"/>
          </p:cNvPr>
          <p:cNvPicPr>
            <a:picLocks noChangeAspect="1" noChangeArrowheads="1"/>
          </p:cNvPicPr>
          <p:nvPr/>
        </p:nvPicPr>
        <p:blipFill>
          <a:blip r:embed="rId4" cstate="print"/>
          <a:srcRect l="3053" t="1932" r="5344" b="18841"/>
          <a:stretch>
            <a:fillRect/>
          </a:stretch>
        </p:blipFill>
        <p:spPr bwMode="auto">
          <a:xfrm>
            <a:off x="6324600" y="1066800"/>
            <a:ext cx="22860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10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495800" cy="3108543"/>
          </a:xfrm>
          <a:prstGeom prst="rect">
            <a:avLst/>
          </a:prstGeom>
          <a:noFill/>
        </p:spPr>
        <p:txBody>
          <a:bodyPr wrap="square" rtlCol="0">
            <a:spAutoFit/>
          </a:bodyPr>
          <a:lstStyle/>
          <a:p>
            <a:pPr algn="just"/>
            <a:r>
              <a:rPr lang="en-US" sz="2800" b="1" dirty="0" smtClean="0">
                <a:latin typeface="Constantia" pitchFamily="18" charset="0"/>
              </a:rPr>
              <a:t>1949:</a:t>
            </a:r>
          </a:p>
          <a:p>
            <a:pPr algn="just"/>
            <a:r>
              <a:rPr lang="es-ES" sz="2800" b="1" dirty="0" smtClean="0">
                <a:latin typeface="Constantia" pitchFamily="18" charset="0"/>
              </a:rPr>
              <a:t>La legislatura aprueba la compra del primer autobús escolar para el transporte a la escuela de los estudiantes que viven en el campo. </a:t>
            </a:r>
            <a:endParaRPr lang="es-ES" sz="2800" dirty="0">
              <a:latin typeface="Constantia" pitchFamily="18" charset="0"/>
            </a:endParaRPr>
          </a:p>
        </p:txBody>
      </p:sp>
      <p:sp>
        <p:nvSpPr>
          <p:cNvPr id="5" name="TextBox 4"/>
          <p:cNvSpPr txBox="1"/>
          <p:nvPr/>
        </p:nvSpPr>
        <p:spPr>
          <a:xfrm>
            <a:off x="990600" y="5715000"/>
            <a:ext cx="6477000" cy="677108"/>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Photo News, </a:t>
            </a:r>
            <a:r>
              <a:rPr lang="es-ES" sz="1200" b="1" dirty="0" err="1" smtClean="0">
                <a:latin typeface="Baskerville Old Face" pitchFamily="18" charset="0"/>
              </a:rPr>
              <a:t>November</a:t>
            </a:r>
            <a:r>
              <a:rPr lang="es-ES" sz="1200" b="1" dirty="0" smtClean="0">
                <a:latin typeface="Baskerville Old Face" pitchFamily="18" charset="0"/>
              </a:rPr>
              <a:t> 14, 1949</a:t>
            </a:r>
          </a:p>
          <a:p>
            <a:r>
              <a:rPr lang="es-ES" sz="1200" b="1" dirty="0" smtClean="0">
                <a:latin typeface="Baskerville Old Face" pitchFamily="18" charset="0"/>
              </a:rPr>
              <a:t>Imagen: http://www.camden.k12.ga.us</a:t>
            </a:r>
            <a:r>
              <a:rPr lang="en-US" sz="1400" b="1" dirty="0" smtClean="0">
                <a:latin typeface="Baskerville Old Face" pitchFamily="18" charset="0"/>
              </a:rPr>
              <a:t>/</a:t>
            </a:r>
            <a:endParaRPr lang="en-US" sz="1400" b="1" dirty="0">
              <a:latin typeface="Baskerville Old Face" pitchFamily="18" charset="0"/>
            </a:endParaRPr>
          </a:p>
        </p:txBody>
      </p:sp>
      <p:pic>
        <p:nvPicPr>
          <p:cNvPr id="22530" name="Picture 2" descr="http://www.camden.k12.ga.us/Portals/Camden/District/images/Bus%208.jpg">
            <a:hlinkClick r:id="rId3"/>
          </p:cNvPr>
          <p:cNvPicPr>
            <a:picLocks noChangeAspect="1" noChangeArrowheads="1"/>
          </p:cNvPicPr>
          <p:nvPr/>
        </p:nvPicPr>
        <p:blipFill>
          <a:blip r:embed="rId4" cstate="print"/>
          <a:srcRect l="42454"/>
          <a:stretch>
            <a:fillRect/>
          </a:stretch>
        </p:blipFill>
        <p:spPr bwMode="auto">
          <a:xfrm>
            <a:off x="5638800" y="1154419"/>
            <a:ext cx="2917274" cy="2807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6172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11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81600" cy="3970318"/>
          </a:xfrm>
          <a:prstGeom prst="rect">
            <a:avLst/>
          </a:prstGeom>
          <a:noFill/>
        </p:spPr>
        <p:txBody>
          <a:bodyPr wrap="square" rtlCol="0">
            <a:spAutoFit/>
          </a:bodyPr>
          <a:lstStyle/>
          <a:p>
            <a:pPr algn="just"/>
            <a:r>
              <a:rPr lang="en-US" sz="2800" b="1" dirty="0" smtClean="0">
                <a:latin typeface="Constantia" pitchFamily="18" charset="0"/>
              </a:rPr>
              <a:t>1908:</a:t>
            </a:r>
          </a:p>
          <a:p>
            <a:pPr algn="just"/>
            <a:r>
              <a:rPr lang="es-ES" sz="2800" b="1" dirty="0" err="1" smtClean="0">
                <a:latin typeface="Constantia" pitchFamily="18" charset="0"/>
              </a:rPr>
              <a:t>Emile</a:t>
            </a:r>
            <a:r>
              <a:rPr lang="es-ES" sz="2800" b="1" dirty="0" smtClean="0">
                <a:latin typeface="Constantia" pitchFamily="18" charset="0"/>
              </a:rPr>
              <a:t> </a:t>
            </a:r>
            <a:r>
              <a:rPr lang="es-ES" sz="2800" b="1" dirty="0" err="1" smtClean="0">
                <a:latin typeface="Constantia" pitchFamily="18" charset="0"/>
              </a:rPr>
              <a:t>Augustus</a:t>
            </a:r>
            <a:r>
              <a:rPr lang="es-ES" sz="2800" b="1" dirty="0" smtClean="0">
                <a:latin typeface="Constantia" pitchFamily="18" charset="0"/>
              </a:rPr>
              <a:t> “</a:t>
            </a:r>
            <a:r>
              <a:rPr lang="es-ES" sz="2800" b="1" dirty="0" err="1" smtClean="0">
                <a:latin typeface="Constantia" pitchFamily="18" charset="0"/>
              </a:rPr>
              <a:t>Milo</a:t>
            </a:r>
            <a:r>
              <a:rPr lang="es-ES" sz="2800" b="1" dirty="0" smtClean="0">
                <a:latin typeface="Constantia" pitchFamily="18" charset="0"/>
              </a:rPr>
              <a:t>” </a:t>
            </a:r>
            <a:r>
              <a:rPr lang="es-ES" sz="2800" b="1" dirty="0" err="1" smtClean="0">
                <a:latin typeface="Constantia" pitchFamily="18" charset="0"/>
              </a:rPr>
              <a:t>Jurgen</a:t>
            </a:r>
            <a:r>
              <a:rPr lang="es-ES" sz="2800" b="1" dirty="0" smtClean="0">
                <a:latin typeface="Constantia" pitchFamily="18" charset="0"/>
              </a:rPr>
              <a:t> nace en St. John. Como músico tocaba el acordeón y la guitarra. Fue destacado en un documental donde demuestra como preparar una fosa para la producción de carbón. </a:t>
            </a:r>
            <a:endParaRPr lang="es-ES" sz="2800" dirty="0">
              <a:latin typeface="Constantia" pitchFamily="18" charset="0"/>
            </a:endParaRPr>
          </a:p>
        </p:txBody>
      </p:sp>
      <p:sp>
        <p:nvSpPr>
          <p:cNvPr id="5" name="TextBox 4"/>
          <p:cNvSpPr txBox="1"/>
          <p:nvPr/>
        </p:nvSpPr>
        <p:spPr>
          <a:xfrm>
            <a:off x="990600" y="5715000"/>
            <a:ext cx="6477000" cy="461665"/>
          </a:xfrm>
          <a:prstGeom prst="rect">
            <a:avLst/>
          </a:prstGeom>
          <a:noFill/>
        </p:spPr>
        <p:txBody>
          <a:bodyPr wrap="square" rtlCol="0">
            <a:spAutoFit/>
          </a:bodyPr>
          <a:lstStyle/>
          <a:p>
            <a:r>
              <a:rPr lang="es-ES" sz="1200" b="1" dirty="0" smtClean="0">
                <a:latin typeface="Baskerville Old Face" pitchFamily="18" charset="0"/>
              </a:rPr>
              <a:t>Cortesía de: </a:t>
            </a:r>
          </a:p>
          <a:p>
            <a:r>
              <a:rPr lang="es-ES" sz="1200" b="1" dirty="0" smtClean="0">
                <a:latin typeface="Baskerville Old Face" pitchFamily="18" charset="0"/>
              </a:rPr>
              <a:t>Texto e Imagen</a:t>
            </a:r>
            <a:r>
              <a:rPr lang="en-US" sz="1200" b="1" dirty="0" smtClean="0">
                <a:latin typeface="Baskerville Old Face" pitchFamily="18" charset="0"/>
              </a:rPr>
              <a:t>:  Funeral booklet</a:t>
            </a:r>
            <a:endParaRPr lang="en-US" sz="1200" b="1" dirty="0">
              <a:latin typeface="Baskerville Old Face" pitchFamily="18" charset="0"/>
            </a:endParaRPr>
          </a:p>
        </p:txBody>
      </p:sp>
      <p:pic>
        <p:nvPicPr>
          <p:cNvPr id="21505" name="Picture 1" descr="C:\Users\alpbenjamin\Pictures\2013-08-23 Jurgen, Emile Augustus (Milo)\Jurgen, Emile Augustus (Milo) 001.jpg"/>
          <p:cNvPicPr>
            <a:picLocks noChangeAspect="1" noChangeArrowheads="1"/>
          </p:cNvPicPr>
          <p:nvPr/>
        </p:nvPicPr>
        <p:blipFill>
          <a:blip r:embed="rId3" cstate="print"/>
          <a:srcRect l="38235" t="12955" r="38235" b="69951"/>
          <a:stretch>
            <a:fillRect/>
          </a:stretch>
        </p:blipFill>
        <p:spPr bwMode="auto">
          <a:xfrm>
            <a:off x="6324600" y="1066800"/>
            <a:ext cx="2514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5791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 12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257800" cy="4093428"/>
          </a:xfrm>
          <a:prstGeom prst="rect">
            <a:avLst/>
          </a:prstGeom>
          <a:noFill/>
        </p:spPr>
        <p:txBody>
          <a:bodyPr wrap="square" rtlCol="0">
            <a:spAutoFit/>
          </a:bodyPr>
          <a:lstStyle/>
          <a:p>
            <a:pPr algn="just"/>
            <a:r>
              <a:rPr lang="es-ES" sz="2600" b="1" dirty="0" smtClean="0">
                <a:latin typeface="Constantia" pitchFamily="18" charset="0"/>
              </a:rPr>
              <a:t>2009:</a:t>
            </a:r>
          </a:p>
          <a:p>
            <a:pPr algn="just"/>
            <a:r>
              <a:rPr lang="es-ES" sz="2600" b="1" dirty="0" smtClean="0">
                <a:latin typeface="Constantia" pitchFamily="18" charset="0"/>
              </a:rPr>
              <a:t>El periódico Daily News anuncia que el profesor de Matemática de la escuela superior St. Croix Central, Moordale Bryan es nombrado profesor del año 2009-2010. Como parte de la premiación viaja a Washington DC y es honorado por el presidente Barack Obama.</a:t>
            </a:r>
            <a:r>
              <a:rPr lang="es-ES" sz="2600" dirty="0" smtClean="0">
                <a:latin typeface="Constantia" pitchFamily="18" charset="0"/>
              </a:rPr>
              <a:t> </a:t>
            </a:r>
            <a:endParaRPr lang="es-ES" sz="26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The</a:t>
            </a:r>
            <a:r>
              <a:rPr lang="es-ES" sz="1200" b="1" dirty="0" smtClean="0">
                <a:latin typeface="Baskerville Old Face" pitchFamily="18" charset="0"/>
              </a:rPr>
              <a:t>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12, 2009, page 4</a:t>
            </a:r>
          </a:p>
          <a:p>
            <a:r>
              <a:rPr lang="es-ES" sz="1200" b="1" dirty="0" smtClean="0">
                <a:latin typeface="Baskerville Old Face" pitchFamily="18" charset="0"/>
              </a:rPr>
              <a:t>Imagen: https://plus.google.com</a:t>
            </a:r>
            <a:endParaRPr lang="es-ES" sz="1200" b="1" dirty="0">
              <a:latin typeface="Baskerville Old Face" pitchFamily="18" charset="0"/>
            </a:endParaRPr>
          </a:p>
        </p:txBody>
      </p:sp>
      <p:pic>
        <p:nvPicPr>
          <p:cNvPr id="20482" name="Picture 2" descr="http://t3.gstatic.com/images?q=tbn:ANd9GcTvYDl6hHJ8T1zaYE7nPzrjpgFg3W_PjfAg3Y15aXpF5wRC01Vw:https://lh3.googleusercontent.com/-KbvmA4JW_mw/AAAAAAAAAAI/AAAAAAAAADk/ITqIdjZlDe0/photo.jpg">
            <a:hlinkClick r:id="rId3"/>
          </p:cNvPr>
          <p:cNvPicPr>
            <a:picLocks noChangeAspect="1" noChangeArrowheads="1"/>
          </p:cNvPicPr>
          <p:nvPr/>
        </p:nvPicPr>
        <p:blipFill>
          <a:blip r:embed="rId4" cstate="print"/>
          <a:srcRect/>
          <a:stretch>
            <a:fillRect/>
          </a:stretch>
        </p:blipFill>
        <p:spPr bwMode="auto">
          <a:xfrm>
            <a:off x="6477000" y="1447800"/>
            <a:ext cx="2286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13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572000" cy="4493538"/>
          </a:xfrm>
          <a:prstGeom prst="rect">
            <a:avLst/>
          </a:prstGeom>
          <a:noFill/>
        </p:spPr>
        <p:txBody>
          <a:bodyPr wrap="square" rtlCol="0">
            <a:spAutoFit/>
          </a:bodyPr>
          <a:lstStyle/>
          <a:p>
            <a:pPr algn="just"/>
            <a:r>
              <a:rPr lang="en-US" sz="2600" b="1" dirty="0" smtClean="0">
                <a:latin typeface="Constantia" pitchFamily="18" charset="0"/>
              </a:rPr>
              <a:t>1968:</a:t>
            </a:r>
          </a:p>
          <a:p>
            <a:pPr algn="just"/>
            <a:r>
              <a:rPr lang="es-ES" sz="2600" b="1" dirty="0" smtClean="0">
                <a:latin typeface="Constantia" pitchFamily="18" charset="0"/>
              </a:rPr>
              <a:t>La séptima legislatura aprueba resolución #432 para renombrar East Point, St. Croix, Point Udall en honor al secretario del interior  Stewart L. Udall, quien sirvió bajo los presidentes John F. Kennedy y Lyndon B. Johnson. </a:t>
            </a:r>
            <a:endParaRPr lang="es-ES" sz="2600" b="1"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Legislative</a:t>
            </a:r>
            <a:r>
              <a:rPr lang="es-ES" sz="1200" b="1" dirty="0" smtClean="0">
                <a:latin typeface="Baskerville Old Face" pitchFamily="18" charset="0"/>
              </a:rPr>
              <a:t> Archives</a:t>
            </a:r>
          </a:p>
          <a:p>
            <a:r>
              <a:rPr lang="es-ES" sz="1200" b="1" dirty="0" smtClean="0">
                <a:latin typeface="Baskerville Old Face" pitchFamily="18" charset="0"/>
              </a:rPr>
              <a:t>Imagen:  </a:t>
            </a:r>
            <a:r>
              <a:rPr lang="es-ES" sz="1200" b="1" dirty="0" err="1" smtClean="0">
                <a:latin typeface="Baskerville Old Face" pitchFamily="18" charset="0"/>
              </a:rPr>
              <a:t>Division</a:t>
            </a:r>
            <a:r>
              <a:rPr lang="es-ES" sz="1200" b="1" dirty="0" smtClean="0">
                <a:latin typeface="Baskerville Old Face" pitchFamily="18" charset="0"/>
              </a:rPr>
              <a:t> </a:t>
            </a:r>
            <a:r>
              <a:rPr lang="en-US" sz="1200" b="1" dirty="0" smtClean="0">
                <a:latin typeface="Baskerville Old Face" pitchFamily="18" charset="0"/>
              </a:rPr>
              <a:t>of Virgin Islands Cultural Education</a:t>
            </a:r>
            <a:endParaRPr lang="en-US" sz="1200" b="1" dirty="0">
              <a:latin typeface="Baskerville Old Face" pitchFamily="18" charset="0"/>
            </a:endParaRPr>
          </a:p>
        </p:txBody>
      </p:sp>
      <p:pic>
        <p:nvPicPr>
          <p:cNvPr id="19457" name="Picture 1" descr="C:\Users\alpbenjamin\Pictures\Historical Sites\STX Trip - Summer Students(07.07.2011)\Point Udall\523.JPG"/>
          <p:cNvPicPr>
            <a:picLocks noChangeAspect="1" noChangeArrowheads="1"/>
          </p:cNvPicPr>
          <p:nvPr/>
        </p:nvPicPr>
        <p:blipFill>
          <a:blip r:embed="rId3" cstate="print"/>
          <a:srcRect/>
          <a:stretch>
            <a:fillRect/>
          </a:stretch>
        </p:blipFill>
        <p:spPr bwMode="auto">
          <a:xfrm>
            <a:off x="5715000" y="1219200"/>
            <a:ext cx="3276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5943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14 de noviembre </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572000" cy="3970318"/>
          </a:xfrm>
          <a:prstGeom prst="rect">
            <a:avLst/>
          </a:prstGeom>
          <a:noFill/>
        </p:spPr>
        <p:txBody>
          <a:bodyPr wrap="square" rtlCol="0">
            <a:spAutoFit/>
          </a:bodyPr>
          <a:lstStyle/>
          <a:p>
            <a:pPr algn="just"/>
            <a:r>
              <a:rPr lang="en-US" sz="2800" b="1" dirty="0" smtClean="0">
                <a:latin typeface="Constantia" pitchFamily="18" charset="0"/>
              </a:rPr>
              <a:t>1683:</a:t>
            </a:r>
          </a:p>
          <a:p>
            <a:pPr algn="just"/>
            <a:r>
              <a:rPr lang="es-ES" sz="2800" b="1" dirty="0" smtClean="0">
                <a:latin typeface="Constantia" pitchFamily="18" charset="0"/>
              </a:rPr>
              <a:t>Se le da autorización al gobernador de las Islas de Sotavento William  </a:t>
            </a:r>
            <a:r>
              <a:rPr lang="es-ES" sz="2800" b="1" dirty="0" err="1" smtClean="0">
                <a:latin typeface="Constantia" pitchFamily="18" charset="0"/>
              </a:rPr>
              <a:t>Stapleton</a:t>
            </a:r>
            <a:r>
              <a:rPr lang="es-ES" sz="2800" b="1" dirty="0" smtClean="0">
                <a:latin typeface="Constantia" pitchFamily="18" charset="0"/>
              </a:rPr>
              <a:t> para detener al gobernador de St. Thomas Adolph Esmit y ponerle fin a sus actos de corrupción. </a:t>
            </a:r>
            <a:endParaRPr lang="es-ES" sz="2800" dirty="0" smtClean="0">
              <a:latin typeface="Constantia" pitchFamily="18" charset="0"/>
            </a:endParaRPr>
          </a:p>
        </p:txBody>
      </p:sp>
      <p:sp>
        <p:nvSpPr>
          <p:cNvPr id="5" name="TextBox 4"/>
          <p:cNvSpPr txBox="1"/>
          <p:nvPr/>
        </p:nvSpPr>
        <p:spPr>
          <a:xfrm>
            <a:off x="990600" y="5715000"/>
            <a:ext cx="75438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http://www.britishempire.co.uk/maproom/leewardislands/leewardislandsadmin.htm</a:t>
            </a:r>
            <a:endParaRPr lang="es-ES" sz="1200" b="1" dirty="0">
              <a:latin typeface="Baskerville Old Face" pitchFamily="18" charset="0"/>
            </a:endParaRPr>
          </a:p>
        </p:txBody>
      </p:sp>
      <p:pic>
        <p:nvPicPr>
          <p:cNvPr id="18434" name="Picture 2" descr="http://www.britishempire.co.uk/images3/leewardislandstit.jpg">
            <a:hlinkClick r:id="rId3"/>
          </p:cNvPr>
          <p:cNvPicPr>
            <a:picLocks noChangeAspect="1" noChangeArrowheads="1"/>
          </p:cNvPicPr>
          <p:nvPr/>
        </p:nvPicPr>
        <p:blipFill>
          <a:blip r:embed="rId4" cstate="print"/>
          <a:srcRect/>
          <a:stretch>
            <a:fillRect/>
          </a:stretch>
        </p:blipFill>
        <p:spPr bwMode="auto">
          <a:xfrm>
            <a:off x="5715000" y="1447800"/>
            <a:ext cx="3114675"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867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15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3108543"/>
          </a:xfrm>
          <a:prstGeom prst="rect">
            <a:avLst/>
          </a:prstGeom>
          <a:noFill/>
        </p:spPr>
        <p:txBody>
          <a:bodyPr wrap="square" rtlCol="0">
            <a:spAutoFit/>
          </a:bodyPr>
          <a:lstStyle/>
          <a:p>
            <a:pPr algn="just"/>
            <a:r>
              <a:rPr lang="en-US" sz="2800" b="1" dirty="0" smtClean="0">
                <a:latin typeface="Constantia" pitchFamily="18" charset="0"/>
              </a:rPr>
              <a:t>1903:</a:t>
            </a:r>
          </a:p>
          <a:p>
            <a:pPr algn="just"/>
            <a:r>
              <a:rPr lang="es-ES" sz="2800" b="1" dirty="0" smtClean="0">
                <a:latin typeface="Constantia" pitchFamily="18" charset="0"/>
              </a:rPr>
              <a:t>Harry B. Reubel, el primer nativo de las Islas Vírgenes en lograr el rango de teniente coronel en el ejercito de los EE.UU., nace en St. Croix.</a:t>
            </a:r>
            <a:endParaRPr lang="es-ES" sz="28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pacificislandparks.com/2012/02/08/</a:t>
            </a:r>
            <a:r>
              <a:rPr lang="en-US" sz="1200" b="1" dirty="0" err="1" smtClean="0">
                <a:latin typeface="Baskerville Old Face" pitchFamily="18" charset="0"/>
              </a:rPr>
              <a:t>african</a:t>
            </a:r>
            <a:r>
              <a:rPr lang="en-US" sz="1200" b="1" dirty="0" smtClean="0">
                <a:latin typeface="Baskerville Old Face" pitchFamily="18" charset="0"/>
              </a:rPr>
              <a:t>-</a:t>
            </a:r>
            <a:r>
              <a:rPr lang="en-US" sz="1200" b="1" dirty="0" err="1" smtClean="0">
                <a:latin typeface="Baskerville Old Face" pitchFamily="18" charset="0"/>
              </a:rPr>
              <a:t>american</a:t>
            </a:r>
            <a:r>
              <a:rPr lang="en-US" sz="1200" b="1" dirty="0" smtClean="0">
                <a:latin typeface="Baskerville Old Face" pitchFamily="18" charset="0"/>
              </a:rPr>
              <a:t>-liberators/</a:t>
            </a:r>
            <a:endParaRPr lang="en-US" sz="1200" b="1" dirty="0">
              <a:latin typeface="Baskerville Old Face" pitchFamily="18" charset="0"/>
            </a:endParaRPr>
          </a:p>
        </p:txBody>
      </p:sp>
      <p:pic>
        <p:nvPicPr>
          <p:cNvPr id="17410" name="Picture 2" descr="http://www.archives.gov/research/african-americans/ww2-pictures/images/african-americans-wwii-228.jpg"/>
          <p:cNvPicPr>
            <a:picLocks noChangeAspect="1" noChangeArrowheads="1"/>
          </p:cNvPicPr>
          <p:nvPr/>
        </p:nvPicPr>
        <p:blipFill>
          <a:blip r:embed="rId3" cstate="print"/>
          <a:srcRect l="72649" t="-1135" r="244" b="57942"/>
          <a:stretch>
            <a:fillRect/>
          </a:stretch>
        </p:blipFill>
        <p:spPr bwMode="auto">
          <a:xfrm>
            <a:off x="6096000" y="1219200"/>
            <a:ext cx="28194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60198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16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715000" cy="3985706"/>
          </a:xfrm>
          <a:prstGeom prst="rect">
            <a:avLst/>
          </a:prstGeom>
          <a:noFill/>
        </p:spPr>
        <p:txBody>
          <a:bodyPr wrap="square" rtlCol="0">
            <a:spAutoFit/>
          </a:bodyPr>
          <a:lstStyle/>
          <a:p>
            <a:pPr algn="just"/>
            <a:r>
              <a:rPr lang="es-ES" sz="2300" b="1" dirty="0" smtClean="0">
                <a:latin typeface="Constantia" pitchFamily="18" charset="0"/>
              </a:rPr>
              <a:t>1913:</a:t>
            </a:r>
          </a:p>
          <a:p>
            <a:pPr algn="just"/>
            <a:r>
              <a:rPr lang="es-ES" sz="2300" b="1" dirty="0" smtClean="0">
                <a:latin typeface="Constantia" pitchFamily="18" charset="0"/>
              </a:rPr>
              <a:t>Roy </a:t>
            </a:r>
            <a:r>
              <a:rPr lang="es-ES" sz="2300" b="1" dirty="0" err="1" smtClean="0">
                <a:latin typeface="Constantia" pitchFamily="18" charset="0"/>
              </a:rPr>
              <a:t>Adelbert</a:t>
            </a:r>
            <a:r>
              <a:rPr lang="es-ES" sz="2300" b="1" dirty="0" smtClean="0">
                <a:latin typeface="Constantia" pitchFamily="18" charset="0"/>
              </a:rPr>
              <a:t> </a:t>
            </a:r>
            <a:r>
              <a:rPr lang="es-ES" sz="2300" b="1" dirty="0" err="1" smtClean="0">
                <a:latin typeface="Constantia" pitchFamily="18" charset="0"/>
              </a:rPr>
              <a:t>Anduze</a:t>
            </a:r>
            <a:r>
              <a:rPr lang="es-ES" sz="2300" b="1" dirty="0" smtClean="0">
                <a:latin typeface="Constantia" pitchFamily="18" charset="0"/>
              </a:rPr>
              <a:t> nace en St. Thomas, USVI.  Era medico especialista en cirugía en la Universidad de Howard, jefe medico municipal y Secretario de Salud, miembro del Colegio Americano de Cirujanos y el Colegio Americano de  Angiología, delegado a la Asamblea General de la ONU donde expone sobre la “Salud en Territorios no autónomos” y miembro de la Junta Directiva DVI.</a:t>
            </a:r>
            <a:r>
              <a:rPr lang="es-ES" sz="2300" dirty="0" smtClean="0">
                <a:latin typeface="Constantia" pitchFamily="18" charset="0"/>
              </a:rPr>
              <a:t> </a:t>
            </a:r>
            <a:endParaRPr lang="es-ES" sz="23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Profiles</a:t>
            </a:r>
            <a:r>
              <a:rPr lang="es-ES" sz="1200" b="1" dirty="0" smtClean="0">
                <a:latin typeface="Baskerville Old Face" pitchFamily="18" charset="0"/>
              </a:rPr>
              <a:t> of </a:t>
            </a:r>
            <a:r>
              <a:rPr lang="es-ES" sz="1200" b="1" dirty="0" err="1" smtClean="0">
                <a:latin typeface="Baskerville Old Face" pitchFamily="18" charset="0"/>
              </a:rPr>
              <a:t>Outstanding</a:t>
            </a:r>
            <a:r>
              <a:rPr lang="es-ES" sz="1200" b="1" dirty="0" smtClean="0">
                <a:latin typeface="Baskerville Old Face" pitchFamily="18" charset="0"/>
              </a:rPr>
              <a:t>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Islanders</a:t>
            </a:r>
            <a:r>
              <a:rPr lang="es-ES" sz="1200" b="1" dirty="0" smtClean="0">
                <a:latin typeface="Baskerville Old Face" pitchFamily="18" charset="0"/>
              </a:rPr>
              <a:t>, Ruth </a:t>
            </a:r>
            <a:r>
              <a:rPr lang="es-ES" sz="1200" b="1" dirty="0" err="1" smtClean="0">
                <a:latin typeface="Baskerville Old Face" pitchFamily="18" charset="0"/>
              </a:rPr>
              <a:t>Moolenaar</a:t>
            </a:r>
            <a:r>
              <a:rPr lang="es-ES" sz="1200" b="1" dirty="0" smtClean="0">
                <a:latin typeface="Baskerville Old Face" pitchFamily="18" charset="0"/>
              </a:rPr>
              <a:t>, page </a:t>
            </a:r>
          </a:p>
          <a:p>
            <a:r>
              <a:rPr lang="es-ES" sz="1200" b="1" dirty="0" smtClean="0">
                <a:latin typeface="Baskerville Old Face" pitchFamily="18" charset="0"/>
              </a:rPr>
              <a:t>Imagen: http://</a:t>
            </a:r>
            <a:r>
              <a:rPr lang="en-US" sz="1200" b="1" dirty="0" smtClean="0">
                <a:latin typeface="Baskerville Old Face" pitchFamily="18" charset="0"/>
              </a:rPr>
              <a:t>www.healthvi.org/about/comissioner/previous-comissioners/anduze.html</a:t>
            </a:r>
            <a:endParaRPr lang="en-US" sz="1200" b="1" dirty="0">
              <a:latin typeface="Baskerville Old Face" pitchFamily="18" charset="0"/>
            </a:endParaRPr>
          </a:p>
        </p:txBody>
      </p:sp>
      <p:pic>
        <p:nvPicPr>
          <p:cNvPr id="16386" name="Picture 2" descr="http://www.healthvi.org/assets/photos/commissioners/roy-a-anduze.png"/>
          <p:cNvPicPr>
            <a:picLocks noChangeAspect="1" noChangeArrowheads="1"/>
          </p:cNvPicPr>
          <p:nvPr/>
        </p:nvPicPr>
        <p:blipFill>
          <a:blip r:embed="rId3" cstate="print"/>
          <a:srcRect r="4000" b="10175"/>
          <a:stretch>
            <a:fillRect/>
          </a:stretch>
        </p:blipFill>
        <p:spPr bwMode="auto">
          <a:xfrm flipH="1">
            <a:off x="6858000" y="1143000"/>
            <a:ext cx="1981200" cy="264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2133600" y="228600"/>
            <a:ext cx="6096000" cy="15240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ATRIBUTO ESPECIAL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DULCES LOCALES  </a:t>
            </a:r>
            <a:endParaRPr kumimoji="0" lang="en-US" sz="25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sp>
        <p:nvSpPr>
          <p:cNvPr id="4" name="TextBox 3"/>
          <p:cNvSpPr txBox="1"/>
          <p:nvPr/>
        </p:nvSpPr>
        <p:spPr>
          <a:xfrm>
            <a:off x="1143000" y="6019800"/>
            <a:ext cx="6477000" cy="523220"/>
          </a:xfrm>
          <a:prstGeom prst="rect">
            <a:avLst/>
          </a:prstGeom>
          <a:noFill/>
        </p:spPr>
        <p:txBody>
          <a:bodyPr wrap="square" rtlCol="0">
            <a:spAutoFit/>
          </a:bodyPr>
          <a:lstStyle/>
          <a:p>
            <a:r>
              <a:rPr lang="es-ES" sz="1400" b="1" dirty="0" smtClean="0">
                <a:latin typeface="Baskerville Old Face" pitchFamily="18" charset="0"/>
              </a:rPr>
              <a:t>Cortesía de:</a:t>
            </a:r>
          </a:p>
          <a:p>
            <a:r>
              <a:rPr lang="es-ES" sz="1400" b="1" dirty="0" smtClean="0">
                <a:latin typeface="Baskerville Old Face" pitchFamily="18" charset="0"/>
              </a:rPr>
              <a:t>Imagen</a:t>
            </a:r>
            <a:r>
              <a:rPr lang="en-US" sz="1400" b="1" dirty="0" smtClean="0">
                <a:latin typeface="Baskerville Old Face" pitchFamily="18" charset="0"/>
              </a:rPr>
              <a:t>:  Division of Virgin Islands Cultural Education</a:t>
            </a:r>
            <a:endParaRPr lang="en-US" sz="1400" b="1" dirty="0">
              <a:latin typeface="Baskerville Old Face" pitchFamily="18" charset="0"/>
            </a:endParaRPr>
          </a:p>
        </p:txBody>
      </p:sp>
      <p:pic>
        <p:nvPicPr>
          <p:cNvPr id="5"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28125" t="20588" r="23897" b="17647"/>
          <a:stretch>
            <a:fillRect/>
          </a:stretch>
        </p:blipFill>
        <p:spPr bwMode="auto">
          <a:xfrm>
            <a:off x="5410200" y="1905000"/>
            <a:ext cx="3200400" cy="3121572"/>
          </a:xfrm>
          <a:prstGeom prst="ellipse">
            <a:avLst/>
          </a:prstGeom>
          <a:ln>
            <a:noFill/>
          </a:ln>
          <a:effectLst>
            <a:softEdge rad="112500"/>
          </a:effectLst>
        </p:spPr>
      </p:pic>
      <p:pic>
        <p:nvPicPr>
          <p:cNvPr id="6" name="Picture 2" descr="C:\Users\alpbenjamin\Pictures\Demonstrations (Summer)\Demonstrations 2011\Candy Making-Dundersla (07.01.2011) (Lucia Henley)\018.JPG"/>
          <p:cNvPicPr>
            <a:picLocks noChangeAspect="1" noChangeArrowheads="1"/>
          </p:cNvPicPr>
          <p:nvPr/>
        </p:nvPicPr>
        <p:blipFill>
          <a:blip r:embed="rId5" cstate="print">
            <a:lum bright="10000"/>
          </a:blip>
          <a:srcRect t="29412" r="60294"/>
          <a:stretch>
            <a:fillRect/>
          </a:stretch>
        </p:blipFill>
        <p:spPr bwMode="auto">
          <a:xfrm>
            <a:off x="1447800" y="1905000"/>
            <a:ext cx="3124200" cy="3124200"/>
          </a:xfrm>
          <a:prstGeom prst="ellipse">
            <a:avLst/>
          </a:prstGeom>
          <a:ln>
            <a:noFill/>
          </a:ln>
          <a:effectLst>
            <a:softEdge rad="112500"/>
          </a:effectLst>
        </p:spPr>
      </p:pic>
      <p:sp>
        <p:nvSpPr>
          <p:cNvPr id="8" name="TextBox 7"/>
          <p:cNvSpPr txBox="1"/>
          <p:nvPr/>
        </p:nvSpPr>
        <p:spPr>
          <a:xfrm>
            <a:off x="1447800" y="5105400"/>
            <a:ext cx="6781800" cy="400110"/>
          </a:xfrm>
          <a:prstGeom prst="rect">
            <a:avLst/>
          </a:prstGeom>
          <a:noFill/>
        </p:spPr>
        <p:txBody>
          <a:bodyPr wrap="square" rtlCol="0">
            <a:spAutoFit/>
          </a:bodyPr>
          <a:lstStyle/>
          <a:p>
            <a:pPr algn="ctr"/>
            <a:r>
              <a:rPr lang="es-ES" sz="2000" b="1" dirty="0" smtClean="0"/>
              <a:t>Dulce de anacardo      </a:t>
            </a:r>
            <a:r>
              <a:rPr lang="en-US" sz="2000" b="1" dirty="0" smtClean="0"/>
              <a:t>…           </a:t>
            </a:r>
            <a:r>
              <a:rPr lang="en-US" sz="2000" b="1" dirty="0" err="1" smtClean="0"/>
              <a:t>Dundersla</a:t>
            </a:r>
            <a:endParaRPr lang="en-US" sz="2000" b="1" dirty="0"/>
          </a:p>
        </p:txBody>
      </p:sp>
    </p:spTree>
  </p:cSld>
  <p:clrMapOvr>
    <a:masterClrMapping/>
  </p:clrMapOvr>
  <p:transition spd="slow">
    <p:wedge/>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
            <a:ext cx="5562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17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093428"/>
          </a:xfrm>
          <a:prstGeom prst="rect">
            <a:avLst/>
          </a:prstGeom>
          <a:noFill/>
        </p:spPr>
        <p:txBody>
          <a:bodyPr wrap="square" rtlCol="0">
            <a:spAutoFit/>
          </a:bodyPr>
          <a:lstStyle/>
          <a:p>
            <a:pPr algn="just"/>
            <a:r>
              <a:rPr lang="es-ES" sz="2600" b="1" dirty="0" smtClean="0">
                <a:latin typeface="Constantia" pitchFamily="18" charset="0"/>
              </a:rPr>
              <a:t>1978:</a:t>
            </a:r>
          </a:p>
          <a:p>
            <a:pPr algn="just"/>
            <a:r>
              <a:rPr lang="es-ES" sz="2600" b="1" dirty="0" smtClean="0">
                <a:latin typeface="Constantia" pitchFamily="18" charset="0"/>
              </a:rPr>
              <a:t>El campeonato Remy Martin de  Backgammon del Caribe,  torneo de cinco días, fue llevado a cabo en el hotel Sugar Bird.  La mayoría de los jugadores eran de los EE.UU. continental. Categorías incluían abierto, intermedio y dobles. </a:t>
            </a:r>
            <a:endParaRPr lang="es-ES" sz="26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The</a:t>
            </a:r>
            <a:r>
              <a:rPr lang="es-ES" sz="1200" b="1" dirty="0" smtClean="0">
                <a:latin typeface="Baskerville Old Face" pitchFamily="18" charset="0"/>
              </a:rPr>
              <a:t>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 1978, page 28</a:t>
            </a:r>
          </a:p>
          <a:p>
            <a:r>
              <a:rPr lang="es-ES" sz="1200" b="1" dirty="0" smtClean="0">
                <a:latin typeface="Baskerville Old Face" pitchFamily="18" charset="0"/>
              </a:rPr>
              <a:t>Imagen: </a:t>
            </a:r>
            <a:r>
              <a:rPr lang="es-ES" sz="1200" b="1" dirty="0" err="1" smtClean="0">
                <a:latin typeface="Baskerville Old Face" pitchFamily="18" charset="0"/>
              </a:rPr>
              <a:t>https</a:t>
            </a:r>
            <a:r>
              <a:rPr lang="en-US" sz="1200" b="1" dirty="0" smtClean="0">
                <a:latin typeface="Baskerville Old Face" pitchFamily="18" charset="0"/>
              </a:rPr>
              <a:t>://play.google.com/store/apps/details?id=com.games.backgammonfull</a:t>
            </a:r>
            <a:endParaRPr lang="en-US" sz="1200" b="1" dirty="0">
              <a:latin typeface="Baskerville Old Face" pitchFamily="18" charset="0"/>
            </a:endParaRPr>
          </a:p>
        </p:txBody>
      </p:sp>
      <p:pic>
        <p:nvPicPr>
          <p:cNvPr id="15368" name="Picture 8" descr="Backgammon Online Tournament ! - screenshot"/>
          <p:cNvPicPr>
            <a:picLocks noChangeAspect="1" noChangeArrowheads="1"/>
          </p:cNvPicPr>
          <p:nvPr/>
        </p:nvPicPr>
        <p:blipFill>
          <a:blip r:embed="rId3" cstate="print"/>
          <a:srcRect/>
          <a:stretch>
            <a:fillRect/>
          </a:stretch>
        </p:blipFill>
        <p:spPr bwMode="auto">
          <a:xfrm>
            <a:off x="5943600" y="1524000"/>
            <a:ext cx="2921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5410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18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648200" cy="4401205"/>
          </a:xfrm>
          <a:prstGeom prst="rect">
            <a:avLst/>
          </a:prstGeom>
          <a:noFill/>
        </p:spPr>
        <p:txBody>
          <a:bodyPr wrap="square" rtlCol="0">
            <a:spAutoFit/>
          </a:bodyPr>
          <a:lstStyle/>
          <a:p>
            <a:pPr algn="just"/>
            <a:r>
              <a:rPr lang="en-US" sz="2800" b="1" dirty="0" smtClean="0">
                <a:latin typeface="Constantia" pitchFamily="18" charset="0"/>
              </a:rPr>
              <a:t>2008:</a:t>
            </a:r>
          </a:p>
          <a:p>
            <a:pPr algn="just"/>
            <a:r>
              <a:rPr lang="es-ES" sz="2800" b="1" dirty="0" smtClean="0">
                <a:latin typeface="Constantia" pitchFamily="18" charset="0"/>
              </a:rPr>
              <a:t>Se reporta que los pueblos históricos de Christiansted y Frederiksted en St. Croix fueron honrados por la primera dama Laura Bush, presidenta honoraria de la Iniciativa Preserva América.  </a:t>
            </a:r>
            <a:endParaRPr lang="es-ES" sz="2800" dirty="0">
              <a:latin typeface="Constantia" pitchFamily="18" charset="0"/>
            </a:endParaRPr>
          </a:p>
        </p:txBody>
      </p:sp>
      <p:sp>
        <p:nvSpPr>
          <p:cNvPr id="5" name="TextBox 4"/>
          <p:cNvSpPr txBox="1"/>
          <p:nvPr/>
        </p:nvSpPr>
        <p:spPr>
          <a:xfrm>
            <a:off x="990600" y="5715000"/>
            <a:ext cx="7696200" cy="830997"/>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http://www.caribbeannewsnow.com/caribnet/usvi/usvi/php?news</a:t>
            </a:r>
          </a:p>
          <a:p>
            <a:r>
              <a:rPr lang="es-ES" sz="1200" b="1" dirty="0" smtClean="0">
                <a:latin typeface="Baskerville Old Face" pitchFamily="18" charset="0"/>
              </a:rPr>
              <a:t>Imagen: http://www.stcroixthisweek.com/featured-articles/celebrating-our-historic-architecture.html; http://www.hotelplanner.com/Hotels/3464-NEAR-Christiansted-Henry-E-Rohlsen-Airport-STX</a:t>
            </a:r>
            <a:endParaRPr lang="es-ES" sz="1200" b="1" dirty="0">
              <a:latin typeface="Baskerville Old Face" pitchFamily="18" charset="0"/>
            </a:endParaRPr>
          </a:p>
        </p:txBody>
      </p:sp>
      <p:pic>
        <p:nvPicPr>
          <p:cNvPr id="14338" name="Picture 2" descr="http://www.stcroixthisweek.com/images/our-historic-architecture-photo.jpg">
            <a:hlinkClick r:id="rId3"/>
          </p:cNvPr>
          <p:cNvPicPr>
            <a:picLocks noChangeAspect="1" noChangeArrowheads="1"/>
          </p:cNvPicPr>
          <p:nvPr/>
        </p:nvPicPr>
        <p:blipFill>
          <a:blip r:embed="rId4" cstate="print"/>
          <a:srcRect/>
          <a:stretch>
            <a:fillRect/>
          </a:stretch>
        </p:blipFill>
        <p:spPr bwMode="auto">
          <a:xfrm>
            <a:off x="6400800" y="1066800"/>
            <a:ext cx="2152650" cy="232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cdn.hotelplanner.com/Common/Images/Hotels/562356_1.jpg">
            <a:hlinkClick r:id="rId5"/>
          </p:cNvPr>
          <p:cNvPicPr>
            <a:picLocks noChangeAspect="1" noChangeArrowheads="1"/>
          </p:cNvPicPr>
          <p:nvPr/>
        </p:nvPicPr>
        <p:blipFill>
          <a:blip r:embed="rId6" cstate="print"/>
          <a:srcRect/>
          <a:stretch>
            <a:fillRect/>
          </a:stretch>
        </p:blipFill>
        <p:spPr bwMode="auto">
          <a:xfrm>
            <a:off x="6019800" y="3352800"/>
            <a:ext cx="2819400" cy="1874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19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539430"/>
          </a:xfrm>
          <a:prstGeom prst="rect">
            <a:avLst/>
          </a:prstGeom>
          <a:noFill/>
        </p:spPr>
        <p:txBody>
          <a:bodyPr wrap="square" rtlCol="0">
            <a:spAutoFit/>
          </a:bodyPr>
          <a:lstStyle/>
          <a:p>
            <a:pPr algn="just"/>
            <a:r>
              <a:rPr lang="es-ES" sz="3200" b="1" dirty="0" smtClean="0">
                <a:latin typeface="Constantia" pitchFamily="18" charset="0"/>
              </a:rPr>
              <a:t>1978:</a:t>
            </a:r>
          </a:p>
          <a:p>
            <a:pPr algn="just"/>
            <a:r>
              <a:rPr lang="es-ES" sz="3200" b="1" dirty="0" smtClean="0">
                <a:latin typeface="Constantia" pitchFamily="18" charset="0"/>
              </a:rPr>
              <a:t>La primera regata de bote    da comienzo en la bahía de St. Thomas,   dándole</a:t>
            </a:r>
          </a:p>
          <a:p>
            <a:pPr algn="just"/>
            <a:r>
              <a:rPr lang="es-ES" sz="3200" b="1" dirty="0" smtClean="0">
                <a:latin typeface="Constantia" pitchFamily="18" charset="0"/>
              </a:rPr>
              <a:t>vuelta a la isla entera</a:t>
            </a:r>
          </a:p>
          <a:p>
            <a:pPr algn="just"/>
            <a:r>
              <a:rPr lang="es-ES" sz="3200" b="1" dirty="0" smtClean="0">
                <a:latin typeface="Constantia" pitchFamily="18" charset="0"/>
              </a:rPr>
              <a:t> en tres categorías de carrera.</a:t>
            </a: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The</a:t>
            </a:r>
            <a:r>
              <a:rPr lang="es-ES" sz="1200" b="1" dirty="0" smtClean="0">
                <a:latin typeface="Baskerville Old Face" pitchFamily="18" charset="0"/>
              </a:rPr>
              <a:t>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23, 1978, page 24</a:t>
            </a:r>
          </a:p>
          <a:p>
            <a:r>
              <a:rPr lang="es-ES" sz="1200" b="1" dirty="0" smtClean="0">
                <a:latin typeface="Baskerville Old Face" pitchFamily="18" charset="0"/>
              </a:rPr>
              <a:t>Imagen: http://www.123.com</a:t>
            </a:r>
            <a:endParaRPr lang="es-ES" sz="1200" b="1" dirty="0">
              <a:latin typeface="Baskerville Old Face" pitchFamily="18" charset="0"/>
            </a:endParaRPr>
          </a:p>
        </p:txBody>
      </p:sp>
      <p:pic>
        <p:nvPicPr>
          <p:cNvPr id="13314" name="Picture 2" descr="https://encrypted-tbn3.gstatic.com/images?q=tbn:ANd9GcQKPQUDGIzfGULOlWNCf5r5Ie1g5VBsLR4OKIgCksey3lBAwQ0MVA">
            <a:hlinkClick r:id="rId3"/>
          </p:cNvPr>
          <p:cNvPicPr>
            <a:picLocks noChangeAspect="1" noChangeArrowheads="1"/>
          </p:cNvPicPr>
          <p:nvPr/>
        </p:nvPicPr>
        <p:blipFill>
          <a:blip r:embed="rId4" cstate="print"/>
          <a:srcRect/>
          <a:stretch>
            <a:fillRect/>
          </a:stretch>
        </p:blipFill>
        <p:spPr bwMode="auto">
          <a:xfrm>
            <a:off x="6248400" y="1371600"/>
            <a:ext cx="2619375"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
            <a:ext cx="5486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20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4154984"/>
          </a:xfrm>
          <a:prstGeom prst="rect">
            <a:avLst/>
          </a:prstGeom>
          <a:noFill/>
        </p:spPr>
        <p:txBody>
          <a:bodyPr wrap="square" rtlCol="0">
            <a:spAutoFit/>
          </a:bodyPr>
          <a:lstStyle/>
          <a:p>
            <a:pPr algn="just"/>
            <a:r>
              <a:rPr lang="es-ES" sz="2400" b="1" dirty="0" smtClean="0">
                <a:latin typeface="Constantia" pitchFamily="18" charset="0"/>
              </a:rPr>
              <a:t>1964:</a:t>
            </a:r>
          </a:p>
          <a:p>
            <a:pPr algn="just"/>
            <a:r>
              <a:rPr lang="es-ES" sz="2400" b="1" dirty="0" smtClean="0">
                <a:latin typeface="Constantia" pitchFamily="18" charset="0"/>
              </a:rPr>
              <a:t>La quinta legislatura de las Islas Vírgenes aprueba el nombramiento de la escuela publica intermedia en honor a Wayne N. Aspinall de Colorado. Fue miembro de la Cámara de Representantes y presidia el Comité de Asuntos del Interior e Insular. Sirvió a la población de las Islas Vírgenes con  distinción notable.  </a:t>
            </a: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u="sng" dirty="0" smtClean="0">
                <a:latin typeface="Baskerville Old Face" pitchFamily="18" charset="0"/>
                <a:hlinkClick r:id="rId3"/>
              </a:rPr>
              <a:t>www.webpac.uvi.edu/imls/pi-uvi/historical_notes_on-schoolds.pdf</a:t>
            </a:r>
            <a:r>
              <a:rPr lang="es-ES" sz="1200" dirty="0" smtClean="0">
                <a:latin typeface="Baskerville Old Face" pitchFamily="18" charset="0"/>
              </a:rPr>
              <a:t> </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://en.wikipedia.org/wiki/Wayne_N._Aspinall</a:t>
            </a:r>
            <a:endParaRPr lang="en-US" sz="1200" b="1" dirty="0">
              <a:latin typeface="Baskerville Old Face" pitchFamily="18" charset="0"/>
            </a:endParaRPr>
          </a:p>
        </p:txBody>
      </p:sp>
      <p:pic>
        <p:nvPicPr>
          <p:cNvPr id="12290" name="Picture 2" descr="http://upload.wikimedia.org/wikipedia/commons/thumb/9/9f/Wayne_N._Aspinall.jpg/220px-Wayne_N._Aspinall.jpg">
            <a:hlinkClick r:id="rId4"/>
          </p:cNvPr>
          <p:cNvPicPr>
            <a:picLocks noChangeAspect="1" noChangeArrowheads="1"/>
          </p:cNvPicPr>
          <p:nvPr/>
        </p:nvPicPr>
        <p:blipFill>
          <a:blip r:embed="rId5" cstate="print"/>
          <a:srcRect/>
          <a:stretch>
            <a:fillRect/>
          </a:stretch>
        </p:blipFill>
        <p:spPr bwMode="auto">
          <a:xfrm>
            <a:off x="6594266" y="1066800"/>
            <a:ext cx="228303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5562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21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419600" cy="2246769"/>
          </a:xfrm>
          <a:prstGeom prst="rect">
            <a:avLst/>
          </a:prstGeom>
          <a:noFill/>
        </p:spPr>
        <p:txBody>
          <a:bodyPr wrap="square" rtlCol="0">
            <a:spAutoFit/>
          </a:bodyPr>
          <a:lstStyle/>
          <a:p>
            <a:pPr algn="just"/>
            <a:r>
              <a:rPr lang="en-US" sz="2800" b="1" dirty="0" smtClean="0">
                <a:latin typeface="Constantia" pitchFamily="18" charset="0"/>
              </a:rPr>
              <a:t>1848:</a:t>
            </a:r>
          </a:p>
          <a:p>
            <a:pPr algn="just"/>
            <a:r>
              <a:rPr lang="es-ES" sz="2800" b="1" dirty="0" smtClean="0">
                <a:latin typeface="Constantia" pitchFamily="18" charset="0"/>
              </a:rPr>
              <a:t>La Catedral “All Saints” fue dedicada por el obispo de Antigua, Daniel Gateward Davis. </a:t>
            </a:r>
            <a:endParaRPr lang="es-ES" sz="2800" b="1" dirty="0">
              <a:latin typeface="Constantia" pitchFamily="18" charset="0"/>
            </a:endParaRPr>
          </a:p>
        </p:txBody>
      </p:sp>
      <p:sp>
        <p:nvSpPr>
          <p:cNvPr id="5" name="TextBox 4"/>
          <p:cNvSpPr txBox="1"/>
          <p:nvPr/>
        </p:nvSpPr>
        <p:spPr>
          <a:xfrm>
            <a:off x="990600" y="5715000"/>
            <a:ext cx="7772400" cy="830997"/>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The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Celebrating</a:t>
            </a:r>
            <a:r>
              <a:rPr lang="es-ES" sz="1200" b="1" dirty="0" smtClean="0">
                <a:latin typeface="Baskerville Old Face" pitchFamily="18" charset="0"/>
              </a:rPr>
              <a:t> </a:t>
            </a:r>
            <a:r>
              <a:rPr lang="es-ES" sz="1200" b="1" dirty="0" err="1" smtClean="0">
                <a:latin typeface="Baskerville Old Face" pitchFamily="18" charset="0"/>
              </a:rPr>
              <a:t>Freedom</a:t>
            </a:r>
            <a:r>
              <a:rPr lang="es-ES" sz="1200" b="1" dirty="0" smtClean="0">
                <a:latin typeface="Baskerville Old Face" pitchFamily="18" charset="0"/>
              </a:rPr>
              <a:t> A Black </a:t>
            </a:r>
            <a:r>
              <a:rPr lang="es-ES" sz="1200" b="1" dirty="0" err="1" smtClean="0">
                <a:latin typeface="Baskerville Old Face" pitchFamily="18" charset="0"/>
              </a:rPr>
              <a:t>History</a:t>
            </a:r>
            <a:r>
              <a:rPr lang="es-ES" sz="1200" b="1" dirty="0" smtClean="0">
                <a:latin typeface="Baskerville Old Face" pitchFamily="18" charset="0"/>
              </a:rPr>
              <a:t> </a:t>
            </a:r>
            <a:r>
              <a:rPr lang="es-ES" sz="1200" b="1" dirty="0" err="1" smtClean="0">
                <a:latin typeface="Baskerville Old Face" pitchFamily="18" charset="0"/>
              </a:rPr>
              <a:t>Month</a:t>
            </a:r>
            <a:r>
              <a:rPr lang="es-ES" sz="1200" b="1" dirty="0" smtClean="0">
                <a:latin typeface="Baskerville Old Face" pitchFamily="18" charset="0"/>
              </a:rPr>
              <a:t> </a:t>
            </a:r>
            <a:r>
              <a:rPr lang="es-ES" sz="1200" b="1" dirty="0" err="1" smtClean="0">
                <a:latin typeface="Baskerville Old Face" pitchFamily="18" charset="0"/>
              </a:rPr>
              <a:t>Special</a:t>
            </a:r>
            <a:r>
              <a:rPr lang="es-ES" sz="1200" b="1" dirty="0" smtClean="0">
                <a:latin typeface="Baskerville Old Face" pitchFamily="18" charset="0"/>
              </a:rPr>
              <a:t> </a:t>
            </a:r>
            <a:r>
              <a:rPr lang="es-ES" sz="1200" b="1" dirty="0" err="1" smtClean="0">
                <a:latin typeface="Baskerville Old Face" pitchFamily="18" charset="0"/>
              </a:rPr>
              <a:t>Supplement</a:t>
            </a:r>
            <a:r>
              <a:rPr lang="es-ES" sz="1200" b="1" dirty="0" smtClean="0">
                <a:latin typeface="Baskerville Old Face" pitchFamily="18" charset="0"/>
              </a:rPr>
              <a:t>, </a:t>
            </a:r>
            <a:r>
              <a:rPr lang="es-ES" sz="1200" b="1" dirty="0" err="1" smtClean="0">
                <a:latin typeface="Baskerville Old Face" pitchFamily="18" charset="0"/>
              </a:rPr>
              <a:t>February</a:t>
            </a:r>
            <a:r>
              <a:rPr lang="es-ES" sz="1200" b="1" dirty="0" smtClean="0">
                <a:latin typeface="Baskerville Old Face" pitchFamily="18" charset="0"/>
              </a:rPr>
              <a:t> 3, 1998, page BH-9</a:t>
            </a:r>
          </a:p>
          <a:p>
            <a:r>
              <a:rPr lang="es-ES" sz="1200" b="1" dirty="0" smtClean="0">
                <a:latin typeface="Baskerville Old Face" pitchFamily="18" charset="0"/>
              </a:rPr>
              <a:t>Imagen: http://</a:t>
            </a:r>
            <a:r>
              <a:rPr lang="en-US" sz="1200" b="1" dirty="0" smtClean="0">
                <a:latin typeface="Baskerville Old Face" pitchFamily="18" charset="0"/>
              </a:rPr>
              <a:t>bish-randomthoughts.blogspot.com/2010_07_01_archive.html</a:t>
            </a:r>
            <a:endParaRPr lang="en-US" sz="1200" b="1" dirty="0">
              <a:latin typeface="Baskerville Old Face" pitchFamily="18" charset="0"/>
            </a:endParaRPr>
          </a:p>
        </p:txBody>
      </p:sp>
      <p:pic>
        <p:nvPicPr>
          <p:cNvPr id="11266" name="Picture 2" descr="http://3.bp.blogspot.com/_a2Z4d5bqq3o/TD3ndxWQPCI/AAAAAAAACAM/K0-kgBBts1U/s400/IMG_0098.JPG">
            <a:hlinkClick r:id="rId3"/>
          </p:cNvPr>
          <p:cNvPicPr>
            <a:picLocks noChangeAspect="1" noChangeArrowheads="1"/>
          </p:cNvPicPr>
          <p:nvPr/>
        </p:nvPicPr>
        <p:blipFill>
          <a:blip r:embed="rId4" cstate="print"/>
          <a:srcRect/>
          <a:stretch>
            <a:fillRect/>
          </a:stretch>
        </p:blipFill>
        <p:spPr bwMode="auto">
          <a:xfrm>
            <a:off x="5588000" y="1295400"/>
            <a:ext cx="32512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
            <a:ext cx="5410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22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970318"/>
          </a:xfrm>
          <a:prstGeom prst="rect">
            <a:avLst/>
          </a:prstGeom>
          <a:noFill/>
        </p:spPr>
        <p:txBody>
          <a:bodyPr wrap="square" rtlCol="0">
            <a:spAutoFit/>
          </a:bodyPr>
          <a:lstStyle/>
          <a:p>
            <a:pPr algn="just"/>
            <a:r>
              <a:rPr lang="en-US" sz="2800" b="1" dirty="0" smtClean="0">
                <a:latin typeface="Constantia" pitchFamily="18" charset="0"/>
              </a:rPr>
              <a:t>1718:</a:t>
            </a:r>
          </a:p>
          <a:p>
            <a:pPr algn="just"/>
            <a:r>
              <a:rPr lang="es-ES" sz="2800" b="1" dirty="0" smtClean="0">
                <a:latin typeface="Constantia" pitchFamily="18" charset="0"/>
              </a:rPr>
              <a:t>El notorio pirata inglés Edward Teach, conocido por Barba negra, resultó muerto durante una batalla en las proximidades de  la costa de Carolina del Norte. Blackbeard’s Castle en St. Thomas lleva su nombre. </a:t>
            </a:r>
            <a:endParaRPr lang="es-ES" sz="2800" dirty="0" smtClean="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Today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pophaydn.wordpress.com/2011/09/18/</a:t>
            </a:r>
            <a:r>
              <a:rPr lang="en-US" sz="1200" b="1" dirty="0" err="1" smtClean="0">
                <a:latin typeface="Baskerville Old Face" pitchFamily="18" charset="0"/>
              </a:rPr>
              <a:t>blackbeard</a:t>
            </a:r>
            <a:r>
              <a:rPr lang="en-US" sz="1200" b="1" dirty="0" smtClean="0">
                <a:latin typeface="Baskerville Old Face" pitchFamily="18" charset="0"/>
              </a:rPr>
              <a:t>-the-pirate/</a:t>
            </a:r>
            <a:endParaRPr lang="en-US" sz="1200" b="1" dirty="0">
              <a:latin typeface="Baskerville Old Face" pitchFamily="18" charset="0"/>
            </a:endParaRPr>
          </a:p>
        </p:txBody>
      </p:sp>
      <p:pic>
        <p:nvPicPr>
          <p:cNvPr id="10242" name="Picture 2" descr="http://pophaydn.files.wordpress.com/2011/09/blackbeard.jpg">
            <a:hlinkClick r:id="rId3"/>
          </p:cNvPr>
          <p:cNvPicPr>
            <a:picLocks noChangeAspect="1" noChangeArrowheads="1"/>
          </p:cNvPicPr>
          <p:nvPr/>
        </p:nvPicPr>
        <p:blipFill>
          <a:blip r:embed="rId4" cstate="print"/>
          <a:srcRect/>
          <a:stretch>
            <a:fillRect/>
          </a:stretch>
        </p:blipFill>
        <p:spPr bwMode="auto">
          <a:xfrm>
            <a:off x="6324600" y="1219200"/>
            <a:ext cx="2385122"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
            <a:ext cx="5486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23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970318"/>
          </a:xfrm>
          <a:prstGeom prst="rect">
            <a:avLst/>
          </a:prstGeom>
          <a:noFill/>
        </p:spPr>
        <p:txBody>
          <a:bodyPr wrap="square" rtlCol="0">
            <a:spAutoFit/>
          </a:bodyPr>
          <a:lstStyle/>
          <a:p>
            <a:pPr algn="just"/>
            <a:r>
              <a:rPr lang="en-US" sz="2800" b="1" dirty="0" smtClean="0">
                <a:latin typeface="Constantia" pitchFamily="18" charset="0"/>
              </a:rPr>
              <a:t>1949:</a:t>
            </a:r>
          </a:p>
          <a:p>
            <a:pPr algn="just"/>
            <a:r>
              <a:rPr lang="es-ES" sz="2800" b="1" dirty="0" smtClean="0">
                <a:latin typeface="Constantia" pitchFamily="18" charset="0"/>
              </a:rPr>
              <a:t>El rotativo Photo News  menciona al nativo de St. Croix Valmy Thomas, el primer jugador de las Islas Vírgenes en jugar beisbol profesional, como el jugador más joven en jugar béisbol en la liga de Puerto Rico. </a:t>
            </a:r>
            <a:endParaRPr lang="es-ES" sz="2800" b="1" dirty="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Photo News, </a:t>
            </a:r>
            <a:r>
              <a:rPr lang="es-ES" sz="1200" b="1" dirty="0" err="1" smtClean="0">
                <a:latin typeface="Baskerville Old Face" pitchFamily="18" charset="0"/>
              </a:rPr>
              <a:t>November</a:t>
            </a:r>
            <a:r>
              <a:rPr lang="es-ES" sz="1200" b="1" dirty="0" smtClean="0">
                <a:latin typeface="Baskerville Old Face" pitchFamily="18" charset="0"/>
              </a:rPr>
              <a:t> 23, 1949, page 2</a:t>
            </a:r>
          </a:p>
          <a:p>
            <a:r>
              <a:rPr lang="es-ES" sz="1200" b="1" dirty="0" smtClean="0">
                <a:latin typeface="Baskerville Old Face" pitchFamily="18" charset="0"/>
              </a:rPr>
              <a:t>Imagen: http://</a:t>
            </a:r>
            <a:r>
              <a:rPr lang="en-US" sz="1200" b="1" dirty="0" smtClean="0">
                <a:latin typeface="Baskerville Old Face" pitchFamily="18" charset="0"/>
              </a:rPr>
              <a:t>www.mcny.org/glorydays/inning-1/chart/</a:t>
            </a:r>
            <a:endParaRPr lang="en-US" sz="1200" b="1" dirty="0">
              <a:latin typeface="Baskerville Old Face" pitchFamily="18" charset="0"/>
            </a:endParaRPr>
          </a:p>
        </p:txBody>
      </p:sp>
      <p:pic>
        <p:nvPicPr>
          <p:cNvPr id="9218" name="Picture 2" descr="http://www.mcny.org/images/glorydays/inning-1/chart/large/thomas_lrg.jpg">
            <a:hlinkClick r:id="rId3"/>
          </p:cNvPr>
          <p:cNvPicPr>
            <a:picLocks noChangeAspect="1" noChangeArrowheads="1"/>
          </p:cNvPicPr>
          <p:nvPr/>
        </p:nvPicPr>
        <p:blipFill>
          <a:blip r:embed="rId4" cstate="print"/>
          <a:srcRect/>
          <a:stretch>
            <a:fillRect/>
          </a:stretch>
        </p:blipFill>
        <p:spPr bwMode="auto">
          <a:xfrm>
            <a:off x="6400800" y="1219200"/>
            <a:ext cx="2247900" cy="3207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486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24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539430"/>
          </a:xfrm>
          <a:prstGeom prst="rect">
            <a:avLst/>
          </a:prstGeom>
          <a:noFill/>
        </p:spPr>
        <p:txBody>
          <a:bodyPr wrap="square" rtlCol="0">
            <a:spAutoFit/>
          </a:bodyPr>
          <a:lstStyle/>
          <a:p>
            <a:pPr algn="just"/>
            <a:r>
              <a:rPr lang="en-US" sz="2800" b="1" dirty="0" smtClean="0">
                <a:latin typeface="Constantia" pitchFamily="18" charset="0"/>
              </a:rPr>
              <a:t>1927:</a:t>
            </a:r>
          </a:p>
          <a:p>
            <a:pPr algn="just"/>
            <a:r>
              <a:rPr lang="es-ES" sz="2800" b="1" dirty="0" err="1" smtClean="0">
                <a:latin typeface="Constantia" pitchFamily="18" charset="0"/>
              </a:rPr>
              <a:t>Pearl</a:t>
            </a:r>
            <a:r>
              <a:rPr lang="es-ES" sz="2800" b="1" dirty="0" smtClean="0">
                <a:latin typeface="Constantia" pitchFamily="18" charset="0"/>
              </a:rPr>
              <a:t> White </a:t>
            </a:r>
            <a:r>
              <a:rPr lang="es-ES" sz="2800" b="1" dirty="0" err="1" smtClean="0">
                <a:latin typeface="Constantia" pitchFamily="18" charset="0"/>
              </a:rPr>
              <a:t>Creque</a:t>
            </a:r>
            <a:r>
              <a:rPr lang="es-ES" sz="2800" b="1" dirty="0" smtClean="0">
                <a:latin typeface="Constantia" pitchFamily="18" charset="0"/>
              </a:rPr>
              <a:t> nace en St. Thomas.  Fue la primera agente autorizada de Electrónicos Phillips en las Islas Vírgenes, además de ser propietaria de “Creque Record and Appliance Shop”.</a:t>
            </a:r>
          </a:p>
        </p:txBody>
      </p:sp>
      <p:sp>
        <p:nvSpPr>
          <p:cNvPr id="5" name="TextBox 4"/>
          <p:cNvSpPr txBox="1"/>
          <p:nvPr/>
        </p:nvSpPr>
        <p:spPr>
          <a:xfrm>
            <a:off x="990600" y="5715000"/>
            <a:ext cx="7772400" cy="461665"/>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e Imagen</a:t>
            </a:r>
            <a:r>
              <a:rPr lang="en-US" sz="1200" b="1" dirty="0" smtClean="0">
                <a:latin typeface="Baskerville Old Face" pitchFamily="18" charset="0"/>
              </a:rPr>
              <a:t>:  Funeral booklet</a:t>
            </a:r>
            <a:endParaRPr lang="en-US" sz="1200" b="1" dirty="0">
              <a:latin typeface="Baskerville Old Face" pitchFamily="18" charset="0"/>
            </a:endParaRPr>
          </a:p>
        </p:txBody>
      </p:sp>
      <p:pic>
        <p:nvPicPr>
          <p:cNvPr id="8193" name="Picture 1" descr="C:\Users\alpbenjamin\Pictures\2013-08-23 Creque, Pearl White\Creque, Pearl White 001.jpg"/>
          <p:cNvPicPr>
            <a:picLocks noChangeAspect="1" noChangeArrowheads="1"/>
          </p:cNvPicPr>
          <p:nvPr/>
        </p:nvPicPr>
        <p:blipFill>
          <a:blip r:embed="rId3" cstate="print"/>
          <a:srcRect l="23529" t="4407" r="30392" b="53569"/>
          <a:stretch>
            <a:fillRect/>
          </a:stretch>
        </p:blipFill>
        <p:spPr bwMode="auto">
          <a:xfrm>
            <a:off x="6248400" y="1143000"/>
            <a:ext cx="2488769"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0"/>
            <a:ext cx="5486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25 de </a:t>
            </a:r>
            <a:r>
              <a:rPr lang="es-E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3816429"/>
          </a:xfrm>
          <a:prstGeom prst="rect">
            <a:avLst/>
          </a:prstGeom>
          <a:noFill/>
        </p:spPr>
        <p:txBody>
          <a:bodyPr wrap="square" rtlCol="0">
            <a:spAutoFit/>
          </a:bodyPr>
          <a:lstStyle/>
          <a:p>
            <a:pPr algn="just"/>
            <a:r>
              <a:rPr lang="en-US" sz="2200" b="1" dirty="0" smtClean="0">
                <a:latin typeface="Constantia" pitchFamily="18" charset="0"/>
              </a:rPr>
              <a:t>2007:</a:t>
            </a:r>
          </a:p>
          <a:p>
            <a:pPr algn="just"/>
            <a:r>
              <a:rPr lang="es-ES" sz="2200" b="1" dirty="0" smtClean="0">
                <a:latin typeface="Constantia" pitchFamily="18" charset="0"/>
              </a:rPr>
              <a:t>El rotativo “</a:t>
            </a:r>
            <a:r>
              <a:rPr lang="es-ES" sz="2200" b="1" dirty="0" err="1" smtClean="0">
                <a:latin typeface="Constantia" pitchFamily="18" charset="0"/>
              </a:rPr>
              <a:t>The</a:t>
            </a:r>
            <a:r>
              <a:rPr lang="es-ES" sz="2200" b="1" dirty="0" smtClean="0">
                <a:latin typeface="Constantia" pitchFamily="18" charset="0"/>
              </a:rPr>
              <a:t> Avis”  reporta que John H. Mudle Phillips acrecienta una vez mas la extensa colección histórica de artefactos y literatura en exhibición en el Museo Whim en St. Croix. Donó un par de tazones de plata hechas en 1774. Además donó copias de su histórico libro “A West Indies Melodrama” a la Sociedad de Monumentos Históricos de St. Croix. </a:t>
            </a:r>
            <a:endParaRPr lang="es-ES" sz="2200" dirty="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The</a:t>
            </a:r>
            <a:r>
              <a:rPr lang="es-ES" sz="1200" b="1" dirty="0" smtClean="0">
                <a:latin typeface="Baskerville Old Face" pitchFamily="18" charset="0"/>
              </a:rPr>
              <a:t> Avis, </a:t>
            </a:r>
            <a:r>
              <a:rPr lang="es-ES" sz="1200" b="1" dirty="0" err="1" smtClean="0">
                <a:latin typeface="Baskerville Old Face" pitchFamily="18" charset="0"/>
              </a:rPr>
              <a:t>November</a:t>
            </a:r>
            <a:r>
              <a:rPr lang="es-ES" sz="1200" b="1" dirty="0" smtClean="0">
                <a:latin typeface="Baskerville Old Face" pitchFamily="18" charset="0"/>
              </a:rPr>
              <a:t> 25 – 26, 2007, page 2</a:t>
            </a:r>
          </a:p>
          <a:p>
            <a:r>
              <a:rPr lang="es-ES" sz="1200" b="1" dirty="0" smtClean="0">
                <a:latin typeface="Baskerville Old Face" pitchFamily="18" charset="0"/>
              </a:rPr>
              <a:t>Imagen:  </a:t>
            </a:r>
            <a:r>
              <a:rPr lang="es-ES" sz="1200" b="1" dirty="0" err="1" smtClean="0">
                <a:latin typeface="Baskerville Old Face" pitchFamily="18" charset="0"/>
              </a:rPr>
              <a:t>Division</a:t>
            </a:r>
            <a:r>
              <a:rPr lang="es-ES" sz="1200" b="1" dirty="0" smtClean="0">
                <a:latin typeface="Baskerville Old Face" pitchFamily="18" charset="0"/>
              </a:rPr>
              <a:t> </a:t>
            </a:r>
            <a:r>
              <a:rPr lang="en-US" sz="1200" b="1" dirty="0" smtClean="0">
                <a:latin typeface="Baskerville Old Face" pitchFamily="18" charset="0"/>
              </a:rPr>
              <a:t>of Virgin Islands Cultural Education</a:t>
            </a:r>
            <a:endParaRPr lang="en-US" sz="1200" b="1" dirty="0">
              <a:latin typeface="Baskerville Old Face" pitchFamily="18" charset="0"/>
            </a:endParaRPr>
          </a:p>
        </p:txBody>
      </p:sp>
      <p:pic>
        <p:nvPicPr>
          <p:cNvPr id="7169" name="Picture 1" descr="C:\Users\alpbenjamin\Pictures\Historical Sites\STX Trip - Summer Students(07.07.2011)\Whim Plantation\192.JPG"/>
          <p:cNvPicPr>
            <a:picLocks noChangeAspect="1" noChangeArrowheads="1"/>
          </p:cNvPicPr>
          <p:nvPr/>
        </p:nvPicPr>
        <p:blipFill>
          <a:blip r:embed="rId3" cstate="print"/>
          <a:srcRect/>
          <a:stretch>
            <a:fillRect/>
          </a:stretch>
        </p:blipFill>
        <p:spPr bwMode="auto">
          <a:xfrm>
            <a:off x="6172200" y="1143000"/>
            <a:ext cx="2709334"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0"/>
            <a:ext cx="5562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26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76800" cy="4154984"/>
          </a:xfrm>
          <a:prstGeom prst="rect">
            <a:avLst/>
          </a:prstGeom>
          <a:noFill/>
        </p:spPr>
        <p:txBody>
          <a:bodyPr wrap="square" rtlCol="0">
            <a:spAutoFit/>
          </a:bodyPr>
          <a:lstStyle/>
          <a:p>
            <a:pPr algn="just"/>
            <a:r>
              <a:rPr lang="en-US" sz="2400" b="1" dirty="0" smtClean="0">
                <a:latin typeface="Constantia" pitchFamily="18" charset="0"/>
              </a:rPr>
              <a:t>1973:</a:t>
            </a:r>
          </a:p>
          <a:p>
            <a:pPr algn="just"/>
            <a:r>
              <a:rPr lang="es-ES" sz="2400" b="1" dirty="0" smtClean="0">
                <a:latin typeface="Constantia" pitchFamily="18" charset="0"/>
              </a:rPr>
              <a:t>La décima legislatura aprueba Acto #5303 que decreta el cambio de nombre de la escuela George Washington a escuela elemental Evelyn E. Marcelli. Fue un tributo duradero a la devoción, talento y energía de Evelyn E. </a:t>
            </a:r>
            <a:r>
              <a:rPr lang="es-ES" sz="2400" b="1" dirty="0" err="1" smtClean="0">
                <a:latin typeface="Constantia" pitchFamily="18" charset="0"/>
              </a:rPr>
              <a:t>Marcelli</a:t>
            </a:r>
            <a:r>
              <a:rPr lang="es-ES" sz="2400" b="1" dirty="0" smtClean="0">
                <a:latin typeface="Constantia" pitchFamily="18" charset="0"/>
              </a:rPr>
              <a:t>, en beneficio del sistema público de las Islas Vírgenes. </a:t>
            </a:r>
            <a:endParaRPr lang="es-ES" sz="2400" dirty="0" smtClean="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u="sng" dirty="0" smtClean="0">
                <a:latin typeface="Baskerville Old Face" pitchFamily="18" charset="0"/>
                <a:hlinkClick r:id="rId3"/>
              </a:rPr>
              <a:t>www.webpac.uvi.edu/imls/pi-uvi/historical_notes_on-schoolds.pdf</a:t>
            </a:r>
            <a:r>
              <a:rPr lang="es-ES" sz="1200" dirty="0" smtClean="0">
                <a:latin typeface="Baskerville Old Face" pitchFamily="18" charset="0"/>
              </a:rPr>
              <a:t> </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virginislandsdailynews.com/news</a:t>
            </a:r>
            <a:endParaRPr lang="en-US" sz="1200" b="1" dirty="0">
              <a:latin typeface="Baskerville Old Face" pitchFamily="18" charset="0"/>
            </a:endParaRPr>
          </a:p>
        </p:txBody>
      </p:sp>
      <p:pic>
        <p:nvPicPr>
          <p:cNvPr id="6146" name="Picture 2" descr="http://virginislandsdailynews.com/polopoly_fs/1.1185040!/image/2930315866.jpg_gen/derivatives/landscape_490/2930315866.jpg">
            <a:hlinkClick r:id="rId4"/>
          </p:cNvPr>
          <p:cNvPicPr>
            <a:picLocks noChangeAspect="1" noChangeArrowheads="1"/>
          </p:cNvPicPr>
          <p:nvPr/>
        </p:nvPicPr>
        <p:blipFill>
          <a:blip r:embed="rId5" cstate="print"/>
          <a:srcRect/>
          <a:stretch>
            <a:fillRect/>
          </a:stretch>
        </p:blipFill>
        <p:spPr bwMode="auto">
          <a:xfrm>
            <a:off x="6027644" y="1371600"/>
            <a:ext cx="2745439" cy="190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2209800" y="152400"/>
            <a:ext cx="6096000" cy="15240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ATRIBUTO ESPECIAL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DULCES LOCALES</a:t>
            </a:r>
            <a:endParaRPr kumimoji="0" lang="es-ES" sz="25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pic>
        <p:nvPicPr>
          <p:cNvPr id="1026"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64521" t="38235" r="4044" b="23530"/>
          <a:stretch>
            <a:fillRect/>
          </a:stretch>
        </p:blipFill>
        <p:spPr bwMode="auto">
          <a:xfrm>
            <a:off x="1752600" y="2057400"/>
            <a:ext cx="2895600" cy="3016250"/>
          </a:xfrm>
          <a:prstGeom prst="ellipse">
            <a:avLst/>
          </a:prstGeom>
          <a:ln>
            <a:noFill/>
          </a:ln>
          <a:effectLst>
            <a:softEdge rad="112500"/>
          </a:effectLst>
        </p:spPr>
      </p:pic>
      <p:sp>
        <p:nvSpPr>
          <p:cNvPr id="4" name="TextBox 3"/>
          <p:cNvSpPr txBox="1"/>
          <p:nvPr/>
        </p:nvSpPr>
        <p:spPr>
          <a:xfrm>
            <a:off x="1143000" y="6019800"/>
            <a:ext cx="6477000" cy="523220"/>
          </a:xfrm>
          <a:prstGeom prst="rect">
            <a:avLst/>
          </a:prstGeom>
          <a:noFill/>
        </p:spPr>
        <p:txBody>
          <a:bodyPr wrap="square" rtlCol="0">
            <a:spAutoFit/>
          </a:bodyPr>
          <a:lstStyle/>
          <a:p>
            <a:r>
              <a:rPr lang="es-ES" sz="1400" b="1" dirty="0" smtClean="0">
                <a:latin typeface="Baskerville Old Face" pitchFamily="18" charset="0"/>
              </a:rPr>
              <a:t>Cortesía de:</a:t>
            </a:r>
          </a:p>
          <a:p>
            <a:r>
              <a:rPr lang="es-ES" sz="1400" b="1" dirty="0" smtClean="0">
                <a:latin typeface="Baskerville Old Face" pitchFamily="18" charset="0"/>
              </a:rPr>
              <a:t>Imagen:  </a:t>
            </a:r>
            <a:r>
              <a:rPr lang="en-US" sz="1400" b="1" dirty="0" smtClean="0">
                <a:latin typeface="Baskerville Old Face" pitchFamily="18" charset="0"/>
              </a:rPr>
              <a:t>Division of Virgin Islands Cultural Education</a:t>
            </a:r>
            <a:endParaRPr lang="en-US" sz="1400" b="1" dirty="0">
              <a:latin typeface="Baskerville Old Face" pitchFamily="18" charset="0"/>
            </a:endParaRPr>
          </a:p>
        </p:txBody>
      </p:sp>
      <p:pic>
        <p:nvPicPr>
          <p:cNvPr id="7"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62770" t="27534" r="10467" b="49558"/>
          <a:stretch>
            <a:fillRect/>
          </a:stretch>
        </p:blipFill>
        <p:spPr bwMode="auto">
          <a:xfrm>
            <a:off x="5486400" y="1981200"/>
            <a:ext cx="2971800" cy="2971800"/>
          </a:xfrm>
          <a:prstGeom prst="ellipse">
            <a:avLst/>
          </a:prstGeom>
          <a:ln>
            <a:noFill/>
          </a:ln>
          <a:effectLst>
            <a:softEdge rad="112500"/>
          </a:effectLst>
        </p:spPr>
      </p:pic>
      <p:sp>
        <p:nvSpPr>
          <p:cNvPr id="8" name="TextBox 7"/>
          <p:cNvSpPr txBox="1"/>
          <p:nvPr/>
        </p:nvSpPr>
        <p:spPr>
          <a:xfrm>
            <a:off x="1066800" y="5105400"/>
            <a:ext cx="7924800" cy="400110"/>
          </a:xfrm>
          <a:prstGeom prst="rect">
            <a:avLst/>
          </a:prstGeom>
          <a:noFill/>
        </p:spPr>
        <p:txBody>
          <a:bodyPr wrap="square" rtlCol="0">
            <a:spAutoFit/>
          </a:bodyPr>
          <a:lstStyle/>
          <a:p>
            <a:pPr algn="ctr"/>
            <a:r>
              <a:rPr lang="es-ES" sz="2000" b="1" dirty="0" smtClean="0"/>
              <a:t>Bizcocho de maní                     Dulce de menta </a:t>
            </a:r>
            <a:endParaRPr lang="es-ES" sz="2000" b="1" dirty="0"/>
          </a:p>
        </p:txBody>
      </p:sp>
    </p:spTree>
  </p:cSld>
  <p:clrMapOvr>
    <a:masterClrMapping/>
  </p:clrMapOvr>
  <p:transition spd="slow">
    <p:wedge/>
    <p:sndAc>
      <p:stSnd>
        <p:snd r:embed="rId3"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27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108543"/>
          </a:xfrm>
          <a:prstGeom prst="rect">
            <a:avLst/>
          </a:prstGeom>
          <a:noFill/>
        </p:spPr>
        <p:txBody>
          <a:bodyPr wrap="square" rtlCol="0">
            <a:spAutoFit/>
          </a:bodyPr>
          <a:lstStyle/>
          <a:p>
            <a:pPr algn="just"/>
            <a:r>
              <a:rPr lang="en-US" sz="2800" b="1" dirty="0" smtClean="0">
                <a:latin typeface="Constantia" pitchFamily="18" charset="0"/>
              </a:rPr>
              <a:t>1889:</a:t>
            </a:r>
          </a:p>
          <a:p>
            <a:pPr algn="just"/>
            <a:r>
              <a:rPr lang="es-ES" sz="2800" b="1" dirty="0" smtClean="0">
                <a:latin typeface="Constantia" pitchFamily="18" charset="0"/>
              </a:rPr>
              <a:t>Amadeo Ignacio Daniel Francis, Sr. nace en St. Croix.  Fue un veterano educador a   partir de la norma danés   hasta incluir varias décadas de la norma americana.</a:t>
            </a:r>
            <a:endParaRPr lang="es-ES" sz="2800" dirty="0" smtClean="0">
              <a:latin typeface="Constantia" pitchFamily="18" charset="0"/>
            </a:endParaRPr>
          </a:p>
        </p:txBody>
      </p:sp>
      <p:sp>
        <p:nvSpPr>
          <p:cNvPr id="5" name="TextBox 4"/>
          <p:cNvSpPr txBox="1"/>
          <p:nvPr/>
        </p:nvSpPr>
        <p:spPr>
          <a:xfrm>
            <a:off x="990600" y="5715000"/>
            <a:ext cx="7772400" cy="461665"/>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e Imagen</a:t>
            </a:r>
            <a:r>
              <a:rPr lang="en-US" sz="1200" b="1" dirty="0" smtClean="0">
                <a:latin typeface="Baskerville Old Face" pitchFamily="18" charset="0"/>
              </a:rPr>
              <a:t>:   Profiles of Outstanding Virgin Islanders, Ruth  </a:t>
            </a:r>
            <a:r>
              <a:rPr lang="en-US" sz="1200" b="1" dirty="0" err="1" smtClean="0">
                <a:latin typeface="Baskerville Old Face" pitchFamily="18" charset="0"/>
              </a:rPr>
              <a:t>Moolenaar</a:t>
            </a:r>
            <a:r>
              <a:rPr lang="en-US" sz="1200" b="1" dirty="0" smtClean="0">
                <a:latin typeface="Baskerville Old Face" pitchFamily="18" charset="0"/>
              </a:rPr>
              <a:t>, page 74</a:t>
            </a:r>
          </a:p>
        </p:txBody>
      </p:sp>
      <p:pic>
        <p:nvPicPr>
          <p:cNvPr id="5122" name="Picture 2" descr="C:\Users\alpbenjamin\Pictures\2013-08-23 Francis, Amadeo Ignacio Daniel Sr\Francis, Amadeo Ignacio Daniel Sr 001.jpg"/>
          <p:cNvPicPr>
            <a:picLocks noChangeAspect="1" noChangeArrowheads="1"/>
          </p:cNvPicPr>
          <p:nvPr/>
        </p:nvPicPr>
        <p:blipFill>
          <a:blip r:embed="rId3" cstate="print"/>
          <a:srcRect l="65686" t="10818" b="53569"/>
          <a:stretch>
            <a:fillRect/>
          </a:stretch>
        </p:blipFill>
        <p:spPr bwMode="auto">
          <a:xfrm>
            <a:off x="6324600" y="1143000"/>
            <a:ext cx="224028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5562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28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154984"/>
          </a:xfrm>
          <a:prstGeom prst="rect">
            <a:avLst/>
          </a:prstGeom>
          <a:noFill/>
        </p:spPr>
        <p:txBody>
          <a:bodyPr wrap="square" rtlCol="0">
            <a:spAutoFit/>
          </a:bodyPr>
          <a:lstStyle/>
          <a:p>
            <a:pPr algn="just"/>
            <a:r>
              <a:rPr lang="en-US" sz="2200" b="1" dirty="0" smtClean="0">
                <a:latin typeface="Constantia" pitchFamily="18" charset="0"/>
              </a:rPr>
              <a:t>2008:</a:t>
            </a:r>
          </a:p>
          <a:p>
            <a:pPr algn="just"/>
            <a:r>
              <a:rPr lang="es-ES" sz="2200" b="1" dirty="0" smtClean="0">
                <a:latin typeface="Constantia" pitchFamily="18" charset="0"/>
              </a:rPr>
              <a:t>St. Croix le da la bienvenida al primer barco crucero de las temporada cuando Oceania Regatta hace su visita inaugural a la facilidad marina Ann E. Abraham en Frederiksted, St. Croix. En una ceremonia privada, la Secretaria de Turismo le presenta una placa al Capitán del barco en conmemoración de su visita  inaugural a la isla. </a:t>
            </a:r>
            <a:endParaRPr lang="es-ES" sz="2200" dirty="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u="sng" dirty="0" smtClean="0">
                <a:latin typeface="Baskerville Old Face" pitchFamily="18" charset="0"/>
                <a:hlinkClick r:id="rId3"/>
              </a:rPr>
              <a:t>http://www.caribbeannewsnow.com/caribnet/usvi/usvi.php?news</a:t>
            </a:r>
            <a:endParaRPr lang="es-ES" sz="1200" u="sng"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cruisediva.com/Oceania%20Regatta%20in%20Europe.htm</a:t>
            </a:r>
            <a:endParaRPr lang="en-US" sz="1200" b="1" dirty="0">
              <a:latin typeface="Baskerville Old Face" pitchFamily="18" charset="0"/>
            </a:endParaRPr>
          </a:p>
        </p:txBody>
      </p:sp>
      <p:pic>
        <p:nvPicPr>
          <p:cNvPr id="4098" name="Picture 2" descr="http://cruisediva.net/OCEANIA-REGATTA-at-sea.jpg">
            <a:hlinkClick r:id="rId4"/>
          </p:cNvPr>
          <p:cNvPicPr>
            <a:picLocks noChangeAspect="1" noChangeArrowheads="1"/>
          </p:cNvPicPr>
          <p:nvPr/>
        </p:nvPicPr>
        <p:blipFill>
          <a:blip r:embed="rId5" cstate="print"/>
          <a:srcRect/>
          <a:stretch>
            <a:fillRect/>
          </a:stretch>
        </p:blipFill>
        <p:spPr bwMode="auto">
          <a:xfrm>
            <a:off x="6019800" y="1219200"/>
            <a:ext cx="2825211"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0"/>
            <a:ext cx="56388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29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953000" cy="4093428"/>
          </a:xfrm>
          <a:prstGeom prst="rect">
            <a:avLst/>
          </a:prstGeom>
          <a:noFill/>
        </p:spPr>
        <p:txBody>
          <a:bodyPr wrap="square" rtlCol="0">
            <a:spAutoFit/>
          </a:bodyPr>
          <a:lstStyle/>
          <a:p>
            <a:pPr algn="just"/>
            <a:r>
              <a:rPr lang="es-ES" sz="2600" b="1" dirty="0" smtClean="0">
                <a:latin typeface="Constantia" pitchFamily="18" charset="0"/>
              </a:rPr>
              <a:t>1734:</a:t>
            </a:r>
          </a:p>
          <a:p>
            <a:pPr algn="just"/>
            <a:r>
              <a:rPr lang="es-ES" sz="2600" b="1" dirty="0" smtClean="0">
                <a:latin typeface="Constantia" pitchFamily="18" charset="0"/>
              </a:rPr>
              <a:t>Desesperado el gobernador  de  St. Thomas y St. John  Philip Gardeline, le solicita al  gobernador adjunto de Spanishtown, Virgen Gorda Philip Markoe, asistencia para reprimir la rebelión del noviembre anterior en St. </a:t>
            </a:r>
            <a:r>
              <a:rPr lang="es-ES" sz="2600" b="1" smtClean="0">
                <a:latin typeface="Constantia" pitchFamily="18" charset="0"/>
              </a:rPr>
              <a:t>John. </a:t>
            </a:r>
            <a:endParaRPr lang="es-ES" sz="2600" dirty="0" smtClean="0">
              <a:latin typeface="Constantia" pitchFamily="18" charset="0"/>
            </a:endParaRPr>
          </a:p>
        </p:txBody>
      </p:sp>
      <p:sp>
        <p:nvSpPr>
          <p:cNvPr id="5" name="TextBox 4"/>
          <p:cNvSpPr txBox="1"/>
          <p:nvPr/>
        </p:nvSpPr>
        <p:spPr>
          <a:xfrm>
            <a:off x="990600" y="5638800"/>
            <a:ext cx="7772400" cy="830997"/>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https://www.boundless.com/u-s-history/slavery-and-reform-1820-1840/anti-slavery-resistance-movements/nat-turner-s-rebellion</a:t>
            </a:r>
            <a:r>
              <a:rPr lang="en-US" sz="1200" b="1" dirty="0" smtClean="0">
                <a:latin typeface="Baskerville Old Face" pitchFamily="18" charset="0"/>
              </a:rPr>
              <a:t>/</a:t>
            </a:r>
            <a:endParaRPr lang="en-US" sz="1200" b="1" dirty="0">
              <a:latin typeface="Baskerville Old Face" pitchFamily="18" charset="0"/>
            </a:endParaRPr>
          </a:p>
        </p:txBody>
      </p:sp>
      <p:pic>
        <p:nvPicPr>
          <p:cNvPr id="3074" name="Picture 2" descr="http://figures.boundless.com/4ff32bed246b709a9cd7ad05/full/nat-turner-woodcut.jpeg">
            <a:hlinkClick r:id="rId3"/>
          </p:cNvPr>
          <p:cNvPicPr>
            <a:picLocks noChangeAspect="1" noChangeArrowheads="1"/>
          </p:cNvPicPr>
          <p:nvPr/>
        </p:nvPicPr>
        <p:blipFill>
          <a:blip r:embed="rId4" cstate="print"/>
          <a:srcRect l="2500" t="7407" r="2500" b="5185"/>
          <a:stretch>
            <a:fillRect/>
          </a:stretch>
        </p:blipFill>
        <p:spPr bwMode="auto">
          <a:xfrm>
            <a:off x="6075334" y="1143000"/>
            <a:ext cx="2650211"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54864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30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108543"/>
          </a:xfrm>
          <a:prstGeom prst="rect">
            <a:avLst/>
          </a:prstGeom>
          <a:noFill/>
        </p:spPr>
        <p:txBody>
          <a:bodyPr wrap="square" rtlCol="0">
            <a:spAutoFit/>
          </a:bodyPr>
          <a:lstStyle/>
          <a:p>
            <a:pPr algn="just"/>
            <a:r>
              <a:rPr lang="es-ES" sz="2800" b="1" dirty="0" smtClean="0">
                <a:latin typeface="Constantia" pitchFamily="18" charset="0"/>
              </a:rPr>
              <a:t>1869:</a:t>
            </a:r>
          </a:p>
          <a:p>
            <a:pPr algn="just"/>
            <a:r>
              <a:rPr lang="es-ES" sz="2800" b="1" dirty="0" smtClean="0">
                <a:latin typeface="Constantia" pitchFamily="18" charset="0"/>
              </a:rPr>
              <a:t>Martin Edward Trench, el séptimo gobernador designado de las Islas Vírgenes bajo gobierno Naval, nace en Dennison, Minnesota</a:t>
            </a:r>
            <a:r>
              <a:rPr lang="en-US" sz="2800" b="1" dirty="0" smtClean="0">
                <a:latin typeface="Constantia" pitchFamily="18" charset="0"/>
              </a:rPr>
              <a:t>.  </a:t>
            </a:r>
            <a:endParaRPr lang="en-US" sz="2800" dirty="0">
              <a:latin typeface="Constantia" pitchFamily="18" charset="0"/>
            </a:endParaRPr>
          </a:p>
        </p:txBody>
      </p:sp>
      <p:sp>
        <p:nvSpPr>
          <p:cNvPr id="5" name="TextBox 4"/>
          <p:cNvSpPr txBox="1"/>
          <p:nvPr/>
        </p:nvSpPr>
        <p:spPr>
          <a:xfrm>
            <a:off x="990600" y="5715000"/>
            <a:ext cx="77724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://commons.wikimedia.org/wiki/File:MartinEdwardTrench.jpg</a:t>
            </a:r>
            <a:endParaRPr lang="en-US" sz="1200" b="1" dirty="0">
              <a:latin typeface="Baskerville Old Face" pitchFamily="18" charset="0"/>
            </a:endParaRPr>
          </a:p>
        </p:txBody>
      </p:sp>
      <p:pic>
        <p:nvPicPr>
          <p:cNvPr id="2050" name="Picture 2" descr="http://upload.wikimedia.org/wikipedia/commons/thumb/9/9d/MartinEdwardTrench.jpg/170px-MartinEdwardTrench.jpg">
            <a:hlinkClick r:id="rId3"/>
          </p:cNvPr>
          <p:cNvPicPr>
            <a:picLocks noChangeAspect="1" noChangeArrowheads="1"/>
          </p:cNvPicPr>
          <p:nvPr/>
        </p:nvPicPr>
        <p:blipFill>
          <a:blip r:embed="rId4" cstate="print"/>
          <a:srcRect/>
          <a:stretch>
            <a:fillRect/>
          </a:stretch>
        </p:blipFill>
        <p:spPr bwMode="auto">
          <a:xfrm flipH="1">
            <a:off x="6553200" y="1142999"/>
            <a:ext cx="1828800" cy="3782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19200" y="990600"/>
            <a:ext cx="47244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cs typeface="Arial" pitchFamily="34" charset="0"/>
              </a:rPr>
              <a:t>:</a:t>
            </a:r>
            <a:endParaRPr kumimoji="0" lang="en-US" sz="2800" b="0" i="0" u="none" strike="noStrike" cap="none" normalizeH="0" baseline="0" dirty="0" smtClean="0">
              <a:ln>
                <a:noFill/>
              </a:ln>
              <a:effectLst/>
              <a:cs typeface="Arial" pitchFamily="34" charset="0"/>
            </a:endParaRPr>
          </a:p>
        </p:txBody>
      </p:sp>
      <p:pic>
        <p:nvPicPr>
          <p:cNvPr id="6" name="Picture 3" descr="us-flag[1]"/>
          <p:cNvPicPr>
            <a:picLocks noChangeAspect="1" noChangeArrowheads="1"/>
          </p:cNvPicPr>
          <p:nvPr/>
        </p:nvPicPr>
        <p:blipFill>
          <a:blip r:embed="rId3" cstate="print"/>
          <a:srcRect/>
          <a:stretch>
            <a:fillRect/>
          </a:stretch>
        </p:blipFill>
        <p:spPr bwMode="auto">
          <a:xfrm>
            <a:off x="1219199" y="170806"/>
            <a:ext cx="1803291" cy="1353194"/>
          </a:xfrm>
          <a:prstGeom prst="rect">
            <a:avLst/>
          </a:prstGeom>
          <a:noFill/>
          <a:ln w="9525" algn="in">
            <a:noFill/>
            <a:miter lim="800000"/>
            <a:headEnd/>
            <a:tailEnd/>
          </a:ln>
          <a:effectLst/>
        </p:spPr>
      </p:pic>
      <p:pic>
        <p:nvPicPr>
          <p:cNvPr id="7" name="Picture 4" descr="armour_usvi-flag[1]"/>
          <p:cNvPicPr>
            <a:picLocks noChangeAspect="1" noChangeArrowheads="1" noCrop="1"/>
          </p:cNvPicPr>
          <p:nvPr/>
        </p:nvPicPr>
        <p:blipFill>
          <a:blip r:embed="rId4" cstate="print"/>
          <a:srcRect/>
          <a:stretch>
            <a:fillRect/>
          </a:stretch>
        </p:blipFill>
        <p:spPr bwMode="auto">
          <a:xfrm>
            <a:off x="1295400" y="1676400"/>
            <a:ext cx="1479178" cy="1143000"/>
          </a:xfrm>
          <a:prstGeom prst="rect">
            <a:avLst/>
          </a:prstGeom>
          <a:noFill/>
          <a:ln w="9525" algn="in">
            <a:noFill/>
            <a:miter lim="800000"/>
            <a:headEnd/>
            <a:tailEnd/>
          </a:ln>
        </p:spPr>
      </p:pic>
      <p:sp>
        <p:nvSpPr>
          <p:cNvPr id="8" name="TextBox 7"/>
          <p:cNvSpPr txBox="1"/>
          <p:nvPr/>
        </p:nvSpPr>
        <p:spPr>
          <a:xfrm>
            <a:off x="3352800" y="2209800"/>
            <a:ext cx="5181600" cy="954107"/>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PR" sz="2800"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Times New Roman" pitchFamily="18" charset="0"/>
                <a:cs typeface="Times New Roman" pitchFamily="18" charset="0"/>
              </a:rPr>
              <a:t>División de Educación Cultural de las Islas Vírgenes</a:t>
            </a:r>
          </a:p>
        </p:txBody>
      </p:sp>
      <p:sp>
        <p:nvSpPr>
          <p:cNvPr id="9" name="Rectangle 8"/>
          <p:cNvSpPr/>
          <p:nvPr/>
        </p:nvSpPr>
        <p:spPr>
          <a:xfrm>
            <a:off x="2895600" y="3581400"/>
            <a:ext cx="5715000" cy="1969770"/>
          </a:xfrm>
          <a:prstGeom prst="rect">
            <a:avLst/>
          </a:prstGeom>
        </p:spPr>
        <p:txBody>
          <a:bodyPr wrap="square">
            <a:spAutoFit/>
          </a:bodyPr>
          <a:lstStyle/>
          <a:p>
            <a:pPr lvl="0" algn="ctr" fontAlgn="base">
              <a:spcBef>
                <a:spcPct val="0"/>
              </a:spcBef>
              <a:spcAft>
                <a:spcPct val="0"/>
              </a:spcAft>
            </a:pPr>
            <a:r>
              <a:rPr lang="en-US" sz="1600" b="1" u="sng" dirty="0" smtClean="0">
                <a:latin typeface="Baskerville Old Face" pitchFamily="18" charset="0"/>
                <a:cs typeface="Arial" pitchFamily="34" charset="0"/>
              </a:rPr>
              <a:t>ST. THOMAS / ST. JOHN </a:t>
            </a:r>
          </a:p>
          <a:p>
            <a:pPr lvl="0" algn="ctr" fontAlgn="base">
              <a:spcBef>
                <a:spcPct val="0"/>
              </a:spcBef>
              <a:spcAft>
                <a:spcPct val="0"/>
              </a:spcAft>
            </a:pPr>
            <a:r>
              <a:rPr lang="es-ES" sz="1600" b="1" dirty="0" smtClean="0">
                <a:latin typeface="Baskerville Old Face" pitchFamily="18" charset="0"/>
                <a:cs typeface="Arial" pitchFamily="34" charset="0"/>
              </a:rPr>
              <a:t>Dirección postal:  1834 Kongens Gade, STT, VI   00802</a:t>
            </a:r>
          </a:p>
          <a:p>
            <a:pPr lvl="0" algn="ctr" fontAlgn="base">
              <a:spcBef>
                <a:spcPct val="0"/>
              </a:spcBef>
              <a:spcAft>
                <a:spcPct val="0"/>
              </a:spcAft>
            </a:pPr>
            <a:r>
              <a:rPr lang="es-ES" sz="1600" b="1" dirty="0" smtClean="0">
                <a:latin typeface="Baskerville Old Face" pitchFamily="18" charset="0"/>
                <a:cs typeface="Arial" pitchFamily="34" charset="0"/>
              </a:rPr>
              <a:t>Dirección </a:t>
            </a:r>
            <a:r>
              <a:rPr lang="es-ES" sz="1600" b="1" dirty="0" err="1" smtClean="0">
                <a:latin typeface="Baskerville Old Face" pitchFamily="18" charset="0"/>
                <a:cs typeface="Arial" pitchFamily="34" charset="0"/>
              </a:rPr>
              <a:t>fisica</a:t>
            </a:r>
            <a:r>
              <a:rPr lang="es-ES" sz="1600" b="1" dirty="0" smtClean="0">
                <a:latin typeface="Baskerville Old Face" pitchFamily="18" charset="0"/>
                <a:cs typeface="Arial" pitchFamily="34" charset="0"/>
              </a:rPr>
              <a:t>:  J. Antonio </a:t>
            </a:r>
            <a:r>
              <a:rPr lang="es-ES" sz="1600" b="1" dirty="0" err="1" smtClean="0">
                <a:latin typeface="Baskerville Old Face" pitchFamily="18" charset="0"/>
                <a:cs typeface="Arial" pitchFamily="34" charset="0"/>
              </a:rPr>
              <a:t>Jarvis</a:t>
            </a:r>
            <a:r>
              <a:rPr lang="es-ES" sz="1600" b="1" dirty="0" smtClean="0">
                <a:latin typeface="Baskerville Old Face" pitchFamily="18" charset="0"/>
                <a:cs typeface="Arial" pitchFamily="34" charset="0"/>
              </a:rPr>
              <a:t> </a:t>
            </a:r>
            <a:r>
              <a:rPr lang="es-ES" sz="1600" b="1" dirty="0" err="1" smtClean="0">
                <a:latin typeface="Baskerville Old Face" pitchFamily="18" charset="0"/>
                <a:cs typeface="Arial" pitchFamily="34" charset="0"/>
              </a:rPr>
              <a:t>Annex</a:t>
            </a:r>
            <a:r>
              <a:rPr lang="es-ES" sz="1600" b="1" dirty="0" smtClean="0">
                <a:latin typeface="Baskerville Old Face" pitchFamily="18" charset="0"/>
                <a:cs typeface="Arial" pitchFamily="34" charset="0"/>
              </a:rPr>
              <a:t>, STT, VI   00802</a:t>
            </a:r>
          </a:p>
          <a:p>
            <a:pPr lvl="0" algn="ctr" fontAlgn="base">
              <a:spcBef>
                <a:spcPct val="0"/>
              </a:spcBef>
              <a:spcAft>
                <a:spcPct val="0"/>
              </a:spcAft>
            </a:pPr>
            <a:r>
              <a:rPr lang="es-ES" sz="1600" b="1" dirty="0" smtClean="0">
                <a:latin typeface="Baskerville Old Face" pitchFamily="18" charset="0"/>
                <a:cs typeface="Arial" pitchFamily="34" charset="0"/>
              </a:rPr>
              <a:t>Número de teléfono:  340-774-0100  x: 2804, 2806, 2808, </a:t>
            </a:r>
            <a:r>
              <a:rPr lang="es-ES" sz="1600" b="1" dirty="0" err="1" smtClean="0">
                <a:latin typeface="Baskerville Old Face" pitchFamily="18" charset="0"/>
                <a:cs typeface="Arial" pitchFamily="34" charset="0"/>
              </a:rPr>
              <a:t>or</a:t>
            </a:r>
            <a:r>
              <a:rPr lang="es-ES" sz="1600" b="1" dirty="0" smtClean="0">
                <a:latin typeface="Baskerville Old Face" pitchFamily="18" charset="0"/>
                <a:cs typeface="Arial" pitchFamily="34" charset="0"/>
              </a:rPr>
              <a:t> 2809</a:t>
            </a:r>
          </a:p>
          <a:p>
            <a:pPr lvl="0" algn="ctr" fontAlgn="base">
              <a:spcBef>
                <a:spcPct val="0"/>
              </a:spcBef>
              <a:spcAft>
                <a:spcPct val="0"/>
              </a:spcAft>
            </a:pPr>
            <a:r>
              <a:rPr lang="es-ES" sz="1600" b="1" dirty="0" smtClean="0">
                <a:latin typeface="Baskerville Old Face" pitchFamily="18" charset="0"/>
                <a:cs typeface="Arial" pitchFamily="34" charset="0"/>
              </a:rPr>
              <a:t>Número de fax:  340-777-4342</a:t>
            </a:r>
          </a:p>
          <a:p>
            <a:pPr lvl="0" algn="ctr" fontAlgn="base">
              <a:spcBef>
                <a:spcPct val="0"/>
              </a:spcBef>
              <a:spcAft>
                <a:spcPct val="0"/>
              </a:spcAft>
            </a:pPr>
            <a:r>
              <a:rPr lang="es-ES" sz="1600" b="1" dirty="0" smtClean="0">
                <a:latin typeface="Baskerville Old Face" pitchFamily="18" charset="0"/>
                <a:cs typeface="Arial" pitchFamily="34" charset="0"/>
              </a:rPr>
              <a:t>Correo electrónico:  </a:t>
            </a:r>
            <a:r>
              <a:rPr lang="es-ES" sz="1600" b="1" dirty="0" smtClean="0">
                <a:latin typeface="Baskerville Old Face" pitchFamily="18" charset="0"/>
                <a:cs typeface="Arial" pitchFamily="34" charset="0"/>
                <a:hlinkClick r:id="rId5"/>
              </a:rPr>
              <a:t>yohance.henley@vide.vi</a:t>
            </a:r>
            <a:r>
              <a:rPr lang="es-ES" sz="1600" b="1" dirty="0" smtClean="0">
                <a:latin typeface="Baskerville Old Face" pitchFamily="18" charset="0"/>
                <a:cs typeface="Arial" pitchFamily="34" charset="0"/>
              </a:rPr>
              <a:t>, </a:t>
            </a:r>
            <a:r>
              <a:rPr lang="es-ES" sz="1600" b="1" dirty="0" smtClean="0">
                <a:latin typeface="Baskerville Old Face" pitchFamily="18" charset="0"/>
                <a:cs typeface="Arial" pitchFamily="34" charset="0"/>
                <a:hlinkClick r:id="rId6"/>
              </a:rPr>
              <a:t> mmartin@vide.vi</a:t>
            </a:r>
            <a:r>
              <a:rPr lang="es-ES" sz="1600" b="1" dirty="0" smtClean="0">
                <a:latin typeface="Baskerville Old Face" pitchFamily="18" charset="0"/>
                <a:cs typeface="Arial" pitchFamily="34" charset="0"/>
                <a:hlinkClick r:id="rId6"/>
              </a:rPr>
              <a:t>; </a:t>
            </a:r>
            <a:r>
              <a:rPr lang="es-ES" sz="1600" b="1" dirty="0" smtClean="0">
                <a:latin typeface="Baskerville Old Face" pitchFamily="18" charset="0"/>
                <a:cs typeface="Arial" pitchFamily="34" charset="0"/>
              </a:rPr>
              <a:t>  </a:t>
            </a:r>
            <a:r>
              <a:rPr lang="es-ES" sz="1600" b="1" dirty="0" err="1" smtClean="0">
                <a:latin typeface="Baskerville Old Face" pitchFamily="18" charset="0"/>
                <a:cs typeface="Arial" pitchFamily="34" charset="0"/>
              </a:rPr>
              <a:t>or</a:t>
            </a:r>
            <a:r>
              <a:rPr lang="es-ES" sz="1600" b="1" dirty="0" smtClean="0">
                <a:latin typeface="Baskerville Old Face" pitchFamily="18" charset="0"/>
                <a:cs typeface="Arial" pitchFamily="34" charset="0"/>
              </a:rPr>
              <a:t> </a:t>
            </a:r>
            <a:r>
              <a:rPr lang="es-ES" sz="1600" b="1" dirty="0" smtClean="0">
                <a:latin typeface="Baskerville Old Face" pitchFamily="18" charset="0"/>
                <a:cs typeface="Arial" pitchFamily="34" charset="0"/>
                <a:hlinkClick r:id="rId7"/>
              </a:rPr>
              <a:t>vbryson@vide.vi</a:t>
            </a:r>
            <a:r>
              <a:rPr lang="es-ES" sz="1600" b="1" dirty="0" smtClean="0">
                <a:latin typeface="Baskerville Old Face" pitchFamily="18" charset="0"/>
                <a:cs typeface="Arial" pitchFamily="34" charset="0"/>
              </a:rPr>
              <a:t>. </a:t>
            </a:r>
            <a:r>
              <a:rPr lang="es-ES" sz="1600" b="1" dirty="0" smtClean="0">
                <a:latin typeface="Baskerville Old Face" pitchFamily="18" charset="0"/>
                <a:cs typeface="Arial" pitchFamily="34" charset="0"/>
              </a:rPr>
              <a:t> </a:t>
            </a:r>
            <a:endParaRPr lang="es-ES" sz="1600" b="1" dirty="0" smtClean="0">
              <a:latin typeface="Baskerville Old Face" pitchFamily="18" charset="0"/>
              <a:cs typeface="Arial" pitchFamily="34" charset="0"/>
            </a:endParaRPr>
          </a:p>
          <a:p>
            <a:pPr lvl="0" algn="ctr" fontAlgn="base">
              <a:spcBef>
                <a:spcPct val="0"/>
              </a:spcBef>
              <a:spcAft>
                <a:spcPct val="0"/>
              </a:spcAft>
            </a:pPr>
            <a:endParaRPr lang="es-ES" sz="1000" b="1" u="sng" dirty="0" smtClean="0">
              <a:latin typeface="Baskerville Old Face" pitchFamily="18" charset="0"/>
              <a:cs typeface="Arial" pitchFamily="34" charset="0"/>
            </a:endParaRPr>
          </a:p>
        </p:txBody>
      </p:sp>
      <p:sp>
        <p:nvSpPr>
          <p:cNvPr id="10" name="Rectangle 9"/>
          <p:cNvSpPr/>
          <p:nvPr/>
        </p:nvSpPr>
        <p:spPr>
          <a:xfrm>
            <a:off x="3429000" y="762000"/>
            <a:ext cx="5181600" cy="707886"/>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spcBef>
                <a:spcPct val="0"/>
              </a:spcBef>
              <a:defRPr/>
            </a:pPr>
            <a:r>
              <a:rPr lang="es-ES" sz="2000"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Times New Roman" pitchFamily="18" charset="0"/>
                <a:cs typeface="Times New Roman" pitchFamily="18" charset="0"/>
              </a:rPr>
              <a:t>Para recibir  un calendario histórico cultural gratuito favor  de contactar a la…</a:t>
            </a:r>
            <a:endParaRPr lang="en-US" sz="20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endParaRPr>
          </a:p>
        </p:txBody>
      </p:sp>
      <p:pic>
        <p:nvPicPr>
          <p:cNvPr id="12" name="Picture 3" descr="seal[1]"/>
          <p:cNvPicPr>
            <a:picLocks noChangeAspect="1" noChangeArrowheads="1"/>
          </p:cNvPicPr>
          <p:nvPr/>
        </p:nvPicPr>
        <p:blipFill>
          <a:blip r:embed="rId8" cstate="print"/>
          <a:srcRect/>
          <a:stretch>
            <a:fillRect/>
          </a:stretch>
        </p:blipFill>
        <p:spPr bwMode="auto">
          <a:xfrm>
            <a:off x="1143000" y="2895600"/>
            <a:ext cx="1524000" cy="1524000"/>
          </a:xfrm>
          <a:prstGeom prst="rect">
            <a:avLst/>
          </a:prstGeom>
          <a:noFill/>
          <a:ln w="9525" algn="in">
            <a:noFill/>
            <a:miter lim="800000"/>
            <a:headEnd/>
            <a:tailEnd/>
          </a:ln>
          <a:effectLst/>
        </p:spPr>
      </p:pic>
      <p:pic>
        <p:nvPicPr>
          <p:cNvPr id="14" name="Picture 2"/>
          <p:cNvPicPr>
            <a:picLocks noChangeAspect="1" noChangeArrowheads="1"/>
          </p:cNvPicPr>
          <p:nvPr/>
        </p:nvPicPr>
        <p:blipFill>
          <a:blip r:embed="rId9" cstate="print"/>
          <a:srcRect/>
          <a:stretch>
            <a:fillRect/>
          </a:stretch>
        </p:blipFill>
        <p:spPr bwMode="auto">
          <a:xfrm>
            <a:off x="1143000" y="5181600"/>
            <a:ext cx="1524000" cy="1147232"/>
          </a:xfrm>
          <a:prstGeom prst="rect">
            <a:avLst/>
          </a:prstGeom>
          <a:noFill/>
          <a:ln w="9525" algn="in">
            <a:noFill/>
            <a:miter lim="800000"/>
            <a:headEnd/>
            <a:tailEnd/>
          </a:ln>
          <a:effectLst/>
        </p:spPr>
      </p:pic>
      <p:sp>
        <p:nvSpPr>
          <p:cNvPr id="15" name="Text Box 2"/>
          <p:cNvSpPr txBox="1">
            <a:spLocks noChangeArrowheads="1"/>
          </p:cNvSpPr>
          <p:nvPr/>
        </p:nvSpPr>
        <p:spPr bwMode="auto">
          <a:xfrm>
            <a:off x="990600" y="6248400"/>
            <a:ext cx="188595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Building Our Future 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Education, History and Culture!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187" y="4454235"/>
            <a:ext cx="2133604" cy="441961"/>
          </a:xfrm>
          <a:prstGeom prst="rect">
            <a:avLst/>
          </a:prstGeom>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0"/>
            <a:ext cx="5334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1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401205"/>
          </a:xfrm>
          <a:prstGeom prst="rect">
            <a:avLst/>
          </a:prstGeom>
          <a:noFill/>
        </p:spPr>
        <p:txBody>
          <a:bodyPr wrap="square" rtlCol="0">
            <a:spAutoFit/>
          </a:bodyPr>
          <a:lstStyle/>
          <a:p>
            <a:pPr algn="just"/>
            <a:r>
              <a:rPr lang="es-ES" sz="2800" b="1" dirty="0" smtClean="0">
                <a:latin typeface="Constantia" pitchFamily="18" charset="0"/>
              </a:rPr>
              <a:t>1966:</a:t>
            </a:r>
          </a:p>
          <a:p>
            <a:pPr algn="just"/>
            <a:r>
              <a:rPr lang="es-ES" sz="2800" b="1" dirty="0" smtClean="0">
                <a:latin typeface="Constantia" pitchFamily="18" charset="0"/>
              </a:rPr>
              <a:t>Por ser  la oferta mas baja, $1,743,446.00, se le concede a la Corporación Harada de Puerto Rico el contrato para la construcción de un dormitorio  femenino, vivienda y una biblioteca en el entonces Colegio de las Islas Vírgenes. </a:t>
            </a:r>
            <a:endParaRPr lang="es-ES" sz="2800" b="1"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1, 1978, page 8</a:t>
            </a:r>
          </a:p>
          <a:p>
            <a:r>
              <a:rPr lang="es-ES" sz="1200" b="1" dirty="0" smtClean="0">
                <a:latin typeface="Baskerville Old Face" pitchFamily="18" charset="0"/>
              </a:rPr>
              <a:t>Imagen:  http://www.uvi.edu/about_UVI-History.aspx</a:t>
            </a:r>
            <a:endParaRPr lang="es-ES" sz="1200" b="1" dirty="0">
              <a:latin typeface="Baskerville Old Face" pitchFamily="18" charset="0"/>
            </a:endParaRPr>
          </a:p>
        </p:txBody>
      </p:sp>
      <p:pic>
        <p:nvPicPr>
          <p:cNvPr id="31746" name="Picture 2" descr="http://t3.gstatic.com/images?q=tbn:ANd9GcTJtRfrTRZkJbjXG4acfWcxoQybOjA6TykUFf4Vi1TQVBSiJisY:www.uvi.edu/sites/uvi/Other%2520Photos/uvi-history-pic-1.jpg">
            <a:hlinkClick r:id="rId3"/>
          </p:cNvPr>
          <p:cNvPicPr>
            <a:picLocks noChangeAspect="1" noChangeArrowheads="1"/>
          </p:cNvPicPr>
          <p:nvPr/>
        </p:nvPicPr>
        <p:blipFill>
          <a:blip r:embed="rId4" cstate="print"/>
          <a:srcRect/>
          <a:stretch>
            <a:fillRect/>
          </a:stretch>
        </p:blipFill>
        <p:spPr bwMode="auto">
          <a:xfrm>
            <a:off x="5949398" y="1371600"/>
            <a:ext cx="291837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0"/>
            <a:ext cx="52578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2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76800" cy="4678204"/>
          </a:xfrm>
          <a:prstGeom prst="rect">
            <a:avLst/>
          </a:prstGeom>
          <a:noFill/>
        </p:spPr>
        <p:txBody>
          <a:bodyPr wrap="square" rtlCol="0">
            <a:spAutoFit/>
          </a:bodyPr>
          <a:lstStyle/>
          <a:p>
            <a:pPr algn="just"/>
            <a:r>
              <a:rPr lang="en-US" sz="2800" b="1" dirty="0" smtClean="0">
                <a:latin typeface="Constantia" pitchFamily="18" charset="0"/>
              </a:rPr>
              <a:t>1670:</a:t>
            </a:r>
          </a:p>
          <a:p>
            <a:pPr algn="just"/>
            <a:r>
              <a:rPr lang="es-ES" sz="2700" b="1" dirty="0" smtClean="0">
                <a:latin typeface="Constantia" pitchFamily="18" charset="0"/>
              </a:rPr>
              <a:t>La segunda Compañía Danesa se organizó y se le  otorgó una carta estatuaria por cuarenta anos. Se formó con el fin de romper con el monopolio portugués y español en el Lejano Oriente. La carta estatuaria le fue concedida  a la primera compañía en 1616. </a:t>
            </a:r>
            <a:endParaRPr lang="es-ES" sz="2700" dirty="0">
              <a:latin typeface="Constantia" pitchFamily="18" charset="0"/>
            </a:endParaRPr>
          </a:p>
        </p:txBody>
      </p:sp>
      <p:sp>
        <p:nvSpPr>
          <p:cNvPr id="5" name="TextBox 4"/>
          <p:cNvSpPr txBox="1"/>
          <p:nvPr/>
        </p:nvSpPr>
        <p:spPr>
          <a:xfrm flipH="1">
            <a:off x="990600" y="5814536"/>
            <a:ext cx="7696200" cy="646331"/>
          </a:xfrm>
          <a:prstGeom prst="rect">
            <a:avLst/>
          </a:prstGeom>
          <a:noFill/>
        </p:spPr>
        <p:txBody>
          <a:bodyPr wrap="square" rtlCol="0">
            <a:spAutoFit/>
          </a:bodyPr>
          <a:lstStyle/>
          <a:p>
            <a:r>
              <a:rPr lang="es-ES" sz="1200" b="1" dirty="0" smtClean="0">
                <a:latin typeface="Baskerville Old Face" pitchFamily="18" charset="0"/>
              </a:rPr>
              <a:t>Cortesía de: </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http://en.wikipedia.org/wiki/Dutch_East_India_Company</a:t>
            </a:r>
            <a:endParaRPr lang="es-ES" sz="1200" b="1" dirty="0">
              <a:latin typeface="Baskerville Old Face" pitchFamily="18" charset="0"/>
            </a:endParaRPr>
          </a:p>
        </p:txBody>
      </p:sp>
      <p:pic>
        <p:nvPicPr>
          <p:cNvPr id="30722" name="Picture 2" descr="http://upload.wikimedia.org/wikipedia/commons/thumb/5/57/Voc.jpg/300px-Voc.jpg">
            <a:hlinkClick r:id="rId3"/>
          </p:cNvPr>
          <p:cNvPicPr>
            <a:picLocks noChangeAspect="1" noChangeArrowheads="1"/>
          </p:cNvPicPr>
          <p:nvPr/>
        </p:nvPicPr>
        <p:blipFill>
          <a:blip r:embed="rId4" cstate="print"/>
          <a:srcRect/>
          <a:stretch>
            <a:fillRect/>
          </a:stretch>
        </p:blipFill>
        <p:spPr bwMode="auto">
          <a:xfrm>
            <a:off x="6096000" y="1143000"/>
            <a:ext cx="2857500" cy="226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5715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3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4247317"/>
          </a:xfrm>
          <a:prstGeom prst="rect">
            <a:avLst/>
          </a:prstGeom>
          <a:noFill/>
        </p:spPr>
        <p:txBody>
          <a:bodyPr wrap="square" rtlCol="0">
            <a:spAutoFit/>
          </a:bodyPr>
          <a:lstStyle/>
          <a:p>
            <a:pPr algn="just"/>
            <a:r>
              <a:rPr lang="es-ES" sz="2700" b="1" dirty="0" smtClean="0">
                <a:latin typeface="Constantia" pitchFamily="18" charset="0"/>
              </a:rPr>
              <a:t>1994:</a:t>
            </a:r>
          </a:p>
          <a:p>
            <a:pPr algn="just"/>
            <a:r>
              <a:rPr lang="es-ES" sz="2700" b="1" dirty="0" smtClean="0">
                <a:latin typeface="Constantia" pitchFamily="18" charset="0"/>
              </a:rPr>
              <a:t>La Legislatura de las Islas Vírgenes aprueba el proyecto de ley, 9-6 que legaliza los juegos de casino en St. Croix. Los votos disidentes fueron de St. Thomas / St. John. Dicho proyecto de ley fue promulgado y se convirtió en lo que se conoce  como la ley de Control de Casinos de 1995. </a:t>
            </a:r>
            <a:endParaRPr lang="es-ES" sz="2700" dirty="0"/>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 </a:t>
            </a:r>
          </a:p>
          <a:p>
            <a:r>
              <a:rPr lang="es-ES" sz="1200" b="1" dirty="0" smtClean="0">
                <a:latin typeface="Baskerville Old Face" pitchFamily="18" charset="0"/>
              </a:rPr>
              <a:t>Texto:  Umbilical </a:t>
            </a:r>
            <a:r>
              <a:rPr lang="es-ES" sz="1200" b="1" dirty="0" err="1" smtClean="0">
                <a:latin typeface="Baskerville Old Face" pitchFamily="18" charset="0"/>
              </a:rPr>
              <a:t>Cord</a:t>
            </a:r>
            <a:r>
              <a:rPr lang="es-ES" sz="1200" b="1" dirty="0" smtClean="0">
                <a:latin typeface="Baskerville Old Face" pitchFamily="18" charset="0"/>
              </a:rPr>
              <a:t> </a:t>
            </a:r>
            <a:r>
              <a:rPr lang="es-ES" sz="1200" b="1" dirty="0" err="1" smtClean="0">
                <a:latin typeface="Baskerville Old Face" pitchFamily="18" charset="0"/>
              </a:rPr>
              <a:t>Second</a:t>
            </a:r>
            <a:r>
              <a:rPr lang="es-ES" sz="1200" b="1" dirty="0" smtClean="0">
                <a:latin typeface="Baskerville Old Face" pitchFamily="18" charset="0"/>
              </a:rPr>
              <a:t> </a:t>
            </a:r>
            <a:r>
              <a:rPr lang="es-ES" sz="1200" b="1" dirty="0" err="1" smtClean="0">
                <a:latin typeface="Baskerville Old Face" pitchFamily="18" charset="0"/>
              </a:rPr>
              <a:t>Edition</a:t>
            </a:r>
            <a:r>
              <a:rPr lang="es-ES" sz="1200" b="1" dirty="0" smtClean="0">
                <a:latin typeface="Baskerville Old Face" pitchFamily="18" charset="0"/>
              </a:rPr>
              <a:t>, Harold W. L. </a:t>
            </a:r>
            <a:r>
              <a:rPr lang="es-ES" sz="1200" b="1" dirty="0" err="1" smtClean="0">
                <a:latin typeface="Baskerville Old Face" pitchFamily="18" charset="0"/>
              </a:rPr>
              <a:t>Willocks</a:t>
            </a:r>
            <a:r>
              <a:rPr lang="es-ES" sz="1200" b="1" dirty="0" smtClean="0">
                <a:latin typeface="Baskerville Old Face" pitchFamily="18" charset="0"/>
              </a:rPr>
              <a:t>, </a:t>
            </a:r>
            <a:r>
              <a:rPr lang="es-ES" sz="1200" b="1" dirty="0" err="1" smtClean="0">
                <a:latin typeface="Baskerville Old Face" pitchFamily="18" charset="0"/>
              </a:rPr>
              <a:t>pages</a:t>
            </a:r>
            <a:r>
              <a:rPr lang="es-ES" sz="1200" b="1" dirty="0" smtClean="0">
                <a:latin typeface="Baskerville Old Face" pitchFamily="18" charset="0"/>
              </a:rPr>
              <a:t> 467 &amp; 468</a:t>
            </a:r>
          </a:p>
          <a:p>
            <a:r>
              <a:rPr lang="es-ES" sz="1200" b="1" dirty="0" smtClean="0">
                <a:latin typeface="Baskerville Old Face" pitchFamily="18" charset="0"/>
              </a:rPr>
              <a:t>Imagen:  www.facebook.com</a:t>
            </a:r>
            <a:endParaRPr lang="es-ES" sz="1200" b="1" dirty="0">
              <a:latin typeface="Baskerville Old Face" pitchFamily="18" charset="0"/>
            </a:endParaRPr>
          </a:p>
        </p:txBody>
      </p:sp>
      <p:pic>
        <p:nvPicPr>
          <p:cNvPr id="29698" name="Picture 2" descr="https://fbcdn-profile-a.akamaihd.net/hprofile-ak-prn1/c50.50.621.621/s160x160/560240_504649169573710_1356613834_n.png">
            <a:hlinkClick r:id="rId4"/>
          </p:cNvPr>
          <p:cNvPicPr>
            <a:picLocks noChangeAspect="1" noChangeArrowheads="1"/>
          </p:cNvPicPr>
          <p:nvPr/>
        </p:nvPicPr>
        <p:blipFill>
          <a:blip r:embed="rId5" cstate="print"/>
          <a:srcRect/>
          <a:stretch>
            <a:fillRect/>
          </a:stretch>
        </p:blipFill>
        <p:spPr bwMode="auto">
          <a:xfrm>
            <a:off x="6553200" y="1447800"/>
            <a:ext cx="236219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0"/>
            <a:ext cx="5029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4 de </a:t>
            </a:r>
            <a:r>
              <a:rPr lang="en-US" sz="5000" b="1" dirty="0" err="1" smtClean="0">
                <a:ln w="11430"/>
                <a:solidFill>
                  <a:schemeClr val="accent5"/>
                </a:solidFill>
                <a:effectLst>
                  <a:outerShdw blurRad="80000" dist="40000" dir="5040000" algn="tl">
                    <a:srgbClr val="000000">
                      <a:alpha val="30000"/>
                    </a:srgbClr>
                  </a:outerShdw>
                </a:effectLst>
                <a:latin typeface="Constantia" pitchFamily="18" charset="0"/>
              </a:rPr>
              <a:t>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4154984"/>
          </a:xfrm>
          <a:prstGeom prst="rect">
            <a:avLst/>
          </a:prstGeom>
          <a:noFill/>
        </p:spPr>
        <p:txBody>
          <a:bodyPr wrap="square" rtlCol="0">
            <a:spAutoFit/>
          </a:bodyPr>
          <a:lstStyle/>
          <a:p>
            <a:pPr algn="just"/>
            <a:r>
              <a:rPr lang="en-US" sz="2400" b="1" dirty="0" smtClean="0">
                <a:latin typeface="Constantia" pitchFamily="18" charset="0"/>
              </a:rPr>
              <a:t>1966:</a:t>
            </a:r>
          </a:p>
          <a:p>
            <a:pPr algn="just"/>
            <a:r>
              <a:rPr lang="es-ES" sz="2400" b="1" dirty="0" smtClean="0">
                <a:latin typeface="Constantia" pitchFamily="18" charset="0"/>
              </a:rPr>
              <a:t>El General Louis B. Hershey, director del Servicio Nacional Selectivo, visito las oficinas del Servicio Selectivo en las Islas Vírgenes. El abogado de la ACLU, Maruin Karpatkin arremetió en contra del juramento de lealtad  del partido Democrático ya que violaba la primera enmienda de la USC y la revisada Ley Orgánica.     </a:t>
            </a:r>
            <a:endParaRPr lang="es-ES" sz="2400" dirty="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4, 1978, page 12 </a:t>
            </a:r>
            <a:r>
              <a:rPr lang="es-ES" sz="1200" b="1" dirty="0" err="1" smtClean="0">
                <a:latin typeface="Baskerville Old Face" pitchFamily="18" charset="0"/>
              </a:rPr>
              <a:t>by</a:t>
            </a:r>
            <a:r>
              <a:rPr lang="es-ES" sz="1200" b="1" dirty="0" smtClean="0">
                <a:latin typeface="Baskerville Old Face" pitchFamily="18" charset="0"/>
              </a:rPr>
              <a:t> John M. </a:t>
            </a:r>
            <a:r>
              <a:rPr lang="es-ES" sz="1200" b="1" dirty="0" err="1" smtClean="0">
                <a:latin typeface="Baskerville Old Face" pitchFamily="18" charset="0"/>
              </a:rPr>
              <a:t>Hennessy</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www.sss.gov/sssyou/sssyou.htm</a:t>
            </a:r>
            <a:endParaRPr lang="en-US" sz="1200" b="1" dirty="0">
              <a:latin typeface="Baskerville Old Face" pitchFamily="18" charset="0"/>
            </a:endParaRPr>
          </a:p>
        </p:txBody>
      </p:sp>
      <p:pic>
        <p:nvPicPr>
          <p:cNvPr id="28674" name="Picture 2" descr="http://www.sss.gov/sssyou/SSSYOU_files/image001.jpg">
            <a:hlinkClick r:id="rId3"/>
          </p:cNvPr>
          <p:cNvPicPr>
            <a:picLocks noChangeAspect="1" noChangeArrowheads="1"/>
          </p:cNvPicPr>
          <p:nvPr/>
        </p:nvPicPr>
        <p:blipFill>
          <a:blip r:embed="rId4" cstate="print"/>
          <a:srcRect/>
          <a:stretch>
            <a:fillRect/>
          </a:stretch>
        </p:blipFill>
        <p:spPr bwMode="auto">
          <a:xfrm>
            <a:off x="6553200" y="1295400"/>
            <a:ext cx="23622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52578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 </a:t>
            </a: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5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3539430"/>
          </a:xfrm>
          <a:prstGeom prst="rect">
            <a:avLst/>
          </a:prstGeom>
          <a:noFill/>
        </p:spPr>
        <p:txBody>
          <a:bodyPr wrap="square" rtlCol="0">
            <a:spAutoFit/>
          </a:bodyPr>
          <a:lstStyle/>
          <a:p>
            <a:pPr algn="just"/>
            <a:r>
              <a:rPr lang="en-US" sz="2800" b="1" dirty="0" smtClean="0">
                <a:latin typeface="Constantia" pitchFamily="18" charset="0"/>
              </a:rPr>
              <a:t>2008:</a:t>
            </a:r>
          </a:p>
          <a:p>
            <a:pPr algn="just"/>
            <a:r>
              <a:rPr lang="es-ES" sz="2800" b="1" dirty="0" smtClean="0">
                <a:latin typeface="Constantia" pitchFamily="18" charset="0"/>
              </a:rPr>
              <a:t>Los líderes del territorio aclamaron la elección del presidente Barack Obama, 44º presidente de la nación, como un paso adelante para la nación  y  para las Islas Vírgenes de EE.UU.</a:t>
            </a:r>
            <a:endParaRPr lang="en-US" sz="2800" dirty="0">
              <a:latin typeface="Constantia" pitchFamily="18" charset="0"/>
            </a:endParaRPr>
          </a:p>
        </p:txBody>
      </p:sp>
      <p:sp>
        <p:nvSpPr>
          <p:cNvPr id="5" name="TextBox 4"/>
          <p:cNvSpPr txBox="1"/>
          <p:nvPr/>
        </p:nvSpPr>
        <p:spPr>
          <a:xfrm>
            <a:off x="990600" y="5715000"/>
            <a:ext cx="7620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Virgin</a:t>
            </a:r>
            <a:r>
              <a:rPr lang="es-ES" sz="1200" b="1" dirty="0" smtClean="0">
                <a:latin typeface="Baskerville Old Face" pitchFamily="18" charset="0"/>
              </a:rPr>
              <a:t> </a:t>
            </a:r>
            <a:r>
              <a:rPr lang="es-ES" sz="1200" b="1" dirty="0" err="1" smtClean="0">
                <a:latin typeface="Baskerville Old Face" pitchFamily="18" charset="0"/>
              </a:rPr>
              <a:t>Islands</a:t>
            </a:r>
            <a:r>
              <a:rPr lang="es-ES" sz="1200" b="1" dirty="0" smtClean="0">
                <a:latin typeface="Baskerville Old Face" pitchFamily="18" charset="0"/>
              </a:rPr>
              <a:t> </a:t>
            </a:r>
            <a:r>
              <a:rPr lang="es-ES" sz="1200" b="1" dirty="0" err="1" smtClean="0">
                <a:latin typeface="Baskerville Old Face" pitchFamily="18" charset="0"/>
              </a:rPr>
              <a:t>Daily</a:t>
            </a:r>
            <a:r>
              <a:rPr lang="es-ES" sz="1200" b="1" dirty="0" smtClean="0">
                <a:latin typeface="Baskerville Old Face" pitchFamily="18" charset="0"/>
              </a:rPr>
              <a:t> News, </a:t>
            </a:r>
            <a:r>
              <a:rPr lang="es-ES" sz="1200" b="1" dirty="0" err="1" smtClean="0">
                <a:latin typeface="Baskerville Old Face" pitchFamily="18" charset="0"/>
              </a:rPr>
              <a:t>November</a:t>
            </a:r>
            <a:r>
              <a:rPr lang="es-ES" sz="1200" b="1" dirty="0" smtClean="0">
                <a:latin typeface="Baskerville Old Face" pitchFamily="18" charset="0"/>
              </a:rPr>
              <a:t> 3, 2008, page 3</a:t>
            </a:r>
          </a:p>
          <a:p>
            <a:r>
              <a:rPr lang="es-ES" sz="1200" b="1" dirty="0" smtClean="0">
                <a:latin typeface="Baskerville Old Face" pitchFamily="18" charset="0"/>
              </a:rPr>
              <a:t>Imagen: http</a:t>
            </a:r>
            <a:r>
              <a:rPr lang="en-US" sz="1200" b="1" dirty="0" smtClean="0">
                <a:latin typeface="Baskerville Old Face" pitchFamily="18" charset="0"/>
              </a:rPr>
              <a:t>://www.hdwpapers.com/us_president_barack_obama_wallpaper-wallpapers.html</a:t>
            </a:r>
            <a:endParaRPr lang="en-US" sz="1200" b="1" dirty="0">
              <a:latin typeface="Baskerville Old Face" pitchFamily="18" charset="0"/>
            </a:endParaRPr>
          </a:p>
        </p:txBody>
      </p:sp>
      <p:pic>
        <p:nvPicPr>
          <p:cNvPr id="27650" name="Picture 2" descr="http://t0.gstatic.com/images?q=tbn:ANd9GcTtH4w7OyKrBvqNYRWpre09ZxxU_DfVwb4ezTs78TrOuQvVSLcdUw:www.hdwpapers.com/walls/us_president_barack_obama_wallpaper-normal.jpg">
            <a:hlinkClick r:id="rId3"/>
          </p:cNvPr>
          <p:cNvPicPr>
            <a:picLocks noChangeAspect="1" noChangeArrowheads="1"/>
          </p:cNvPicPr>
          <p:nvPr/>
        </p:nvPicPr>
        <p:blipFill>
          <a:blip r:embed="rId4" cstate="print"/>
          <a:srcRect/>
          <a:stretch>
            <a:fillRect/>
          </a:stretch>
        </p:blipFill>
        <p:spPr bwMode="auto">
          <a:xfrm>
            <a:off x="6477000" y="1447800"/>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5562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chemeClr val="accent5"/>
                </a:solidFill>
                <a:effectLst>
                  <a:outerShdw blurRad="80000" dist="40000" dir="5040000" algn="tl">
                    <a:srgbClr val="000000">
                      <a:alpha val="30000"/>
                    </a:srgbClr>
                  </a:outerShdw>
                </a:effectLst>
                <a:latin typeface="Constantia" pitchFamily="18" charset="0"/>
              </a:rPr>
              <a:t>6 de noviembre</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3539430"/>
          </a:xfrm>
          <a:prstGeom prst="rect">
            <a:avLst/>
          </a:prstGeom>
          <a:noFill/>
        </p:spPr>
        <p:txBody>
          <a:bodyPr wrap="square" rtlCol="0">
            <a:spAutoFit/>
          </a:bodyPr>
          <a:lstStyle/>
          <a:p>
            <a:pPr algn="just"/>
            <a:r>
              <a:rPr lang="es-ES" sz="2800" b="1" dirty="0" smtClean="0">
                <a:latin typeface="Constantia" pitchFamily="18" charset="0"/>
              </a:rPr>
              <a:t>1887:</a:t>
            </a:r>
          </a:p>
          <a:p>
            <a:pPr algn="just"/>
            <a:r>
              <a:rPr lang="es-ES" sz="2800" b="1" dirty="0" smtClean="0">
                <a:latin typeface="Constantia" pitchFamily="18" charset="0"/>
              </a:rPr>
              <a:t>El vicealmirante naval David D. </a:t>
            </a:r>
            <a:r>
              <a:rPr lang="es-ES" sz="2800" b="1" dirty="0" err="1" smtClean="0">
                <a:latin typeface="Constantia" pitchFamily="18" charset="0"/>
              </a:rPr>
              <a:t>Porter</a:t>
            </a:r>
            <a:r>
              <a:rPr lang="es-ES" sz="2800" b="1" dirty="0" smtClean="0">
                <a:latin typeface="Constantia" pitchFamily="18" charset="0"/>
              </a:rPr>
              <a:t> en una carta al secretario de Estado William H. Seward enfatizó la importancia de adquirir las Indias  Occidentales Danesas como estación naval.</a:t>
            </a:r>
            <a:endParaRPr lang="es-ES" sz="2800" dirty="0" smtClean="0">
              <a:latin typeface="Constantia" pitchFamily="18" charset="0"/>
            </a:endParaRPr>
          </a:p>
        </p:txBody>
      </p:sp>
      <p:sp>
        <p:nvSpPr>
          <p:cNvPr id="5" name="TextBox 4"/>
          <p:cNvSpPr txBox="1"/>
          <p:nvPr/>
        </p:nvSpPr>
        <p:spPr>
          <a:xfrm>
            <a:off x="990600" y="5715000"/>
            <a:ext cx="6477000" cy="646331"/>
          </a:xfrm>
          <a:prstGeom prst="rect">
            <a:avLst/>
          </a:prstGeom>
          <a:noFill/>
        </p:spPr>
        <p:txBody>
          <a:bodyPr wrap="square" rtlCol="0">
            <a:spAutoFit/>
          </a:bodyPr>
          <a:lstStyle/>
          <a:p>
            <a:r>
              <a:rPr lang="es-ES" sz="1200" b="1" dirty="0" smtClean="0">
                <a:latin typeface="Baskerville Old Face" pitchFamily="18" charset="0"/>
              </a:rPr>
              <a:t>Cortesía de:</a:t>
            </a:r>
          </a:p>
          <a:p>
            <a:r>
              <a:rPr lang="es-ES" sz="1200" b="1" dirty="0" smtClean="0">
                <a:latin typeface="Baskerville Old Face" pitchFamily="18" charset="0"/>
              </a:rPr>
              <a:t>Texto:  </a:t>
            </a:r>
            <a:r>
              <a:rPr lang="es-ES" sz="1200" b="1" dirty="0" err="1" smtClean="0">
                <a:latin typeface="Baskerville Old Face" pitchFamily="18" charset="0"/>
              </a:rPr>
              <a:t>Today</a:t>
            </a:r>
            <a:r>
              <a:rPr lang="es-ES" sz="1200" b="1" dirty="0" smtClean="0">
                <a:latin typeface="Baskerville Old Face" pitchFamily="18" charset="0"/>
              </a:rPr>
              <a:t> in VI </a:t>
            </a:r>
            <a:r>
              <a:rPr lang="es-ES" sz="1200" b="1" dirty="0" err="1" smtClean="0">
                <a:latin typeface="Baskerville Old Face" pitchFamily="18" charset="0"/>
              </a:rPr>
              <a:t>History</a:t>
            </a:r>
            <a:endParaRPr lang="es-ES" sz="1200" b="1" dirty="0" smtClean="0">
              <a:latin typeface="Baskerville Old Face" pitchFamily="18" charset="0"/>
            </a:endParaRPr>
          </a:p>
          <a:p>
            <a:r>
              <a:rPr lang="es-ES" sz="1200" b="1" dirty="0" smtClean="0">
                <a:latin typeface="Baskerville Old Face" pitchFamily="18" charset="0"/>
              </a:rPr>
              <a:t>Imagen: http://</a:t>
            </a:r>
            <a:r>
              <a:rPr lang="en-US" sz="1200" b="1" dirty="0" smtClean="0">
                <a:latin typeface="Baskerville Old Face" pitchFamily="18" charset="0"/>
              </a:rPr>
              <a:t>www.civilwarphotos.net/files/images/703.jpg</a:t>
            </a:r>
            <a:endParaRPr lang="en-US" sz="1200" b="1" dirty="0">
              <a:latin typeface="Baskerville Old Face" pitchFamily="18" charset="0"/>
            </a:endParaRPr>
          </a:p>
        </p:txBody>
      </p:sp>
      <p:pic>
        <p:nvPicPr>
          <p:cNvPr id="26626" name="Picture 2" descr="http://www.civilwarphotos.net/files/images/703.jpg"/>
          <p:cNvPicPr>
            <a:picLocks noChangeAspect="1" noChangeArrowheads="1"/>
          </p:cNvPicPr>
          <p:nvPr/>
        </p:nvPicPr>
        <p:blipFill>
          <a:blip r:embed="rId3" cstate="print"/>
          <a:srcRect/>
          <a:stretch>
            <a:fillRect/>
          </a:stretch>
        </p:blipFill>
        <p:spPr bwMode="auto">
          <a:xfrm>
            <a:off x="6629400" y="990600"/>
            <a:ext cx="189741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6304</TotalTime>
  <Words>2185</Words>
  <Application>Microsoft Office PowerPoint</Application>
  <PresentationFormat>On-screen Show (4:3)</PresentationFormat>
  <Paragraphs>215</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Baskerville Old Face</vt:lpstr>
      <vt:lpstr>Calibri</vt:lpstr>
      <vt:lpstr>Constantia</vt:lpstr>
      <vt:lpstr>Times New Roman</vt:lpstr>
      <vt:lpstr>Trebuchet MS</vt:lpstr>
      <vt:lpstr>Berlin</vt:lpstr>
      <vt:lpstr>PowerPoint Presentation</vt:lpstr>
      <vt:lpstr>PowerPoint Presentation</vt:lpstr>
      <vt:lpstr>PowerPoint Presentation</vt:lpstr>
      <vt:lpstr> 1 de noviembre:</vt:lpstr>
      <vt:lpstr>2 de noviembre:</vt:lpstr>
      <vt:lpstr>  3 de noviembre:</vt:lpstr>
      <vt:lpstr>4 de noviembre:</vt:lpstr>
      <vt:lpstr> 5 de noviembre:</vt:lpstr>
      <vt:lpstr>6 de noviembre:</vt:lpstr>
      <vt:lpstr> 7 de noviembre:</vt:lpstr>
      <vt:lpstr> 8 de noviembre:</vt:lpstr>
      <vt:lpstr>9 de noviembre:</vt:lpstr>
      <vt:lpstr>10 de noviembre:</vt:lpstr>
      <vt:lpstr> 11 de noviembre:</vt:lpstr>
      <vt:lpstr> 12 de noviembre:</vt:lpstr>
      <vt:lpstr>13 de noviembre:</vt:lpstr>
      <vt:lpstr>14 de noviembre :</vt:lpstr>
      <vt:lpstr> 15 de noviembre:</vt:lpstr>
      <vt:lpstr>16 de noviembre:</vt:lpstr>
      <vt:lpstr>17 de  noviembre:</vt:lpstr>
      <vt:lpstr> 18 de noviembre:</vt:lpstr>
      <vt:lpstr> 19 de noviembre:</vt:lpstr>
      <vt:lpstr>20 de noviembre:   </vt:lpstr>
      <vt:lpstr> 21 de noviembre:</vt:lpstr>
      <vt:lpstr> 22 de noviembre:</vt:lpstr>
      <vt:lpstr> 23 de noviembre:</vt:lpstr>
      <vt:lpstr> 24 de noviembre:</vt:lpstr>
      <vt:lpstr> 25 de noviembre:</vt:lpstr>
      <vt:lpstr> 26 de noviembre:</vt:lpstr>
      <vt:lpstr> 27 de noviembre:</vt:lpstr>
      <vt:lpstr>28 de noviembre:</vt:lpstr>
      <vt:lpstr>29 de noviembre:</vt:lpstr>
      <vt:lpstr> 30 de noviembre:</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2010 HISTORICAL CALENDAR</dc:title>
  <dc:creator>Arlene L. Pinney-Benjamin</dc:creator>
  <cp:lastModifiedBy>yohance</cp:lastModifiedBy>
  <cp:revision>792</cp:revision>
  <dcterms:created xsi:type="dcterms:W3CDTF">2010-10-14T13:12:33Z</dcterms:created>
  <dcterms:modified xsi:type="dcterms:W3CDTF">2017-11-02T17:39:04Z</dcterms:modified>
</cp:coreProperties>
</file>