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36"/>
  </p:notesMasterIdLst>
  <p:sldIdLst>
    <p:sldId id="297" r:id="rId2"/>
    <p:sldId id="301" r:id="rId3"/>
    <p:sldId id="296" r:id="rId4"/>
    <p:sldId id="262" r:id="rId5"/>
    <p:sldId id="263" r:id="rId6"/>
    <p:sldId id="264" r:id="rId7"/>
    <p:sldId id="265" r:id="rId8"/>
    <p:sldId id="267" r:id="rId9"/>
    <p:sldId id="280" r:id="rId10"/>
    <p:sldId id="279" r:id="rId11"/>
    <p:sldId id="278" r:id="rId12"/>
    <p:sldId id="266" r:id="rId13"/>
    <p:sldId id="268" r:id="rId14"/>
    <p:sldId id="277" r:id="rId15"/>
    <p:sldId id="276" r:id="rId16"/>
    <p:sldId id="275" r:id="rId17"/>
    <p:sldId id="274" r:id="rId18"/>
    <p:sldId id="273" r:id="rId19"/>
    <p:sldId id="272" r:id="rId20"/>
    <p:sldId id="271" r:id="rId21"/>
    <p:sldId id="270" r:id="rId22"/>
    <p:sldId id="269" r:id="rId23"/>
    <p:sldId id="282" r:id="rId24"/>
    <p:sldId id="284" r:id="rId25"/>
    <p:sldId id="283" r:id="rId26"/>
    <p:sldId id="285" r:id="rId27"/>
    <p:sldId id="281" r:id="rId28"/>
    <p:sldId id="286" r:id="rId29"/>
    <p:sldId id="288" r:id="rId30"/>
    <p:sldId id="292" r:id="rId31"/>
    <p:sldId id="291" r:id="rId32"/>
    <p:sldId id="299" r:id="rId33"/>
    <p:sldId id="298" r:id="rId34"/>
    <p:sldId id="287" r:id="rId35"/>
  </p:sldIdLst>
  <p:sldSz cx="9144000" cy="6858000" type="screen4x3"/>
  <p:notesSz cx="685800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AC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70" autoAdjust="0"/>
  </p:normalViewPr>
  <p:slideViewPr>
    <p:cSldViewPr>
      <p:cViewPr>
        <p:scale>
          <a:sx n="68" d="100"/>
          <a:sy n="68" d="100"/>
        </p:scale>
        <p:origin x="5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503"/>
          </a:xfrm>
          <a:prstGeom prst="rect">
            <a:avLst/>
          </a:prstGeom>
        </p:spPr>
        <p:txBody>
          <a:bodyPr vert="horz" lIns="91440" tIns="45720" rIns="91440" bIns="45720" rtlCol="0"/>
          <a:lstStyle>
            <a:lvl1pPr algn="r">
              <a:defRPr sz="1200"/>
            </a:lvl1pPr>
          </a:lstStyle>
          <a:p>
            <a:fld id="{549848C6-9051-4EBD-8CA1-2E9A9B69C903}" type="datetimeFigureOut">
              <a:rPr lang="en-US" smtClean="0"/>
              <a:pPr/>
              <a:t>6/14/2017</a:t>
            </a:fld>
            <a:endParaRPr lang="en-US"/>
          </a:p>
        </p:txBody>
      </p:sp>
      <p:sp>
        <p:nvSpPr>
          <p:cNvPr id="4" name="Slide Image Placeholder 3"/>
          <p:cNvSpPr>
            <a:spLocks noGrp="1" noRot="1" noChangeAspect="1"/>
          </p:cNvSpPr>
          <p:nvPr>
            <p:ph type="sldImg" idx="2"/>
          </p:nvPr>
        </p:nvSpPr>
        <p:spPr>
          <a:xfrm>
            <a:off x="1108075" y="696913"/>
            <a:ext cx="4641850"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2774"/>
            <a:ext cx="5486400" cy="41805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935"/>
            <a:ext cx="2971800"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3935"/>
            <a:ext cx="2971800" cy="464503"/>
          </a:xfrm>
          <a:prstGeom prst="rect">
            <a:avLst/>
          </a:prstGeom>
        </p:spPr>
        <p:txBody>
          <a:bodyPr vert="horz" lIns="91440" tIns="45720" rIns="91440" bIns="45720" rtlCol="0" anchor="b"/>
          <a:lstStyle>
            <a:lvl1pPr algn="r">
              <a:defRPr sz="1200"/>
            </a:lvl1pPr>
          </a:lstStyle>
          <a:p>
            <a:fld id="{EE6A956C-A275-4439-819F-0A1591A37C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6A956C-A275-4439-819F-0A1591A37C52}"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E3EE0AD-ABCB-4343-B192-F7C762E0E0F9}" type="datetimeFigureOut">
              <a:rPr lang="en-US" smtClean="0"/>
              <a:pPr/>
              <a:t>6/14/2017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73FFCBD-B7BB-4791-AB14-CB40D84193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edge/>
    <p:sndAc>
      <p:stSnd>
        <p:snd r:embed="rId1" name="wind.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EE0AD-ABCB-4343-B192-F7C762E0E0F9}"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EE0AD-ABCB-4343-B192-F7C762E0E0F9}"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3EE0AD-ABCB-4343-B192-F7C762E0E0F9}"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3EE0AD-ABCB-4343-B192-F7C762E0E0F9}"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FFCBD-B7BB-4791-AB14-CB40D84193B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edge/>
    <p:sndAc>
      <p:stSnd>
        <p:snd r:embed="rId1" name="wind.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EE0AD-ABCB-4343-B192-F7C762E0E0F9}"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3EE0AD-ABCB-4343-B192-F7C762E0E0F9}" type="datetimeFigureOut">
              <a:rPr lang="en-US" smtClean="0"/>
              <a:pPr/>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3EE0AD-ABCB-4343-B192-F7C762E0E0F9}" type="datetimeFigureOut">
              <a:rPr lang="en-US" smtClean="0"/>
              <a:pPr/>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EE0AD-ABCB-4343-B192-F7C762E0E0F9}" type="datetimeFigureOut">
              <a:rPr lang="en-US" smtClean="0"/>
              <a:pPr/>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3EE0AD-ABCB-4343-B192-F7C762E0E0F9}"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FFCBD-B7BB-4791-AB14-CB40D84193B6}" type="slidenum">
              <a:rPr lang="en-US" smtClean="0"/>
              <a:pPr/>
              <a:t>‹#›</a:t>
            </a:fld>
            <a:endParaRPr lang="en-US"/>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3EE0AD-ABCB-4343-B192-F7C762E0E0F9}"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73FFCBD-B7BB-4791-AB14-CB40D84193B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sndAc>
      <p:stSnd>
        <p:snd r:embed="rId1" name="wind.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E3EE0AD-ABCB-4343-B192-F7C762E0E0F9}" type="datetimeFigureOut">
              <a:rPr lang="en-US" smtClean="0"/>
              <a:pPr/>
              <a:t>6/14/2017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3FFCBD-B7BB-4791-AB14-CB40D84193B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wedge/>
    <p:sndAc>
      <p:stSnd>
        <p:snd r:embed="rId13" name="wind.wav"/>
      </p:stSnd>
    </p:sndAc>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johnedwinmason.typepad.com/.a/6a0112791cb10528a4013487942d7a970c-popup"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croixsource.com/content/arts-entertainment/music/2010/06/08/stanley-ten-sleepless-knights-performing-quelbe-music-40" TargetMode="External"/><Relationship Id="rId5" Type="http://schemas.openxmlformats.org/officeDocument/2006/relationships/hyperlink" Target="http://stcroixsource.com/content/news/local-news/2011/04/02/quelbe-choirs-music-series-lifts-every-voice" TargetMode="Externa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Yohance.henley@vide.vi" TargetMode="External"/><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mailto:shart@vide.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lucky13wsta.com/documents/staff4.php"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us-flag[1]"/>
          <p:cNvPicPr>
            <a:picLocks noChangeAspect="1" noChangeArrowheads="1"/>
          </p:cNvPicPr>
          <p:nvPr/>
        </p:nvPicPr>
        <p:blipFill>
          <a:blip r:embed="rId3" cstate="print"/>
          <a:srcRect/>
          <a:stretch>
            <a:fillRect/>
          </a:stretch>
        </p:blipFill>
        <p:spPr bwMode="auto">
          <a:xfrm>
            <a:off x="685800" y="2819400"/>
            <a:ext cx="2234002" cy="1676400"/>
          </a:xfrm>
          <a:prstGeom prst="rect">
            <a:avLst/>
          </a:prstGeom>
          <a:noFill/>
          <a:ln w="9525" algn="in">
            <a:noFill/>
            <a:miter lim="800000"/>
            <a:headEnd/>
            <a:tailEnd/>
          </a:ln>
          <a:effectLst/>
        </p:spPr>
      </p:pic>
      <p:pic>
        <p:nvPicPr>
          <p:cNvPr id="7" name="Picture 4" descr="armour_usvi-flag[1]"/>
          <p:cNvPicPr>
            <a:picLocks noChangeAspect="1" noChangeArrowheads="1" noCrop="1"/>
          </p:cNvPicPr>
          <p:nvPr/>
        </p:nvPicPr>
        <p:blipFill>
          <a:blip r:embed="rId4" cstate="print"/>
          <a:srcRect/>
          <a:stretch>
            <a:fillRect/>
          </a:stretch>
        </p:blipFill>
        <p:spPr bwMode="auto">
          <a:xfrm>
            <a:off x="6400800" y="2819400"/>
            <a:ext cx="2169460" cy="1676400"/>
          </a:xfrm>
          <a:prstGeom prst="rect">
            <a:avLst/>
          </a:prstGeom>
          <a:noFill/>
          <a:ln w="9525" algn="in">
            <a:noFill/>
            <a:miter lim="800000"/>
            <a:headEnd/>
            <a:tailEnd/>
          </a:ln>
        </p:spPr>
      </p:pic>
      <p:sp>
        <p:nvSpPr>
          <p:cNvPr id="9" name="Rectangle 8"/>
          <p:cNvSpPr/>
          <p:nvPr/>
        </p:nvSpPr>
        <p:spPr>
          <a:xfrm>
            <a:off x="304800" y="2057400"/>
            <a:ext cx="8610600" cy="3447098"/>
          </a:xfrm>
          <a:prstGeom prst="rect">
            <a:avLst/>
          </a:prstGeom>
        </p:spPr>
        <p:txBody>
          <a:bodyPr wrap="square">
            <a:spAutoFit/>
          </a:bodyPr>
          <a:lstStyle/>
          <a:p>
            <a:pPr algn="ctr"/>
            <a:r>
              <a:rPr lang="en-US" sz="2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DIVISION OF VIRGIN ISLANDS CULTURAL EDUCATION</a:t>
            </a:r>
            <a: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r>
            <a:b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br>
            <a: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r>
            <a:b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br>
            <a: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r>
            <a:b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br>
            <a:r>
              <a:rPr lang="en-US" sz="40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JUNE  </a:t>
            </a:r>
            <a:r>
              <a:rPr lang="en-US" sz="54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2017</a:t>
            </a:r>
            <a: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a:r>
            <a:b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br>
            <a:endPar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a:p>
            <a:pPr algn="ctr"/>
            <a:endPar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a:p>
            <a:pPr algn="ctr"/>
            <a:r>
              <a:rPr lang="en-US" sz="2800" b="1"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rPr>
              <a:t> HISTORICAL CALENDAR</a:t>
            </a:r>
            <a:endParaRPr lang="en-US" dirty="0">
              <a:solidFill>
                <a:schemeClr val="accent1">
                  <a:lumMod val="7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04238"/>
            <a:ext cx="2456054" cy="1767583"/>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609600"/>
            <a:ext cx="5181600" cy="1073332"/>
          </a:xfrm>
          <a:prstGeom prst="rect">
            <a:avLst/>
          </a:prstGeom>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7</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29697" name="Rectangle 1"/>
          <p:cNvSpPr>
            <a:spLocks noChangeArrowheads="1"/>
          </p:cNvSpPr>
          <p:nvPr/>
        </p:nvSpPr>
        <p:spPr bwMode="auto">
          <a:xfrm>
            <a:off x="685800" y="4962435"/>
            <a:ext cx="419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Bookman Old Style" pitchFamily="18" charset="0"/>
                <a:ea typeface="Calibri" pitchFamily="34" charset="0"/>
                <a:cs typeface="Times New Roman" pitchFamily="18" charset="0"/>
              </a:rPr>
              <a:t>Courtesy of:</a:t>
            </a:r>
          </a:p>
          <a:p>
            <a:r>
              <a:rPr lang="en-US" sz="1200" b="1" dirty="0" smtClean="0">
                <a:latin typeface="Bookman Old Style" pitchFamily="18" charset="0"/>
                <a:ea typeface="Calibri" pitchFamily="34" charset="0"/>
                <a:cs typeface="Times New Roman" pitchFamily="18" charset="0"/>
              </a:rPr>
              <a:t>Text:  Thoughts Along the Way, Page 175</a:t>
            </a:r>
          </a:p>
          <a:p>
            <a:r>
              <a:rPr lang="en-US" sz="1200" b="1" dirty="0" smtClean="0">
                <a:latin typeface="Bookman Old Style" pitchFamily="18" charset="0"/>
                <a:ea typeface="Calibri" pitchFamily="34" charset="0"/>
                <a:cs typeface="Times New Roman" pitchFamily="18" charset="0"/>
              </a:rPr>
              <a:t>Picture: http://svanhinga.blogspot.com/2010_06_01_archive.html</a:t>
            </a:r>
          </a:p>
        </p:txBody>
      </p:sp>
      <p:pic>
        <p:nvPicPr>
          <p:cNvPr id="2052" name="Picture 4" descr="http://1.bp.blogspot.com/_s90SKo5pS7o/TAae8v6-T9I/AAAAAAAAApc/v502p0kB8mA/s1600/31+May+2010+USVI+Legislature.jpg"/>
          <p:cNvPicPr>
            <a:picLocks noChangeAspect="1" noChangeArrowheads="1"/>
          </p:cNvPicPr>
          <p:nvPr/>
        </p:nvPicPr>
        <p:blipFill>
          <a:blip r:embed="rId3" cstate="print"/>
          <a:srcRect/>
          <a:stretch>
            <a:fillRect/>
          </a:stretch>
        </p:blipFill>
        <p:spPr bwMode="auto">
          <a:xfrm>
            <a:off x="5029200" y="4343400"/>
            <a:ext cx="3810000" cy="2209800"/>
          </a:xfrm>
          <a:prstGeom prst="rect">
            <a:avLst/>
          </a:prstGeom>
          <a:ln>
            <a:noFill/>
          </a:ln>
          <a:effectLst>
            <a:softEdge rad="112500"/>
          </a:effectLst>
        </p:spPr>
      </p:pic>
      <p:sp>
        <p:nvSpPr>
          <p:cNvPr id="1026" name="Text Box 2"/>
          <p:cNvSpPr txBox="1">
            <a:spLocks noChangeArrowheads="1"/>
          </p:cNvSpPr>
          <p:nvPr/>
        </p:nvSpPr>
        <p:spPr bwMode="auto">
          <a:xfrm>
            <a:off x="914400" y="990600"/>
            <a:ext cx="6934200" cy="304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1957: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An editorial headline, “A Good Record”, observed that that the Second Legislature conducted the first session in a way that all residents could feel a sense of pride in its accomplishments.  It was undoubtedly the most fruitful session held since the old Colonial Law was abolished in 1936.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8</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26628" name="AutoShape 4" descr="data:image/jpg;base64,/9j/4AAQSkZJRgABAQAAAQABAAD/2wCEAAkGBhISERUUERQWFBUUGBQUFhgXExUXFRUWFRQVFBQUFRcXHiYeGBokGRQUHy8gJScpLCwsFR4xNTAqNSYrLCkBCQoKDgwOFw8PGiocHBwpKSksKSkpKSkpKSksKSkpKSkpKSwsKSkpKSwpKSkpKTUpKSkpLCkpKSwpKSkpKSkpKf/AABEIAMwAzAMBIgACEQEDEQH/xAAbAAABBQEBAAAAAAAAAAAAAAAAAQIDBAUGB//EAEMQAAEDAgMFBQMHCwMFAAAAAAEAAhEDIQQSMQUGQVFhEyJxgZEyocEHFDNSkrHRIyRCU2Jyc6Ky4fAVQ9IWFzSC8f/EABgBAQEBAQEAAAAAAAAAAAAAAAABAwIE/8QAIxEBAQACAAYCAwEAAAAAAAAAAAECEQMSEyExQUJRImGhMv/aAAwDAQACEQMRAD8A9xQhCAQhCAQhCAQhCAQhCAlNKUhclt7AVGOzF7nNc42GYlo18Fxnlyzetuscea6dQ7FMGrmjxcAlZXadHA+BBXNv2BQdRdUY95hrnA5uIE3ACr4rYtClRY976gc4NIAyklxAmBGkrK55Sb1/XfJje2/47AFKue3Z2Y9o7RzyQ5tm3tfiCugC2xts3WeUkuoVCELpAhCEAhCEAhCEAhCEAhCEAhCEAhMqVA0EkgAakmAFmO3mw8+0SPrBpLftaKbi6rWQo6VUOALTIOhCc54GqbiHIWVit4KbbNlx6aepssitvY+e7k8Ln3yssuNhj7aThZX06xNhY+xd4RWORwyu16HwWyu8cplNxxZZdVzWNxrKJxNO4DmZwA0kAuYZmNBI1VrYr2VXF2vZsZTbI0OWXET5XVTFYxubFh0CW5ASdSGEBo96sbvYxr6lQNIPdp3BmS1uU+axxsuUjWy8tbwCESsDbe8ZpuLaYEjUnQdIW2ecwm6zxxuV1G/KVcPR30qg94sd0iPeFvbP3opVIzdw9dPVcY8bHJ1lwso2kJjXgiQZHRK54AkmFrtmchU6e1qTnZRUaTyn7uatgpLKa0VCEKgQhCAQhCAUWJrBjXOOjQT6KVRYkDK7MJbBnwhBh4zD1n1GGu1vYgtljXG7nGGyD7WUx4ytzsW5csCNIi0eC5vZmP7SuGvqFwBJa05Ils5Zc27jb3TynqAuJHVricPtKpQe9lMOcMzgBkc7Q2hLVGNrm1N0c391o8jH3LtMqWFl0v206uvEcjh9zKjjNerHRl/ebe5Pxu5jWtLqTnEi8OggxrcCxXWJtRsiOdl1eDhrwdbP7ed4Ov2dRrxwIPKei3TvkR/tj7f9lJ/0RT/WVP5fwQdxqX16n8v/ABWGPC4mHhrlnw8vLk9r7RLnPIHtHMRPObz5qXd7bfYvc4NmwzAmBcgwCrW19nMw9TJJfLWkTqBeyXYu7gxDnkktZrLY9vlfh+Kzxl5te3VuOt+mm/fQx7Dft/2XO4/EdpobldI75PqfCrU9GH4JGbgNBBFZ9v2WrvLhcTLymPE4ePhFgNwWFgNV78xEw2ABPC4Moq7iPb9DV8nCPePwXYgJV6elhrww6uX24inh8bh/0SR+z3h5gfgnM2w/EVGUXy2XQbFpiCTIPGB712hCaaYmYCnS+qdX7jPdsDD5Y7No66O8c2spmx9qsdNI1Guewka+22xa7qYIlXtoUXOpPa32i0geMLFpYinUIZSpFrw5hccmUMLYBObiYGW3Nd61ezje/LokJAlXbkIQhAIQhAKptGoRTdGunCbkCBNpMwJ5q2s/aIksbMEumbaaGx1N45jXgpRlYanUbBDGCKkO9kS2JdBHUdD5QujasGnSY6lXhzoDy51wCMt+76cb+5bWEqZmNMzIBnnKmKpUqELpAhCEAocVWLWFzWl5AsBqVMkKDzXefa4fWHajsXBoGUm8TMm3VXt194TTHZMYahcc1je45R0WbvVWY6tWIi8CbcOSZsLFtZiabuHdBNuUfFePvzPXZOV6g02TkgSr2PIEIQgEIQghxlQNY4kxY343sI6yuf2PQLHBxMS45h2ZbqOEmwzQDbULV27UIokBuYugRE21NvBVKdANpk5IyPBADZjKAIgm/InxK5vlfTbCVNYbJy6QIQhAIQhAKi69fSQwTwgF0ec29FdJVHZ/ec94OpsLWHO2vwUoj2ewltQPAu50RFx1jj4qfZj3FneABkzERczw6HRV9jBsPyE/SOmeBtPDT3p2z3gVKrATIIeQY/TkjL0gINJCEKgQhCAVbaFcspuc0EkCwAknyVlNcJBUo8W2jtaS6WOBJkjLaZUNHas5RkNv2fuV7ejZz6daoM1gZ9qTe44KDd3Z7qtemwus5wnvcOPulebGPZb7eu7IqvdRY57cri0SOXL3QrqaxtrJy9MeMIQhUCEIQZO1AXVKTQ7LBLyI9oNsZ5ap2EpTReAdS83DuB1IN7xJH7SRwDq7iWTkacro1Nw5oPmOHFT7MH5IaXmdYN9RmvHBcibAu/JtnUAA2iCNRCsKls2wc3LlDXGLRqSfPx4q6ugIQhAJClQghxTyGkjUAx48FFs2nFMWyk3IgC54kC0qLbLhkDZgvIAsDx1INoV2m2AByEKCrs3NlOaJzOiOU2B6iwKidmbiGwBlc0ybTnOkcTYXUmy8uQ5ZjM7UzeTPkTeFDtljQaVRxPcfYCLz/aUGmEqRqVUCEIQCRKkQeafKBgGjEEjVzQ46mTpzUO4WCb87aeQcY4TlP4q/8oX0w/h/FVtwXfnQ/dd/SsJ/p6Pg9LCVIEq3ecIQhAJEqgxr4Y6LmDAmJJsL8LoKGDHdq1M3tmQ6BbKMsCJloy2PjZW9m/RN8ARcmBqBJvbTyVZvdw0uABLczgLNa466aAGbjkrezo7NscgbmTfUzxkyZUVFTaRWdezgItxvIJngAIV5UcW2KrHBsky2Y4HmeGhV4JECEIVAhCQoM/FS6sxuUFolxJAs4XbHpNua0OCzdngOq1XtcTfIRwBby8o9VpHRRar4GctzNzceNhflp5JNp081N1pOo0mRxE2lGzx3BDctza9rn79fNWKgkckRHg35mNJ4gFTKns4w0t5E8ALSYMDwVxWAQhCASJUiDzv5Rvph/D+JVb5Pz+cj9139Kn+UcHtm/wAP4kfFVfk7n5yJ+q7+krD5N/i9RCEgSrdgEIQgFl7fqN7MMLiO1c1giCSTw8LX6LUWfig51emBlygFztM3kNRoLhA7ajstF06RETEjTKDwnSeqs4acokgmBJGhMXKp7cfFE3ymRBmI4kzHKVdotAAA0AAHhFvcovpX2kyW21BHCelhz5K0xwIBF5TMQyWkETINuajwJ7gERHd0A9m0wNNNE9osoQhUCjrvhpMTHDnyCkVLaxmnlzZS8hoNpk6ASgTZFOKYJaGuN3CIh2nwV0ptFsADwTnIK+APcHeza3iJuf8A55KwQq+AnIMwDXcQIgHpCsIKVDu1ntiA6H6CNA23EmxV0LNxzgytTcTEy3QeVzeJdoOnJaYUAhCFQJEqhxWIFNjnnRoJ9EHC78VCcRaLU4PnKwtj42pTq0nzFxeeEwR6Sm7W21TqVKj5IzGwnTwVEY5kDvm3P4rzb77eqTtp7YClWbu7ju2w1N4kyIk8S20+5aS9Eea9ghCFUCoYcA1XuvaG8Dca8JGgtPVXnKtgbtk3zHNz1/zyQQbZnI0Di9giQJM9254TBPgr7QszbBE0gSRL9QQLaEX1JkC17lagU9r6CqYJuUubP6UjhY/eZmSrionu1xDfbEEwIOW9+M+SVF5CEKhCqGJ71VjcsgSS6BZ1nNjkevir5KoYMZqtR8yPY0s0tOgPGxupRfCHJU1+hQVNk5eyZlnLFs2sX16q4q+AcSxpcQTFyND1CsqjP20x3ZgtaHEObAMXvFp4q7SfLQeYB9UzGUM7HN5tI9Qq+yKgNIAOLssskxm7tu9GhU9i8hCFQJlRkgjna9x5hPSIPF948OWV6jS1o7x0aW+EdFQ2ZgjWqsptaJe4N0NpNz6Lpt/8A5mJLs5IeA6OXCFW3DwpdjaZLjDQ50eDTC88nd6rfx29VwtAMY1o0aA0eQhTJAlXoeUIQhBV2jVysd1EcbE24X5aKaiyGjXTjr1nqquPcS9jWuAM5oM3APCOk6q6FBm7QzGrRAEjMTw1A1veACdOK0gsvFAHE07kEAnQX1IEm404clqBItKs/asAB5MBrgTpcTJudNPgtBQYylmY4RNjAtrqNbSlRIx4Ikcb+qequzqhNNswSLGCCJFuCtJBHVfDSfu1PCAq2yacUwcuUuu4AAQdDIHG1ysjbG2gXPpioaeUhvdZncXWcddAB5qKnvgGtA7IkixghrfEC65uc275bXUqvi6uVpsXTIDRq4x7I6rmnb7P4Uh5vP4KGpvg9xaCxrbg5u8cvWFOpivTydRswjs2ANyQACz6hj2T4Sra4yrva9lR2QU6jTBkZwJygEX8FI3fapxpN+0VOridPJ1xWfge7UqNywLFrhHesM0gcQTrxWZhN7sxvSI8HA/BTU29tVfU7R1PJ+TAGUcGuzPmZvoF1zy+HNxsbqVVNm4kvptcdbgxocpLZHQwra7chCEiDz35RBNZo/Y+Kobg2xjf3X/0lW/lEd+cNv8A7Y+8qnuE788Z+6/+krz/ACej4PUglSBKvQ84SFCp4+sczGNdkz5u9GgaJgTaTPHkVAxozYgks9hoyv55pDgP84q+sfCYgUqj2vrBwcO0Bc5oLZOXLIgEWkWVp226A1qs+0FNxdInAnFCW2DDBgW534axHitMLnqW2aAxD39s3LlaLzrwAPKxMdVoDeLDfrmfaSZRbK0khVRm16B0qs+2FOzENOjmnwIKu450obIcA6rTEnI6SSZkuHgI0Fuq1Fh9pXNV1SnkNMBzMhLs7i0w4g6D2QPLqtbD1w9ocNHAOHgRKSjI25u72vfpuLH2mCAHRpPXquIx+zsbSP0TiL3DA8HrIXqHahIaw6rPLHGtMcso8dqbXxDdafrTcFA7eOrxpt+y78V7T2oTTUby9y55MXfPfp4y3eOr+jTb9l34qWltbFv9mkT4UXFexdo3l7k350Ji6vLic9+nmOEwe1H+zTe3qWNZ73Lp9jboVbvxlQvJjuh7ogCwcREjoup7cdfRL85HVWTGOLllS0qQaAGiALADQBSKL5wEfOQtNxxqpUij+chNOKCbhqvPflH+nb/DH3lZ/wAnv/m0/wB2p/SVq79YgHEQWTlYLkTM3WXu7jgzFUS1sScptFnAgrz7/Jv5xerhKqwxo5FHz5vVb80YctWCuG3u2e5hLzne03u6QPDl/ddj89HVI7FNNiPcuctV1juPJH7coz3gWkAAwyxi0mJulbtnD/X9zvwXomN3dwNW76DSeYblP8qyq3ydbOdo2o3wefjKy6cbTiORq7Vw85i6Dpxu28cPD1Uf+sYf649D+C6t/wAmmDIjta8DQZ2kD+VR/wDazB/ra/q3/ip08TnrnGbaw31v5Xfgr+C3qwzf03eTHLYZ8mOBGr6x/wDYfBquYbcLZzT7DnfvPcU6cOdFsLeGnWqFuGZWdmu8GG0mk2LydQegXX0aQa0NFg0AAeAiyr4OlRoty0mtY3k1sD3aqf503n7lvjqML3RhyQuTDUQHrPbTRxqIzpvaJM6bXR0oJTBUQXKbDsyC8JhKRRT84SF4TJSQinmoE5jZuRbXyVcibc7etljY7btXO5rSMgJaO7wFtVxlnMe9XVvaOf23i3vq1XHKeAh3AaRKy3F4yuAAjTvXC2atIOkRE6xIn0Ki+YMiLwOBcSPvWHU9tdenZ4LF9pSa+xkCSOB4j1UkrndnbRdTy0wGhk3Ec+MrfPqtZnMvDjViYFGYKINKMhXSJe0CTOo8qQDqp3XslzJc6j80oKBe08U4VFCQiPFN07Je0SSVGLJc6Cxn6JO26e5KQo3rRmU1vD0TTij09Ew6f3KQVCFNro75yP8AITu0UYdKQi6mzSXtEsqICykabJs0AU66jbVOikDzdUR1KuQFx/RBPoLe9cYcWDfnddhixmaQbgi4XOVdkUf1bfQLDiTbXCKPzhIaqsHYtH6gULtl0xoFjprykFZdLhsaHAHoFy3+nU5u2V0WEpBjQGiABZa8Od2eTQZXCcH9VWLPFNIWzhczD/Cml3JVXmyjFUqC7J4oD1SZWKf2pQXBV6Jc6q0nyrLQqh0oInRDQgpo2//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data:image/jpg;base64,/9j/4AAQSkZJRgABAQAAAQABAAD/2wCEAAkGBhISERUUERQWFBUUGBQUFhgXExUXFRUWFRQVFBQUFRcXHiYeGBokGRQUHy8gJScpLCwsFR4xNTAqNSYrLCkBCQoKDgwOFw8PGiocHBwpKSksKSkpKSkpKSksKSkpKSkpKSwsKSkpKSwpKSkpKTUpKSkpLCkpKSwpKSkpKSkpKf/AABEIAMwAzAMBIgACEQEDEQH/xAAbAAABBQEBAAAAAAAAAAAAAAAAAQIDBAUGB//EAEMQAAEDAgMFBQMHCwMFAAAAAAEAAhEDIQQSMQUGQVFhEyJxgZEyocEHFDNSkrHRIyRCU2Jyc6Ky4fAVQ9IWFzSC8f/EABgBAQEBAQEAAAAAAAAAAAAAAAABAwIE/8QAIxEBAQACAAYCAwEAAAAAAAAAAAECEQMSEyExQUJRImGhMv/aAAwDAQACEQMRAD8A9xQhCAQhCAQhCAQhCAQhCAlNKUhclt7AVGOzF7nNc42GYlo18Fxnlyzetuscea6dQ7FMGrmjxcAlZXadHA+BBXNv2BQdRdUY95hrnA5uIE3ACr4rYtClRY976gc4NIAyklxAmBGkrK55Sb1/XfJje2/47AFKue3Z2Y9o7RzyQ5tm3tfiCugC2xts3WeUkuoVCELpAhCEAhCEAhCEAhCEAhCEAhCEAhMqVA0EkgAakmAFmO3mw8+0SPrBpLftaKbi6rWQo6VUOALTIOhCc54GqbiHIWVit4KbbNlx6aepssitvY+e7k8Ln3yssuNhj7aThZX06xNhY+xd4RWORwyu16HwWyu8cplNxxZZdVzWNxrKJxNO4DmZwA0kAuYZmNBI1VrYr2VXF2vZsZTbI0OWXET5XVTFYxubFh0CW5ASdSGEBo96sbvYxr6lQNIPdp3BmS1uU+axxsuUjWy8tbwCESsDbe8ZpuLaYEjUnQdIW2ecwm6zxxuV1G/KVcPR30qg94sd0iPeFvbP3opVIzdw9dPVcY8bHJ1lwso2kJjXgiQZHRK54AkmFrtmchU6e1qTnZRUaTyn7uatgpLKa0VCEKgQhCAQhCAUWJrBjXOOjQT6KVRYkDK7MJbBnwhBh4zD1n1GGu1vYgtljXG7nGGyD7WUx4ytzsW5csCNIi0eC5vZmP7SuGvqFwBJa05Ils5Zc27jb3TynqAuJHVricPtKpQe9lMOcMzgBkc7Q2hLVGNrm1N0c391o8jH3LtMqWFl0v206uvEcjh9zKjjNerHRl/ebe5Pxu5jWtLqTnEi8OggxrcCxXWJtRsiOdl1eDhrwdbP7ed4Ov2dRrxwIPKei3TvkR/tj7f9lJ/0RT/WVP5fwQdxqX16n8v/ABWGPC4mHhrlnw8vLk9r7RLnPIHtHMRPObz5qXd7bfYvc4NmwzAmBcgwCrW19nMw9TJJfLWkTqBeyXYu7gxDnkktZrLY9vlfh+Kzxl5te3VuOt+mm/fQx7Dft/2XO4/EdpobldI75PqfCrU9GH4JGbgNBBFZ9v2WrvLhcTLymPE4ePhFgNwWFgNV78xEw2ABPC4Moq7iPb9DV8nCPePwXYgJV6elhrww6uX24inh8bh/0SR+z3h5gfgnM2w/EVGUXy2XQbFpiCTIPGB712hCaaYmYCnS+qdX7jPdsDD5Y7No66O8c2spmx9qsdNI1Guewka+22xa7qYIlXtoUXOpPa32i0geMLFpYinUIZSpFrw5hccmUMLYBObiYGW3Nd61ezje/LokJAlXbkIQhAIQhAKptGoRTdGunCbkCBNpMwJ5q2s/aIksbMEumbaaGx1N45jXgpRlYanUbBDGCKkO9kS2JdBHUdD5QujasGnSY6lXhzoDy51wCMt+76cb+5bWEqZmNMzIBnnKmKpUqELpAhCEAocVWLWFzWl5AsBqVMkKDzXefa4fWHajsXBoGUm8TMm3VXt194TTHZMYahcc1je45R0WbvVWY6tWIi8CbcOSZsLFtZiabuHdBNuUfFePvzPXZOV6g02TkgSr2PIEIQgEIQghxlQNY4kxY343sI6yuf2PQLHBxMS45h2ZbqOEmwzQDbULV27UIokBuYugRE21NvBVKdANpk5IyPBADZjKAIgm/InxK5vlfTbCVNYbJy6QIQhAIQhAKi69fSQwTwgF0ec29FdJVHZ/ec94OpsLWHO2vwUoj2ewltQPAu50RFx1jj4qfZj3FneABkzERczw6HRV9jBsPyE/SOmeBtPDT3p2z3gVKrATIIeQY/TkjL0gINJCEKgQhCAVbaFcspuc0EkCwAknyVlNcJBUo8W2jtaS6WOBJkjLaZUNHas5RkNv2fuV7ejZz6daoM1gZ9qTe44KDd3Z7qtemwus5wnvcOPulebGPZb7eu7IqvdRY57cri0SOXL3QrqaxtrJy9MeMIQhUCEIQZO1AXVKTQ7LBLyI9oNsZ5ap2EpTReAdS83DuB1IN7xJH7SRwDq7iWTkacro1Nw5oPmOHFT7MH5IaXmdYN9RmvHBcibAu/JtnUAA2iCNRCsKls2wc3LlDXGLRqSfPx4q6ugIQhAJClQghxTyGkjUAx48FFs2nFMWyk3IgC54kC0qLbLhkDZgvIAsDx1INoV2m2AByEKCrs3NlOaJzOiOU2B6iwKidmbiGwBlc0ybTnOkcTYXUmy8uQ5ZjM7UzeTPkTeFDtljQaVRxPcfYCLz/aUGmEqRqVUCEIQCRKkQeafKBgGjEEjVzQ46mTpzUO4WCb87aeQcY4TlP4q/8oX0w/h/FVtwXfnQ/dd/SsJ/p6Pg9LCVIEq3ecIQhAJEqgxr4Y6LmDAmJJsL8LoKGDHdq1M3tmQ6BbKMsCJloy2PjZW9m/RN8ARcmBqBJvbTyVZvdw0uABLczgLNa466aAGbjkrezo7NscgbmTfUzxkyZUVFTaRWdezgItxvIJngAIV5UcW2KrHBsky2Y4HmeGhV4JECEIVAhCQoM/FS6sxuUFolxJAs4XbHpNua0OCzdngOq1XtcTfIRwBby8o9VpHRRar4GctzNzceNhflp5JNp081N1pOo0mRxE2lGzx3BDctza9rn79fNWKgkckRHg35mNJ4gFTKns4w0t5E8ALSYMDwVxWAQhCASJUiDzv5Rvph/D+JVb5Pz+cj9139Kn+UcHtm/wAP4kfFVfk7n5yJ+q7+krD5N/i9RCEgSrdgEIQgFl7fqN7MMLiO1c1giCSTw8LX6LUWfig51emBlygFztM3kNRoLhA7ajstF06RETEjTKDwnSeqs4acokgmBJGhMXKp7cfFE3ymRBmI4kzHKVdotAAA0AAHhFvcovpX2kyW21BHCelhz5K0xwIBF5TMQyWkETINuajwJ7gERHd0A9m0wNNNE9osoQhUCjrvhpMTHDnyCkVLaxmnlzZS8hoNpk6ASgTZFOKYJaGuN3CIh2nwV0ptFsADwTnIK+APcHeza3iJuf8A55KwQq+AnIMwDXcQIgHpCsIKVDu1ntiA6H6CNA23EmxV0LNxzgytTcTEy3QeVzeJdoOnJaYUAhCFQJEqhxWIFNjnnRoJ9EHC78VCcRaLU4PnKwtj42pTq0nzFxeeEwR6Sm7W21TqVKj5IzGwnTwVEY5kDvm3P4rzb77eqTtp7YClWbu7ju2w1N4kyIk8S20+5aS9Eea9ghCFUCoYcA1XuvaG8Dca8JGgtPVXnKtgbtk3zHNz1/zyQQbZnI0Di9giQJM9254TBPgr7QszbBE0gSRL9QQLaEX1JkC17lagU9r6CqYJuUubP6UjhY/eZmSrionu1xDfbEEwIOW9+M+SVF5CEKhCqGJ71VjcsgSS6BZ1nNjkevir5KoYMZqtR8yPY0s0tOgPGxupRfCHJU1+hQVNk5eyZlnLFs2sX16q4q+AcSxpcQTFyND1CsqjP20x3ZgtaHEObAMXvFp4q7SfLQeYB9UzGUM7HN5tI9Qq+yKgNIAOLssskxm7tu9GhU9i8hCFQJlRkgjna9x5hPSIPF948OWV6jS1o7x0aW+EdFQ2ZgjWqsptaJe4N0NpNz6Lpt/8A5mJLs5IeA6OXCFW3DwpdjaZLjDQ50eDTC88nd6rfx29VwtAMY1o0aA0eQhTJAlXoeUIQhBV2jVysd1EcbE24X5aKaiyGjXTjr1nqquPcS9jWuAM5oM3APCOk6q6FBm7QzGrRAEjMTw1A1veACdOK0gsvFAHE07kEAnQX1IEm404clqBItKs/asAB5MBrgTpcTJudNPgtBQYylmY4RNjAtrqNbSlRIx4Ikcb+qequzqhNNswSLGCCJFuCtJBHVfDSfu1PCAq2yacUwcuUuu4AAQdDIHG1ysjbG2gXPpioaeUhvdZncXWcddAB5qKnvgGtA7IkixghrfEC65uc275bXUqvi6uVpsXTIDRq4x7I6rmnb7P4Uh5vP4KGpvg9xaCxrbg5u8cvWFOpivTydRswjs2ANyQACz6hj2T4Sra4yrva9lR2QU6jTBkZwJygEX8FI3fapxpN+0VOridPJ1xWfge7UqNywLFrhHesM0gcQTrxWZhN7sxvSI8HA/BTU29tVfU7R1PJ+TAGUcGuzPmZvoF1zy+HNxsbqVVNm4kvptcdbgxocpLZHQwra7chCEiDz35RBNZo/Y+Kobg2xjf3X/0lW/lEd+cNv8A7Y+8qnuE788Z+6/+krz/ACej4PUglSBKvQ84SFCp4+sczGNdkz5u9GgaJgTaTPHkVAxozYgks9hoyv55pDgP84q+sfCYgUqj2vrBwcO0Bc5oLZOXLIgEWkWVp226A1qs+0FNxdInAnFCW2DDBgW534axHitMLnqW2aAxD39s3LlaLzrwAPKxMdVoDeLDfrmfaSZRbK0khVRm16B0qs+2FOzENOjmnwIKu450obIcA6rTEnI6SSZkuHgI0Fuq1Fh9pXNV1SnkNMBzMhLs7i0w4g6D2QPLqtbD1w9ocNHAOHgRKSjI25u72vfpuLH2mCAHRpPXquIx+zsbSP0TiL3DA8HrIXqHahIaw6rPLHGtMcso8dqbXxDdafrTcFA7eOrxpt+y78V7T2oTTUby9y55MXfPfp4y3eOr+jTb9l34qWltbFv9mkT4UXFexdo3l7k350Ji6vLic9+nmOEwe1H+zTe3qWNZ73Lp9jboVbvxlQvJjuh7ogCwcREjoup7cdfRL85HVWTGOLllS0qQaAGiALADQBSKL5wEfOQtNxxqpUij+chNOKCbhqvPflH+nb/DH3lZ/wAnv/m0/wB2p/SVq79YgHEQWTlYLkTM3WXu7jgzFUS1sScptFnAgrz7/Jv5xerhKqwxo5FHz5vVb80YctWCuG3u2e5hLzne03u6QPDl/ddj89HVI7FNNiPcuctV1juPJH7coz3gWkAAwyxi0mJulbtnD/X9zvwXomN3dwNW76DSeYblP8qyq3ydbOdo2o3wefjKy6cbTiORq7Vw85i6Dpxu28cPD1Uf+sYf649D+C6t/wAmmDIjta8DQZ2kD+VR/wDazB/ra/q3/ip08TnrnGbaw31v5Xfgr+C3qwzf03eTHLYZ8mOBGr6x/wDYfBquYbcLZzT7DnfvPcU6cOdFsLeGnWqFuGZWdmu8GG0mk2LydQegXX0aQa0NFg0AAeAiyr4OlRoty0mtY3k1sD3aqf503n7lvjqML3RhyQuTDUQHrPbTRxqIzpvaJM6bXR0oJTBUQXKbDsyC8JhKRRT84SF4TJSQinmoE5jZuRbXyVcibc7etljY7btXO5rSMgJaO7wFtVxlnMe9XVvaOf23i3vq1XHKeAh3AaRKy3F4yuAAjTvXC2atIOkRE6xIn0Ki+YMiLwOBcSPvWHU9tdenZ4LF9pSa+xkCSOB4j1UkrndnbRdTy0wGhk3Ec+MrfPqtZnMvDjViYFGYKINKMhXSJe0CTOo8qQDqp3XslzJc6j80oKBe08U4VFCQiPFN07Je0SSVGLJc6Cxn6JO26e5KQo3rRmU1vD0TTij09Ew6f3KQVCFNro75yP8AITu0UYdKQi6mzSXtEsqICykabJs0AU66jbVOikDzdUR1KuQFx/RBPoLe9cYcWDfnddhixmaQbgi4XOVdkUf1bfQLDiTbXCKPzhIaqsHYtH6gULtl0xoFjprykFZdLhsaHAHoFy3+nU5u2V0WEpBjQGiABZa8Od2eTQZXCcH9VWLPFNIWzhczD/Cml3JVXmyjFUqC7J4oD1SZWKf2pQXBV6Jc6q0nyrLQqh0oInRDQgpo2//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2" name="AutoShape 8" descr="data:image/jpg;base64,/9j/4AAQSkZJRgABAQAAAQABAAD/2wCEAAkGBhISERUUERQWFBUUGBQUFhgXExUXFRUWFRQVFBQUFRcXHiYeGBokGRQUHy8gJScpLCwsFR4xNTAqNSYrLCkBCQoKDgwOFw8PGiocHBwpKSksKSkpKSkpKSksKSkpKSkpKSwsKSkpKSwpKSkpKTUpKSkpLCkpKSwpKSkpKSkpKf/AABEIAMwAzAMBIgACEQEDEQH/xAAbAAABBQEBAAAAAAAAAAAAAAAAAQIDBAUGB//EAEMQAAEDAgMFBQMHCwMFAAAAAAEAAhEDIQQSMQUGQVFhEyJxgZEyocEHFDNSkrHRIyRCU2Jyc6Ky4fAVQ9IWFzSC8f/EABgBAQEBAQEAAAAAAAAAAAAAAAABAwIE/8QAIxEBAQACAAYCAwEAAAAAAAAAAAECEQMSEyExQUJRImGhMv/aAAwDAQACEQMRAD8A9xQhCAQhCAQhCAQhCAQhCAlNKUhclt7AVGOzF7nNc42GYlo18Fxnlyzetuscea6dQ7FMGrmjxcAlZXadHA+BBXNv2BQdRdUY95hrnA5uIE3ACr4rYtClRY976gc4NIAyklxAmBGkrK55Sb1/XfJje2/47AFKue3Z2Y9o7RzyQ5tm3tfiCugC2xts3WeUkuoVCELpAhCEAhCEAhCEAhCEAhCEAhCEAhMqVA0EkgAakmAFmO3mw8+0SPrBpLftaKbi6rWQo6VUOALTIOhCc54GqbiHIWVit4KbbNlx6aepssitvY+e7k8Ln3yssuNhj7aThZX06xNhY+xd4RWORwyu16HwWyu8cplNxxZZdVzWNxrKJxNO4DmZwA0kAuYZmNBI1VrYr2VXF2vZsZTbI0OWXET5XVTFYxubFh0CW5ASdSGEBo96sbvYxr6lQNIPdp3BmS1uU+axxsuUjWy8tbwCESsDbe8ZpuLaYEjUnQdIW2ecwm6zxxuV1G/KVcPR30qg94sd0iPeFvbP3opVIzdw9dPVcY8bHJ1lwso2kJjXgiQZHRK54AkmFrtmchU6e1qTnZRUaTyn7uatgpLKa0VCEKgQhCAQhCAUWJrBjXOOjQT6KVRYkDK7MJbBnwhBh4zD1n1GGu1vYgtljXG7nGGyD7WUx4ytzsW5csCNIi0eC5vZmP7SuGvqFwBJa05Ils5Zc27jb3TynqAuJHVricPtKpQe9lMOcMzgBkc7Q2hLVGNrm1N0c391o8jH3LtMqWFl0v206uvEcjh9zKjjNerHRl/ebe5Pxu5jWtLqTnEi8OggxrcCxXWJtRsiOdl1eDhrwdbP7ed4Ov2dRrxwIPKei3TvkR/tj7f9lJ/0RT/WVP5fwQdxqX16n8v/ABWGPC4mHhrlnw8vLk9r7RLnPIHtHMRPObz5qXd7bfYvc4NmwzAmBcgwCrW19nMw9TJJfLWkTqBeyXYu7gxDnkktZrLY9vlfh+Kzxl5te3VuOt+mm/fQx7Dft/2XO4/EdpobldI75PqfCrU9GH4JGbgNBBFZ9v2WrvLhcTLymPE4ePhFgNwWFgNV78xEw2ABPC4Moq7iPb9DV8nCPePwXYgJV6elhrww6uX24inh8bh/0SR+z3h5gfgnM2w/EVGUXy2XQbFpiCTIPGB712hCaaYmYCnS+qdX7jPdsDD5Y7No66O8c2spmx9qsdNI1Guewka+22xa7qYIlXtoUXOpPa32i0geMLFpYinUIZSpFrw5hccmUMLYBObiYGW3Nd61ezje/LokJAlXbkIQhAIQhAKptGoRTdGunCbkCBNpMwJ5q2s/aIksbMEumbaaGx1N45jXgpRlYanUbBDGCKkO9kS2JdBHUdD5QujasGnSY6lXhzoDy51wCMt+76cb+5bWEqZmNMzIBnnKmKpUqELpAhCEAocVWLWFzWl5AsBqVMkKDzXefa4fWHajsXBoGUm8TMm3VXt194TTHZMYahcc1je45R0WbvVWY6tWIi8CbcOSZsLFtZiabuHdBNuUfFePvzPXZOV6g02TkgSr2PIEIQgEIQghxlQNY4kxY343sI6yuf2PQLHBxMS45h2ZbqOEmwzQDbULV27UIokBuYugRE21NvBVKdANpk5IyPBADZjKAIgm/InxK5vlfTbCVNYbJy6QIQhAIQhAKi69fSQwTwgF0ec29FdJVHZ/ec94OpsLWHO2vwUoj2ewltQPAu50RFx1jj4qfZj3FneABkzERczw6HRV9jBsPyE/SOmeBtPDT3p2z3gVKrATIIeQY/TkjL0gINJCEKgQhCAVbaFcspuc0EkCwAknyVlNcJBUo8W2jtaS6WOBJkjLaZUNHas5RkNv2fuV7ejZz6daoM1gZ9qTe44KDd3Z7qtemwus5wnvcOPulebGPZb7eu7IqvdRY57cri0SOXL3QrqaxtrJy9MeMIQhUCEIQZO1AXVKTQ7LBLyI9oNsZ5ap2EpTReAdS83DuB1IN7xJH7SRwDq7iWTkacro1Nw5oPmOHFT7MH5IaXmdYN9RmvHBcibAu/JtnUAA2iCNRCsKls2wc3LlDXGLRqSfPx4q6ugIQhAJClQghxTyGkjUAx48FFs2nFMWyk3IgC54kC0qLbLhkDZgvIAsDx1INoV2m2AByEKCrs3NlOaJzOiOU2B6iwKidmbiGwBlc0ybTnOkcTYXUmy8uQ5ZjM7UzeTPkTeFDtljQaVRxPcfYCLz/aUGmEqRqVUCEIQCRKkQeafKBgGjEEjVzQ46mTpzUO4WCb87aeQcY4TlP4q/8oX0w/h/FVtwXfnQ/dd/SsJ/p6Pg9LCVIEq3ecIQhAJEqgxr4Y6LmDAmJJsL8LoKGDHdq1M3tmQ6BbKMsCJloy2PjZW9m/RN8ARcmBqBJvbTyVZvdw0uABLczgLNa466aAGbjkrezo7NscgbmTfUzxkyZUVFTaRWdezgItxvIJngAIV5UcW2KrHBsky2Y4HmeGhV4JECEIVAhCQoM/FS6sxuUFolxJAs4XbHpNua0OCzdngOq1XtcTfIRwBby8o9VpHRRar4GctzNzceNhflp5JNp081N1pOo0mRxE2lGzx3BDctza9rn79fNWKgkckRHg35mNJ4gFTKns4w0t5E8ALSYMDwVxWAQhCASJUiDzv5Rvph/D+JVb5Pz+cj9139Kn+UcHtm/wAP4kfFVfk7n5yJ+q7+krD5N/i9RCEgSrdgEIQgFl7fqN7MMLiO1c1giCSTw8LX6LUWfig51emBlygFztM3kNRoLhA7ajstF06RETEjTKDwnSeqs4acokgmBJGhMXKp7cfFE3ymRBmI4kzHKVdotAAA0AAHhFvcovpX2kyW21BHCelhz5K0xwIBF5TMQyWkETINuajwJ7gERHd0A9m0wNNNE9osoQhUCjrvhpMTHDnyCkVLaxmnlzZS8hoNpk6ASgTZFOKYJaGuN3CIh2nwV0ptFsADwTnIK+APcHeza3iJuf8A55KwQq+AnIMwDXcQIgHpCsIKVDu1ntiA6H6CNA23EmxV0LNxzgytTcTEy3QeVzeJdoOnJaYUAhCFQJEqhxWIFNjnnRoJ9EHC78VCcRaLU4PnKwtj42pTq0nzFxeeEwR6Sm7W21TqVKj5IzGwnTwVEY5kDvm3P4rzb77eqTtp7YClWbu7ju2w1N4kyIk8S20+5aS9Eea9ghCFUCoYcA1XuvaG8Dca8JGgtPVXnKtgbtk3zHNz1/zyQQbZnI0Di9giQJM9254TBPgr7QszbBE0gSRL9QQLaEX1JkC17lagU9r6CqYJuUubP6UjhY/eZmSrionu1xDfbEEwIOW9+M+SVF5CEKhCqGJ71VjcsgSS6BZ1nNjkevir5KoYMZqtR8yPY0s0tOgPGxupRfCHJU1+hQVNk5eyZlnLFs2sX16q4q+AcSxpcQTFyND1CsqjP20x3ZgtaHEObAMXvFp4q7SfLQeYB9UzGUM7HN5tI9Qq+yKgNIAOLssskxm7tu9GhU9i8hCFQJlRkgjna9x5hPSIPF948OWV6jS1o7x0aW+EdFQ2ZgjWqsptaJe4N0NpNz6Lpt/8A5mJLs5IeA6OXCFW3DwpdjaZLjDQ50eDTC88nd6rfx29VwtAMY1o0aA0eQhTJAlXoeUIQhBV2jVysd1EcbE24X5aKaiyGjXTjr1nqquPcS9jWuAM5oM3APCOk6q6FBm7QzGrRAEjMTw1A1veACdOK0gsvFAHE07kEAnQX1IEm404clqBItKs/asAB5MBrgTpcTJudNPgtBQYylmY4RNjAtrqNbSlRIx4Ikcb+qequzqhNNswSLGCCJFuCtJBHVfDSfu1PCAq2yacUwcuUuu4AAQdDIHG1ysjbG2gXPpioaeUhvdZncXWcddAB5qKnvgGtA7IkixghrfEC65uc275bXUqvi6uVpsXTIDRq4x7I6rmnb7P4Uh5vP4KGpvg9xaCxrbg5u8cvWFOpivTydRswjs2ANyQACz6hj2T4Sra4yrva9lR2QU6jTBkZwJygEX8FI3fapxpN+0VOridPJ1xWfge7UqNywLFrhHesM0gcQTrxWZhN7sxvSI8HA/BTU29tVfU7R1PJ+TAGUcGuzPmZvoF1zy+HNxsbqVVNm4kvptcdbgxocpLZHQwra7chCEiDz35RBNZo/Y+Kobg2xjf3X/0lW/lEd+cNv8A7Y+8qnuE788Z+6/+krz/ACej4PUglSBKvQ84SFCp4+sczGNdkz5u9GgaJgTaTPHkVAxozYgks9hoyv55pDgP84q+sfCYgUqj2vrBwcO0Bc5oLZOXLIgEWkWVp226A1qs+0FNxdInAnFCW2DDBgW534axHitMLnqW2aAxD39s3LlaLzrwAPKxMdVoDeLDfrmfaSZRbK0khVRm16B0qs+2FOzENOjmnwIKu450obIcA6rTEnI6SSZkuHgI0Fuq1Fh9pXNV1SnkNMBzMhLs7i0w4g6D2QPLqtbD1w9ocNHAOHgRKSjI25u72vfpuLH2mCAHRpPXquIx+zsbSP0TiL3DA8HrIXqHahIaw6rPLHGtMcso8dqbXxDdafrTcFA7eOrxpt+y78V7T2oTTUby9y55MXfPfp4y3eOr+jTb9l34qWltbFv9mkT4UXFexdo3l7k350Ji6vLic9+nmOEwe1H+zTe3qWNZ73Lp9jboVbvxlQvJjuh7ogCwcREjoup7cdfRL85HVWTGOLllS0qQaAGiALADQBSKL5wEfOQtNxxqpUij+chNOKCbhqvPflH+nb/DH3lZ/wAnv/m0/wB2p/SVq79YgHEQWTlYLkTM3WXu7jgzFUS1sScptFnAgrz7/Jv5xerhKqwxo5FHz5vVb80YctWCuG3u2e5hLzne03u6QPDl/ddj89HVI7FNNiPcuctV1juPJH7coz3gWkAAwyxi0mJulbtnD/X9zvwXomN3dwNW76DSeYblP8qyq3ydbOdo2o3wefjKy6cbTiORq7Vw85i6Dpxu28cPD1Uf+sYf649D+C6t/wAmmDIjta8DQZ2kD+VR/wDazB/ra/q3/ip08TnrnGbaw31v5Xfgr+C3qwzf03eTHLYZ8mOBGr6x/wDYfBquYbcLZzT7DnfvPcU6cOdFsLeGnWqFuGZWdmu8GG0mk2LydQegXX0aQa0NFg0AAeAiyr4OlRoty0mtY3k1sD3aqf503n7lvjqML3RhyQuTDUQHrPbTRxqIzpvaJM6bXR0oJTBUQXKbDsyC8JhKRRT84SF4TJSQinmoE5jZuRbXyVcibc7etljY7btXO5rSMgJaO7wFtVxlnMe9XVvaOf23i3vq1XHKeAh3AaRKy3F4yuAAjTvXC2atIOkRE6xIn0Ki+YMiLwOBcSPvWHU9tdenZ4LF9pSa+xkCSOB4j1UkrndnbRdTy0wGhk3Ec+MrfPqtZnMvDjViYFGYKINKMhXSJe0CTOo8qQDqp3XslzJc6j80oKBe08U4VFCQiPFN07Je0SSVGLJc6Cxn6JO26e5KQo3rRmU1vD0TTij09Ew6f3KQVCFNro75yP8AITu0UYdKQi6mzSXtEsqICykabJs0AU66jbVOikDzdUR1KuQFx/RBPoLe9cYcWDfnddhixmaQbgi4XOVdkUf1bfQLDiTbXCKPzhIaqsHYtH6gULtl0xoFjprykFZdLhsaHAHoFy3+nU5u2V0WEpBjQGiABZa8Od2eTQZXCcH9VWLPFNIWzhczD/Cml3JVXmyjFUqC7J4oD1SZWKf2pQXBV6Jc6q0nyrLQqh0oInRDQgpo2//Z"/>
          <p:cNvSpPr>
            <a:spLocks noChangeAspect="1" noChangeArrowheads="1"/>
          </p:cNvSpPr>
          <p:nvPr/>
        </p:nvSpPr>
        <p:spPr bwMode="auto">
          <a:xfrm>
            <a:off x="155575"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838200" y="5181600"/>
            <a:ext cx="76962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Thoughts Along The Way, Page 383</a:t>
            </a:r>
          </a:p>
          <a:p>
            <a:r>
              <a:rPr lang="en-US" sz="1200" b="1" dirty="0" smtClean="0">
                <a:latin typeface="Bookman Old Style" pitchFamily="18" charset="0"/>
              </a:rPr>
              <a:t>Picture: http://www.crimestoppersusvi.org/sponsors.aspx</a:t>
            </a:r>
          </a:p>
        </p:txBody>
      </p:sp>
      <p:sp>
        <p:nvSpPr>
          <p:cNvPr id="26627" name="AutoShape 3" descr="data:image/jpg;base64,/9j/4AAQSkZJRgABAQAAAQABAAD/2wCEAAkGBhQSERUUExQVFRUWGR0YGBgYGBwYGhgcGhgYFxgcGBgdGyYfGRojHBwYHy8gIycpLCwsFx4xNTAqNSYrLCkBCQoKDgwOGg8PGiwkHyQsLCwsLCwtLCwsKSwsLCwsKSwsLCwsLCwsKSwsKSwsLCwsLCksLCwsKSwsKSksLCwsLP/AABEIAMIBAwMBIgACEQEDEQH/xAAbAAABBQEBAAAAAAAAAAAAAAAEAAIDBQYBB//EAEYQAAIBAgQDBQUECQIEBQUAAAECEQADBBIhMQVBUQYiYXGBEzKRobFCcsHRBxQjUmKCsuHwM5IVJKLxJTRjc8IWF0NT0v/EABkBAAMBAQEAAAAAAAAAAAAAAAECAwAEBf/EACsRAAICAgICAAUDBQEAAAAAAAABAhEhMQMSE0EiMlFxkQRh8BRSobHhQv/aAAwDAQACEQMRAD8ACfgmf3rYPmBQrfo/Vtly+pNb8ARyqsvcdVboQKWGmZ1EhSToNAZNd3hjHbOV/q+Tkuoox3FeBfq1sF2zaKgEEAgExr1Ez6VXW7+hdV5FTAkxEfCtH2yfNc98jKFAXcQcxYnofHyrOkFBKuQx6dOex386WUnVIWEO3xMosVZdjsR6H8qhSyw8/LT5itJb4hcyyWcdJdh0jTKfHnyrrtcdbbhzm11J93xHPWufqWSYFhsQi2/Z+zQjmxHenzmibXGCDlaGXcgqDPQA9KkGCUnM0sfH8qmxIzIV0200HprE0Or+pTxMz2Lul9dF8BpUCr4j/PGnMpUkcxvXPZmCR61NASBzvUnLYdPh4U8jTVfX+1QG2diD5GiYeLnSisLe1BWBB1H/AHoV8OV94RO3iNpHhoaM4UwDQVBHjv6a1qAywxGPcmNiOXwAA6aaVFcxECf+/WnAAaMrBjrO3j5AQdgKDxFpjvMdQCY9KzjgUl/4lAI30makLs0sSN+c/wCCoLSldRMkbnnyj6VCMRruY+M1GvoGh5xzK34VC+Jn1p4Q9ATOxE/Cu3rO3dCkyQRp6dI038apFLYaI7a7ka052mmAkDbxqcqCNtek+GmsU9WEHd9q7mIiNv8ABRGIwKqiFbgZ2nMmUjJBIEsRBJ306jxFQPhCCM2nT8/LyoVZqJbd86DTY7ifwpNaRmkrA020B/zWlfADCGzFhmMTpM6NMHNz57+dEWb721bLdZc6wyj3SNDB9RU2qyCjr4a2WnQGdI0B9ANKPvFmvLdBAAABGw06AVRrZ3OYiemsnTTfTSdfCiMPcgSZJ0+WlTfZewZRWYgNmPLn86JHEjlCmGAEDwmZ9dTVo2DsspOXvweZGsfLlQOG4ZqAzdSR0gaV0RyrQSfhGGu3X9na7iSrtrp3diT130rXYfiQsliNncsRJmWAmY05VnjcyIEAI8tP7molZuQMVZRwKXDY8EkyRJ60qL4f2Kx162ty3YzIwlTKiR11M0qHeP1D45Grs4c5MrGdI6fSKz9zD5b2V3i3m+0dI82MVTYDtPcvLF1Hugc0f2ZEggzBWdNuk0f/AMaRi3tMKTICbghkWMmfM+49a6ZTi/RxrimvYztE0uRZIZfZiQhHItz1AgVnOHYW7dufsz+0BkDLLDQ85A06eNTPhmV2KstsZsyiZ0Ld1TGm/wAIFMe7cDs+vtCDLKwEjc65pFI3eS8V1wXX6netrl9ncUc4UnbxE0Mzxvp56fWm4XtKyqoa9eRo11ziZOneBG0bdaNftewUn9YtuAJyvbAJ8NIqPdNnpLgmo3Hq/eJK/wAXYIrTtrXada7Xrc97DWH8QMp+YNLE8ZwxRow7W2jQhzE+Uj6UzwrOfzfsU3EspbTfn41JgMCSIjvHVRzaPkBodaJw5tOR7UZVMd5DJ3gkzv1I8oquuLB0zbSIO/OfAaT6VH3YvbJNjMVaCFLSGS6shb3xoQU00MGOnKobOPC3faPqwAiIy6ySCI2jQREUHfRgwYmM0kEEE/ImKjVfA6/5pWsAbxK5LkhQgOuUagTvE6gEz8d6dwe2c/URz5bbUCX9f851Z8HG5Exy129KKyx1sKx4VV06x4DxoEYtgCuZj4AmI5iKtXtgkE8qpuJAoYB7zdPOfShNP0GaYLcvSYk6adY8qikqfI1PbTvA89/7Gm4q6GOg33FIhArheLYMSDlBBRo3ykQY6ac6tMYiXjrmVVHdUMMoP8Pd01ifGq3C2YXfNPp4Va2rahZiNNeYp4/QZKyj/Vsp5nWOvrU6rlEz/ho+xYe4+VEOuwGuxA26eOwojA8HzXntOQG55mhRsASRJYidtPOjoDSRV2cC7t3VLAa90EmBGu3pPjUl22GUZoUKANgCZJMb67b+VT8QN+xc9kTlj3dAJnuyCOsfWr+3wz2KG5xDIynRBJNwtyHdE5esHSsgGHuqSY+EbERXLJ0JOvQHz+VGthyzFl/Zr0HTXn/n40VgcMQSGURoQfEbT13oVYetlYHjQ6f50ouxYD6DQ/D4UXi8EWYnlRyIoj9mmnhQUcm6NkeCt6gNIHOI1A6SR41PewYzEqe6TpsSPPWui6gEezAjpUtnEWgGlGM+IjedRTpUgeNkBwBZZzqRJG+o03I3jxof/hGRpFwAz4j8NaMf2RaQMp5QXXT+UxNdvuHIkqdd5aep946U2WjU4k1nEuqge2iP4iPlSqvPCWOovBR07tKh1Rslfa4zbbQuV+9oPiNKtsNcs/qxGXNd11XUDURqPCaAbsoxuBybY01UAwflXb3ZRQ0hynkPxmnTkTqJDi3UkZRl90a9cy6+FaBeFIqnv5ngjSAuqkeZoDs/2Sv4iWF5QEj/AFFzHXXTnyrRcT4bdwtvPcuI+sRkI+cztWWqA6vBjcVhh7WyAI1WeW4SgsfYkLH70HXwH961w4shOqsY2gg+Ox2pty5hn94AazqhXXzWp+L6Mp5fqjNnBGZ/9MNzGsDoRrP0ptnhrNbVhqWMbmSS2UVrV4bZeMrfZy6Py8Qd6hPDktqim4O6wMEbjOG5GevKg4SCpRZk8UuVnQbr70TG4B9JoR75Yee46+daa5bQYm7dGqt7giI21+unjQ5wduZyCfHX5bfKt1Y0YNlM3CruUN7N4JgGNDpO9TXuGXbQVnBQHbvieuwOlXpuFjqSfOuLcI2JHlR6j+MoPbuRBIYeIB6c4nkKkwfEwojJaf1ZT8Q34VdPB95EbzRZ+MTXUS1kNs24BgyrZTpMawZGvOjVC+NgK8Wt87dxfu3A3ydfxobFXbT7OyjfvW5M675SdNvjVk3CrJUw90NyDBWHqQAR8KiwXZ1Wc5rh1UwC6gZo7onIYH8tCTQvSRBasWtxdtHwYsn9SxQQw2a4VEHv6BSDueTDQ1YHsridhbD+KOpn4kVXphHYlFWWnLl0mRuJGh9KHwgyW36iy6ZHHISh/KKMw3DC5Gdgqg6rIDHWB93XQb666aGh8F2Yxdq9anuDMpMXCdAwJEDTarfD4S4t4BkIWU5LHdRQdQx5qPlRVejOTRcYbidiyMlvI3KFttuRGrEklTESdBPLlR2+JW/+IC/BCEZWBEkSpEERvIAPr1qbH4lkJU3f9yEjXxANU+IvgyxDESNFOVpjUiRtM02GLTvId2mxtu7eDj3UEDSJOZmEDpqKAu3GvN7S4Sx8daHRUJlzdUfZlM5H3gsDrRShOV9P5ke39QRQwiya0cdARHpXUWBAqW3g3b3fZt924p+Riuthbi72rg8cs/0zRtDWiOlmqNroG+h8dPrXVYHYg0RibDIC6g7FgD6kTUbVNgR+1T7y/UVAaxvZyKUUq7WCcilSrtY1mybs3eH2CfIj86reL9n7+Xu2nnnAnpW5s424Pft+qa/I6/WibGLR/dYE9Nj8DrVuqPL7Mw36PMDesi/7W3cUkpAZSs6NMaUT2kvLiF9n3kyORy1gcpG2orbFo8KHxGKtRDshHQkH5UOiG736PIcZYW2+QFoGusHca6aUViCGAgEATmOuXwitpxPheAuaklW62yw+QEVleI9nwO7ZvMynU50E+Wbf6fOk6tMrFpqnZWtbXk0nwB+tSWeCXmTOjKwM6MIOniKITs/H2/l/erSzce1a9nbiZmSOpnajJWaPZaMxfS7b9+03mhzCoVx6HnlPRhH9q1Jxl7mLZ9CPxoPFuG9+xbP80f8AxpKZ0KbK2zrqNRB215GkPdPmPxqJsJaDEi29sw2qtO4I6DXWuWMM7KRbuhjK924IOzaa7+h5ULH7D5pVDdF+3/qWT5r+X96jXiSbElfvAj+1axk0wqaU01HDbEHyM0RhLOZwPj5c6IbCGuG2igEgnvGNPKg/1JDuo1107v0qfEXM7k9TA/Cr7gPY25ijnPctbZjzjTujn9PGgI2ksgJ4s5ABZhAAEjp4xJNMuYpm1LsfU/hXpA4HhMOgtG0GDbllzE8pJ+yPKBVN2h7B2UtvdtM1vIpYr7w0E6cx86PWiCnBsw7svOTUZI6UxcTOy3H8rf4kiuq865SvgTrWTsv1o4fKuT4CnEVwiiAbNOW+ymQxHrSimO4G5A9aAQocUfmSfX86ecUjbpaJ/iQfUEVWNik6/DWkl/N7qu3kKV0N1f0LbB2wLqH2GzA5kuNAgzqjbjwmgOIYy0bjF/1iwzd7I1tSonoBrFE4TB4s627F0eOq065wK7inue2uBbtsKCPfYCO6GE6CI2pXJRRNxe0Ao1pvdxNr+dWt/XSp7XDrjDuG1c+5dU/LSqDE4RrZIdXEHc22UfiPnQvcPMfKmE7NGqPC73/6bny/Ou1lziiNPaMPDOfzpUQ92erXOO3f348gB+FC3uKMfeuE/wA1Z/C4tLom22bqp94eY5+YqSarZLokWb44Hck/E1GcaOhoCaU0LD1Qa2O8PnTDjT4UJNdoBpE5xTdaYbx6mo5rk1hhxam0qVYxG60PdsA6danu31G7D4gVA+Pt/vA+WtLaHSY6xjbtr3Wlf3W7w9OY9KKHEsPc0vWsh6xmX4jUfCqx+JJyDH0p1u3due5Yc+h/KhaC+Nlq/ZHD3FBtGDr3lMjlFdwfYu+HCpfMNprrFD8M4Fikuo3szbE6mYkDeROteh8PXvp50FTJSlKD3ZQWf0ZOffxDeSiPxrX8AwIw9m3bEkKG82M7nqasqqeL4w2rQYAN3iIMxrJ5eVFKmTnNyWQzEFbjKWTbaSog7+Ov5VJaxntAQQsEciWnl0iKyLccvAAqLaSDsg5MRufKr/s9fd0zOxYkDy3bYelO2RQ7juHAwt/Kuvs2gAfwnavKbPDcS/uYd/UEfhXrXHsUUw19kYBltsQRBghTBivNcXxfENhsUz3mJW8gXKwGVSbkjuRGw36VNujp4nQ212RxrCSiWxzLEaeetK32WkEvjbIAUuQhDnKN2gaxXpfFP/K3f/ab+g15lwfBBbRuE6tgSIkbZV1jfeg3Q8eSUtF5gf0a23RXN+46sAwjuyCJGh8KrMNhMAL6WRYuOzNcUFnAH7OZJgzrFei8FH/K2P8A2k/oWsPwngWIN9boSLatfLTAJLF8sSJjVfCtQnkk7yX/AGZ4Rh7uGtXv1e2hdc0RmjUjc71nsPx2/wDrgtKUW3+tXLRAVAciBIA0knU6jWtp2awTWcJZtuIdUAYTMHXnzqmwnYUDEG+9wlheuXUCiAPaACGkEmI8KKQjllh/Yy81zBWndizHNLMZJ/aOBJ8orP4Jf/EOIfet/wBBrX8K4cuGsJaDEqgOrRJkljPqawOKs4leI3WtFDbuXJIzDUARz577Us1aoaLy2W2IwgJry7tqkYtl5AKAOkqCfrXpt3iygkHQgwedebdsLLPinuRCNlCnrCgUnWikXkrEMDQx6ClTQvivxP5UqnR03H6BuJ4a1o5kaI13girHA9oSVHtlMbe0A/qGx+R86PwvZ62xQlSQzBTLGddOUVb4rhtvD2rgCSiAsV6gCTvXRGV6Oecq2ArcBGZWDL1B+vMHzqN8Ug3ZfiKKwPYe3eeVZkUjNA9Pz2q1xHYbCYe2bl3Oyrvr6bCKdtipwMy3FrY+1PkCajPGV5KxrSYO9gBiFw6Ydi5EywEap7QalidvDetH2ae3eRmW0tvK2WBB+yDvA60vY3aKzR57bu3n9zDufQ/lRdrgmOfa0F84/E16F2gvG1h3dNGA0MA8x1rJYLi2IfHojXG9kU20WSbGadIJ72ta80byYtJA9rsJjG966q+R/IVO/wCj1EGa/iSBMep5ak61ouwdwnDHMST7RtSZOy8zUvbIfsk/9xfxpG/h7B8ku3WzL4TgXDf2kO902vfgHTXL0E6g860/DeyeEKK62RDCRm1OvWSaxHBSgbiSqCDBklpmLx2GURv416V2eM4Wz9wUy+ahJSlV2yg49xFMGxW3Yt6WzcmI2nTShOH9qLt39SY5UF646soUahWganUUZ2s4Zdu3otAybLKG2AJDRJ2FQ8L7M4hFwguZWa1cZ3bNOjNIgka6Uucgxi/5s1GOtjLQWD/1F8xVhjPdNV+F/wBRfMU6Jh68YBxHsch0k5p6AHQR40Lx/wD0B9//APqpEwL/AKybk9zXn4AbU7iWEa5ZCrvnn+qm9i5pmXZe6nk39b1p+zo/ZD7o/qegR2cchQT1HxJP41ecN4ebSQTMDf1J/Gs2gQi70Z3h+D9rYxVtTq4yy2wJUjkTUX/2+t+zuJ7W5+1cOx05ZtAI0HeO81o7t+0oIDqviI0/D41X3eJWACWxGYAhTDzBOwITY0jaZWKaLW9bUoVaMpGUyYkEQaCw+Hw1pciKgUDLAGbTod5HnUmJtW7SM5QHKpY8zoJ51mU7f5jdW3ZCm3ZF6WaQZyQIAH73XlRsyVmqXGDZUcx4QPnFL2tw7IB5t+AFdwN0sgY7kAn1UGvO8Jxm/cxdsPfYqfbEpmInL7QLoBGkDfpWMkeh+zuHdwPJfzNV7cVw+cWziMzkkZQ2sqCWEL0g0P2EYnA2SSSTm1Jn7bc6xPDVnH5shOV8SSwkhf8AU3gRJ8etD6Brf7HovDXs3rYu2xmVpgkGdCRz13FeY9qcXbTFXiA2YXDME/hAX416D2MXLgbIIIMHQ76sxryvtP2exN7GYl0TMvtHM5hsCdhM7cqaGroWSzVjf+KBsoViCeuvnJ1o21fIUhzbcHkyz+dUWEwYTKSqh1BBIOpk9OUDSjg9PVi3ROzWJ1w1snwJFdqGuUeiN2ZrrHC8iqWupCuBpLd4H3fOam4/blLw622/oNTLZUKVW1cYG4bneIXUmfhUWNxff76ldtdx8RtXPCo6LTuQX2Uech62x9FoztiP+UueQ+ooXgjftBHQ/Sr7F4NbqFHEqdx/2qrVqiSdOzzDht3/AMTsQgMrblu8TrhwOsfKtj2Cf9neHS5/8RV5atW7ShRlUAQBMQAIFOTGWx7uv3VJ+gilpWh7bTwQdosK1zD3EQSxGg9RVBw/sZcGJTEs4GVVGSJMi17MyZjfWtR+tMdrbesL+NODXDyRfMlvyrYuxcpUCdmuDthrRRmDEsWkeIA5+VG8Q4cl5QrzAIOhjUUhYc73D/KoH1moMc1q0me85C7SzGJPgK2lVG27sl/ULCggrbUN72ijNzM9dakt4u2oCrsNAFUkDygRVMnafCB7iIMz2lZnAQ6BYB1aJMmrbhHE1xFlLqghXEgGJGpGseVY1YJDiydrbHzhfqa4XuHki+ZJ+gFZvtb2kvWL6W7WWGs3bmq5jmRWKxrtIHKs8O0mJfD4W491gzYrI8QoK6aEAbUGMlo3OPDhZNwD+UAfM0Fhb7h1lc2o1U/gam424Nm5MRlbfyNecYPtU+FVSAGlZAZvdhjyzasekHlSSl1eEGKtHr5vXDsgH3m/AUsD7Ur9ganqeZryfF9tmvWxN7EI7bhNh01EA8qz2Px+JYBS1x1B0DTH+2Yqfkb9MqoHvOKxiJHtMQo1kgFQQOsammWOJ4a6DkZrmXQ+9E+sCvM7Lg9JybD0rU9mBktPKkSQZOg260sH2rA0l1ugztlxLJhWCqvfZbevIMQCdKwXDcRbFq+oaGbEqYJEn3pgDlWp7Q8WwzpkuXbRMghQxPeG05SefWsV2r4jcVQhuWmUNI9mirDaH7J5awfCryVpoim1WD13i5zWLwXU5GEDUzB086xXDey2Jy3SQAtywttFLQc0W5kRp7p3rPdhu136uHJF26XMkKBp4kkyx/vXoXBe1S4poRWAgmW0Plvv4U+xE2kXOBQqgB+zAPooFUmB7GWEbOzF3GcBpIgPmzAAfeOpqkxXG75Jh3UHXu5F+ZVjWkw+BtsilgXJAPfZn+TEj5U1C2Ow+LwuDtLa9qiKggBnE7k89dzVe3bLCIreyDuAST7K2Yk7knQetCdpsIMyZQigKfsL15SNKgwmKW3h7we4FzDuywXpOX+1ag2ia326e40WcHdYnYsco+OUj51UXr943SzW0Rn9orL7TMyaRzIGpGgEwAdBpUeB4vh7d1Wa6DB/ib8KjxPGrTXHdFc5mJBCb6nr6UV9wyr+0u+EcJd7bhihDCNe909Np2NVGE7P27lx1grkBkhtNDGgOvpNT4Xtf7BINptTPeIHyg1QjtGZLqVXNPjvNGyYDm8PkKVOz+J+NKjaMbftJfvKo9kNZHw51mcNjLtsIt7vM9wqST+9JB8uUVsuKPofLevNuL4ximRj3hcmeneO/TepSwx45Nj2Zxdu9cBtORyIGhBg7g8/KtXfsW0UvcY5VEksxgAbk15Z+j/iGTEon77an0b8SK9N7RLOEvj/ANN/6TWw1Zrd0CDtNg1NtVZSbkZIU6yxUGSNBII16UZwjtAt+7etqrKbJAOaNZkaQT0rysuAcASCTlXnA0xFzw1+Nbbsgf8An8cOrA/9TVr0M47/AJ7NVxXEm3ZuOvvKpInXUCawtrtHi3xOEBuH2VzKXACqCS7qRMTyGgrc8VtF7NxQJJQgDqSDWQ4f2HuNcw152VDaAlIljluO+8wJBHWtnsBV1LLsFfdjiw7M2W+QMzFoGumpoj9IKzgm+8v40T2d4E2Ga+XdW9q+cQIga6anxqw4hg7d5ClwZkkEjUbeOlCrjQeyU7POOHlf13G6RNq9JmZkr6Vtuwv/AJCz5N/W1EHiWGt93NaHLKCCT/KupoR+1tsSLaXWjTu2yijwLPlA+NGs2bLVUB9reA3b+JtMgGUWrqMxIhS6lRpud+Qqobsa9vD2bQuqfZ3vak5SAdtBr4VquHcTN7NKZIEjvBifOBl+BNU9/iFw7x9flp+NN1sXs0Vfa3EPd/ZJaZxBZtSq+EttPhXnGKtFd1ZdNm/A161jcR/ybFmiGGpgc/ACvOeJYhLl0ASwA0A5nX6Uko+wxZX8OxFuO+bpPJUIUDzJBk+laTh/GVyKPZWyR9p8zk+MFoHwrNMhD7QCZ8ROoq1wnCLsFssAnnpUnFvReDUX8WjV4TibsrZSqd0kZFVI9VANUGPxDEnMzMf4iT9aKwWDdc8svukaaxqKsLPCla3JGY9YiaVcE3st/VcUNf4Mfe3mNBUmL4lbuHRDEQBoI6nxNbqxwdTaYBBOUxz5VlW7LsP/AMbDf3QTy5iqqLWDn5eaM2mU+DxRtvmsypjYmQfDbatDgu1l3DQVS3LAmC2bckGQG0PgapMTgCgLCGSdYmR58xTLF1RE2yfWB8I/GtmOBU4bLjFdob2kZdVB93mRNFYntLiroVbTXlAEGGEnb91FgfHfeq3E3tQYEBRpHh40Hd4oNFgj+GTHoKaTrbB3XpBOJsXCf2twkn95sx9dTFPvZdDduM8aDvSAPMzHlFQq2k8unOq3GoS0Dffz51pYWAPkky49sn2VAjxk/wCelPXGmIBKjwP4VV4Q5Ildxvzom9cA2melNGaom8nMcxMAazprQSYdkadJ31kiiFxQI1gHpQ97EuGMMNunyNLJp5CglsU3T4CRXKrf1tjzpVPszUehdruJZ7K+zzTmBBGm0/gaxrYgXUIuSjprmUbqYBzDoDGgjc6Vbdm+L/rFtrbe8ANeXgfw9aC4xaKw4gESCOoIggjyq7yrGi6+Flxwbgf6lfsPddJdgRBJ5SOWk/jXpl62LiFDJV1IMdCI/GvCm4uzupYkhDKjQHfTeR8uZrRt2mxzgKouCdBCsSY5jSD5xzpFIKg2ekYLgNiwihUWEBhmAJAkse8RO5Joe52lwVlmPtbeY+9kGYk+JUGfjXl+Ms3mGbEXcoH77lyP5VzEHwIFE8GuYVSSytiNNJ/ZqD6MSfX4U2RnCKy2bbF/pNw6+4lx/MBR8zPypmC7W4vFT7DDooH2rjGPSAs+k1RcPxVtr2VVVYQFZHfnM2gcksQBHumtBwviNu1cJuOiDKdWbU+p1NHq/bFco+kVz43HXPfvi2OlpAT/ALjA9Qxq17N8NS5n9tmvEQQbre0PoCMoHhB86z2L7XWVJy5n8tB8TVWO3962WNpUSeozfWs3FDKM5eqPYLGHVBCKqjooCj4CsjxrHW7d1y7qpzHcifTnWf4D2t9uCMQ9y5cObKuY27emwISBJgnWdKh4hjr1olv1Sw9swW9mu3WGHfB8Wop+yTik6ZY2u3dqyWKK9yRA+yPidflWcxna282iwg8Br8TWqxvabCW7VsDBl/bWw4DnSDyk5jIPgKzOI4GXRryYe6FGuVQSAOoZtYHSD18tKMtjwlxraKK9iGuHvMW+82nzMCoiWsuCwK6SPHoQdjUlzHCO7bA8SSx/AfKpMM5y90wDuphlPmp0PnFSSKS5MUNHFJVVMnUEnrBMVr+HcUGIsrbA9wk6zJJ/Csi2HtsdUa2f3rfeX1tkyP5W9KelhkWUfMASSyHbb3gYYbcxTqTic8oJm3TCldl5coo7CXnCw1sfOfWsR/8AVV1IliSNpHP4USnbTEGApWTpECZ+NbzL6EvFWjW3uPNZ1KtA1MZQQBzAJk9acnbDDvmh3TumX9pEyIgjeNdfWvPsbirlwlncZvAz8Ms0Bg+64LDSeek1OTt2VjGi945xa3lK2tQ8Fm6wZgDkKoVxDcsxJ2AEmjiw+yqAern/AKiRPpUdsjUT4dPpp1oyi5ZYUkkPlgIYZTp7x5bTG9PxwTOTb2AABYRPXQ/KaHVlU6RBpB2MlYgb/SpvjtDJktpiV72nruKHv2V974ChLd5i0RPhP50ZbIYgCdegkjyApvWQUwU3yDqIH161NbYOcykgjSKKucHYsBBEgnvQNh0BJG4pmBwAClvaAN0Onzmkc4ofxsgfDsTvzAnbfXQ8qIt4ecoBLSYgd4jeY66UUmPs5lAUuRqSxzT3SI73jHLlSHEGzswVVmI5xAjTlQuUvlj+RusVtk9jgoZQQjf9A2MczXaHOLuLoHYAaaV2m6837Bvj/chwV8IRlAVhpERGs7b0VjMaHSHGaNR4xynl6Uay2cUJOj9R7w8x9of5NVmMwD2ve7ycnGx+8PsmqOMoZWiFplUtpZLAkDfoZn5a1u+F8Va/bAvH3QACdddZJHMbQeUVhbgE6bjb4zWr4dgM1s6gk6xMAz+6dvQ6dKeGWGegLtyrILIYjI8spBBBiB8p+dVHZfBi9iVtlyime8I5AnnpyracZtRatpdQMIOZW+RDbq28EfMVlsX2TFu3+sW7soHVcjKQwzGBqJVtZ6belO1mwRaqiI/65hpiQCOYDRMin4jDgtIaZ8ZjzaaquEhblxVd1QZT3nJAEeQJPoKt0u4e2Cf2t1VMMVBRd494g78pA3o0pIKbi8HBhLY3efIE/kKZdRPsg+Mx9Bt8acjBxmQQDqFJkgctdM3n8qid45fHSp0lkZybOPh/tW2KHQxI3E7N+dG4TtZdsjvjOOTLprykflVOMRJM6eHX86JtlWEbjmD/AJ9KVSd4B9zY4PtsP2Zd0RlJzdzPI6Id1B0PpQ2K7dPN5S/tVZYRh3YMayOcTzrHXsMs6ctpP060xLMTry1+NFyYOqCDbDbaeex9eXrTLrZQY3+dNtabfClb729LsI/D38w1LHyou4AyiY01mNfGTvUViyASQdDEU4LqT10porAp27hs4EsY5SdvKoDahTI2+Xj9KjxLaaSY+AFKzfzDvTJMaa6eVTwHIV7TLJ+HlUD4rNAI26fCiEtZicozKo1khNfmeWw18qEs2PdZtFYxp0nrWlNaTG6PYQQ3vBd4HhPnUGMzLpmUnwIP0kVPaZVuZT30BOh1A6EcjXMY+d5CgAAQIA59BQUm8JYD1SWRuGsMigvbMNtrE89t6ssXZVrKm3C90AiZzNMk5jBA5Zddt6FxF5niTtqANhypuHwpIhQWjoCf+1FQm1l0HtFaVnL9qyFce8fsnoY+G9PweJKAQB7sfjTlwkkhio2094+gUHWjF4X0Vj4vFsfDVj8qDjxxXxu/uMnJv4UC3LzuCxYiNNNN9fwqFMKx1CnLG50HxOlXOIwyKxIYWl5KpzMI/jIBJ3+zzqFWtFgFttdc7ZpYnyn8qC5I6hH8Izh/cytsYRWY6yeiDOflp86uMD2fu3Wypb1/iMnzyrt6mtZwTsdeuANeiyn7i6ufPkvwJ8q22DwKWlyooUeG58SdyfOqxhyS3j/ZOU4LWTEWv0bXCAWvW1J3AtKY9TvXK3mXxPyrtX8aJeRnhnDOHG6xKtlKqTMxry8f+1WOA4jMhmVoBJInYdVYCRVBbulee9E4J+95hh8VNYLNAnZqze7y9w/w6r6A/nR+C7OvbMLdDJ+4ybfdYNI+EeFZGxfdPcdl8Afwq6wfF7q2y7XQTIhSQZEGZA1GseNCkB2W/aK3DIRtkC/Dr4a1V4vHK2DezKAh1KqIk9+TruR57VDxPFnFBcpkrPc2OsTl/fGm0A+BqlNiKLMsFZjOGEMqyIgxEGOe486VvhkCCSRvE6fCi7y95PM/0mpYpeqHsjRYFOz5j3tdP8J606uZazVgsjtWxmY9AAPxpt9dVI5b0Taw+ojn6beJ0qU2VG7LPQHOfgoI+dJSSyGmyrkgTA9acmJBER/cVKmDLuVyknkCcseJ0+VJeHPbKgkd4kfDxqEuRXVj9HsjFhtwp0+HxrmItlSO8pJ5Agx5x+dWq3bRBNzMzDSGYt8ANIoTC4seyK5JJJJO2vL4UO8paQ3RLbIOGYINrdzANsw2nx/tVzhkUWzmyg6iSB8ZNVxxTezy6AAdOnj50wtmgnWetDxTk8ugqcY+gjD2LSSXhjy1LaR0FV4UZjl5QR4b0WcKwEkZR/FC/Cd/Su2sGpJjMx5hEJ+JMAU641HbsDk5aRCl9jJmM+pjypn6uSVAkxy3+VW1rhbfuKnjcbOf9q6fGn+xtr790uei90eUJ+dDycaxFX9g9JbbADgyvv5U+8QD/t975U9cEW91XfxjIv8Aubf4UUMeif6dpR4nf46n51De4lcb7UeX5703bllpV9wVxrbsOs4IKO8LY031Yg9e93flUV67a2LPc8Cxy/AZVqtYk76+etcmj4ZP5pfjAPIl8qDm4oVEW0Vfl8hFBNjLrbsfIaD5UZwvhpvOFzIgJjM5gf3PgK9O7P8AYqxh4c/tbn7zDQfdXYeepqkeCC0hJc0jE8A7CXsRDMPZWzrmYat91fxMCvReDdmrGFH7Ne9zdtWPry8hFWk1wmuhKjnbbERXZps0pomOzSpk0qwTwMrU2DEOKimpcN76+Y+tTHOIaeKjIg05WomJKPt3Paq4fV1Usr8zl1IY/a0mCddKAtt12qVMQVnKAZBGo5HTrQMC3sMxa3AOrwPGVbntRLYJoJENG+Vg2XzjajLGNRlBvrmKHuErJHkfhvT73HBBCJAPkN/AVyebkulBnT441mRUkGrXDoriUItgbwAxP8zGVqvFymXWnpVuTjlNfC6Jwmo7Vht23YUyzFz/ABMW+Q0pjcXVRFtY9Ao+VCWsMze6pPkNPjSbCge+6L4Tmb4LPzqH9PH/ANtsr5ZP5UDW8S4d2Bgt/mlcckmWJPnR9vh5Pu27jeLxbX4TJ+NF4bAm2QztbUAzEb+GbQx5Gs58UNbB0m9lPawjEkwQOp0HxOlSJhwTGYE9EBY/l86sGuYdeTXT1Mt9YFcbjTAQiqg/zkIFZcnJL5Y/nH8/BukVtjMPwpyNbYH32IH+0a0UcOE968E8LQCn/cZY1XXMU7e8xPhsPgKiC0fFyS+aVfb/AKDyRWkHe3sKZW2XP7za/Nvyrl3i7nQQo8BP10+VBRXYp1+nh7z9xXzSZ25dLe8SfM0yuga+FF4bDK2g3/zarqKWiTf1A65RLYYEwrCemYT+XpNDsIMUTHKUUVgOG3LzZLSFj4cvEnYDxNbvgX6PUtw+IIuN+4PcHn+99POjQrdGM4Z2fu39UXuj7R0X0PM+VXODv4vCZst0wuyNqrDqAdvSvRPYgCAAANABoB6UBjOGK+4/zyo0DsVnDu34iL9tk/iXvL6jcfOtLhOI27q5rbqw8D9elZXE9nANVJU+G3wqofgzI2YZlYfbQx8hWto2Gek5qU1hsL2jxVrRst9R/K/x2Pwq8wPa+xcMFjbf91xl+B2Pxo2Ci8zUqaHpUTHgwqSx7y+Y+tKlUyh277x8z9a4tKlRAPFW3Zy2GxCAgEa6ETypUqxjdYuyptsCoIg6EafCvM7w1NKlRYsSI1ccCsKQxKgkdQDSpVDl+UvDZTcVxDF8pZiOhJI+FafA4dVtKVVVJ3IAB+VKlXD+qxA6+PZBjXIGhNZtjJJOup+tKlT/AKJfAT59na6KVKu9HKdrtKlRAbz9HKhgVIkFjIOo2HKrztNwiyASLNoGNwi/lSpUy0Sns8zxyANoAPKhZpUqw6LFrYLKSASVBJIoC+0sZ1pUqAT1jslYVcJayqBmEmABJ6nqatzSpU5IaaY1KlWMDXaCvCuUqxil4kIOlAcQtg2zIB05ilSpHsoZdMdcAgXHAGwDED60qVKlKH//2Q=="/>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3" name="Text Box 1"/>
          <p:cNvSpPr txBox="1">
            <a:spLocks noChangeArrowheads="1"/>
          </p:cNvSpPr>
          <p:nvPr/>
        </p:nvSpPr>
        <p:spPr bwMode="auto">
          <a:xfrm>
            <a:off x="762000" y="990600"/>
            <a:ext cx="7391400" cy="3505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1967: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As the Elective Governor Bill made its way through US congressional committees, the Daily News warned the residents that the bill was no panacea for the territory</a:t>
            </a:r>
            <a:r>
              <a:rPr kumimoji="0" lang="en-US" sz="2400" b="0" i="0" u="none" strike="noStrike" cap="none" normalizeH="0" baseline="0" dirty="0" smtClean="0">
                <a:ln>
                  <a:noFill/>
                </a:ln>
                <a:solidFill>
                  <a:srgbClr val="000000"/>
                </a:solidFill>
                <a:effectLst/>
                <a:latin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Picture 3" descr="http://www.crimestoppersusvi.org/Pictures/200907061227241.gif"/>
          <p:cNvPicPr>
            <a:picLocks noChangeAspect="1" noChangeArrowheads="1"/>
          </p:cNvPicPr>
          <p:nvPr/>
        </p:nvPicPr>
        <p:blipFill>
          <a:blip r:embed="rId3" cstate="print"/>
          <a:srcRect/>
          <a:stretch>
            <a:fillRect/>
          </a:stretch>
        </p:blipFill>
        <p:spPr bwMode="auto">
          <a:xfrm>
            <a:off x="2438400" y="2667000"/>
            <a:ext cx="4354279" cy="1524000"/>
          </a:xfrm>
          <a:prstGeom prst="rect">
            <a:avLst/>
          </a:prstGeom>
          <a:ln>
            <a:noFill/>
          </a:ln>
          <a:effectLst>
            <a:outerShdw blurRad="190500" algn="tl" rotWithShape="0">
              <a:srgbClr val="000000">
                <a:alpha val="70000"/>
              </a:srgbClr>
            </a:outerShdw>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9</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838200" y="5308937"/>
            <a:ext cx="7848600" cy="1015663"/>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From Serfdom to </a:t>
            </a:r>
            <a:r>
              <a:rPr lang="en-US" sz="1200" b="1" dirty="0" err="1" smtClean="0">
                <a:latin typeface="Bookman Old Style" pitchFamily="18" charset="0"/>
              </a:rPr>
              <a:t>Fireburn</a:t>
            </a:r>
            <a:r>
              <a:rPr lang="en-US" sz="1200" b="1" dirty="0" smtClean="0">
                <a:latin typeface="Bookman Old Style" pitchFamily="18" charset="0"/>
              </a:rPr>
              <a:t>, and Strike by Peter </a:t>
            </a:r>
            <a:r>
              <a:rPr lang="en-US" sz="1200" b="1" dirty="0" err="1" smtClean="0">
                <a:latin typeface="Bookman Old Style" pitchFamily="18" charset="0"/>
              </a:rPr>
              <a:t>Hoxcer</a:t>
            </a:r>
            <a:r>
              <a:rPr lang="en-US" sz="1200" b="1" dirty="0" smtClean="0">
                <a:latin typeface="Bookman Old Style" pitchFamily="18" charset="0"/>
              </a:rPr>
              <a:t> Jensen, Pages 130 and 242</a:t>
            </a:r>
          </a:p>
          <a:p>
            <a:r>
              <a:rPr lang="en-US" sz="1200" b="1" dirty="0" smtClean="0">
                <a:latin typeface="Bookman Old Style" pitchFamily="18" charset="0"/>
              </a:rPr>
              <a:t>Picture: http://irishrosephotography.com/-/irishrosephotography/gallery.asp?LID=&amp;cat=66414&amp;pID=2&amp;row=15&amp;photoID=4728529&amp;searchTerm=</a:t>
            </a:r>
          </a:p>
        </p:txBody>
      </p:sp>
      <p:sp>
        <p:nvSpPr>
          <p:cNvPr id="27649" name="Text Box 1"/>
          <p:cNvSpPr txBox="1">
            <a:spLocks noChangeArrowheads="1"/>
          </p:cNvSpPr>
          <p:nvPr/>
        </p:nvSpPr>
        <p:spPr bwMode="auto">
          <a:xfrm>
            <a:off x="838200" y="990600"/>
            <a:ext cx="7620000" cy="2819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1874: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A public meeting of the planters was held at Estate Castle Burke on the matter of establishing a credit association and central factories on St. Croix.</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1" name="Picture 3" descr="http://t1.gstatic.com/images?q=tbn:ANd9GcQiina7aFFoN5mFVHXE9rLNs158kgzJAqoa3ODo880mbKnm2aN5ZQ"/>
          <p:cNvPicPr>
            <a:picLocks noChangeAspect="1" noChangeArrowheads="1"/>
          </p:cNvPicPr>
          <p:nvPr/>
        </p:nvPicPr>
        <p:blipFill>
          <a:blip r:embed="rId3" cstate="print"/>
          <a:srcRect/>
          <a:stretch>
            <a:fillRect/>
          </a:stretch>
        </p:blipFill>
        <p:spPr bwMode="auto">
          <a:xfrm>
            <a:off x="2438400" y="2514599"/>
            <a:ext cx="3893277" cy="2590801"/>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10</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7" name="TextBox 6"/>
          <p:cNvSpPr txBox="1"/>
          <p:nvPr/>
        </p:nvSpPr>
        <p:spPr>
          <a:xfrm>
            <a:off x="762000" y="5410200"/>
            <a:ext cx="76200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Thoughts Along The Way, Page 302</a:t>
            </a:r>
          </a:p>
          <a:p>
            <a:r>
              <a:rPr lang="en-US" sz="1200" b="1" dirty="0" smtClean="0">
                <a:latin typeface="Bookman Old Style" pitchFamily="18" charset="0"/>
              </a:rPr>
              <a:t>Picture: http://www.crimestoppersusvi.org/sponsors.aspx</a:t>
            </a:r>
          </a:p>
        </p:txBody>
      </p:sp>
      <p:sp>
        <p:nvSpPr>
          <p:cNvPr id="26625" name="Text Box 1"/>
          <p:cNvSpPr txBox="1">
            <a:spLocks noChangeArrowheads="1"/>
          </p:cNvSpPr>
          <p:nvPr/>
        </p:nvSpPr>
        <p:spPr bwMode="auto">
          <a:xfrm>
            <a:off x="762000" y="990600"/>
            <a:ext cx="7772400" cy="3733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1961: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The Daily News chastised the Legislature for not addressing major issues such as zoning and sub-division law for the islands, along with a compulsory automobile insurance bill.  The editorial concluded that “the accomplishment of the Legislature could not even fit on the back of a stamp”.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3" descr="http://www.crimestoppersusvi.org/Pictures/200907061227241.gif"/>
          <p:cNvPicPr>
            <a:picLocks noChangeAspect="1" noChangeArrowheads="1"/>
          </p:cNvPicPr>
          <p:nvPr/>
        </p:nvPicPr>
        <p:blipFill>
          <a:blip r:embed="rId3" cstate="print"/>
          <a:srcRect/>
          <a:stretch>
            <a:fillRect/>
          </a:stretch>
        </p:blipFill>
        <p:spPr bwMode="auto">
          <a:xfrm>
            <a:off x="3276600" y="3733800"/>
            <a:ext cx="4354279" cy="1524000"/>
          </a:xfrm>
          <a:prstGeom prst="rect">
            <a:avLst/>
          </a:prstGeom>
          <a:ln>
            <a:noFill/>
          </a:ln>
          <a:effectLst>
            <a:outerShdw blurRad="190500" algn="tl" rotWithShape="0">
              <a:srgbClr val="000000">
                <a:alpha val="70000"/>
              </a:srgbClr>
            </a:outerShdw>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914400" y="5105400"/>
            <a:ext cx="74676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a:t>
            </a:r>
            <a:r>
              <a:rPr lang="en-US" sz="1200" b="1" dirty="0" err="1" smtClean="0">
                <a:latin typeface="Bookman Old Style" pitchFamily="18" charset="0"/>
              </a:rPr>
              <a:t>Reichhold</a:t>
            </a:r>
            <a:r>
              <a:rPr lang="en-US" sz="1200" b="1" dirty="0" smtClean="0">
                <a:latin typeface="Bookman Old Style" pitchFamily="18" charset="0"/>
              </a:rPr>
              <a:t> Center </a:t>
            </a:r>
            <a:r>
              <a:rPr lang="en-US" sz="1200" b="1" dirty="0" err="1" smtClean="0">
                <a:latin typeface="Bookman Old Style" pitchFamily="18" charset="0"/>
              </a:rPr>
              <a:t>Stagebill</a:t>
            </a:r>
            <a:r>
              <a:rPr lang="en-US" sz="1200" b="1" dirty="0" smtClean="0">
                <a:latin typeface="Bookman Old Style" pitchFamily="18" charset="0"/>
              </a:rPr>
              <a:t>:  The Homecoming of 21</a:t>
            </a:r>
            <a:r>
              <a:rPr lang="en-US" sz="1200" b="1" baseline="30000" dirty="0" smtClean="0">
                <a:latin typeface="Bookman Old Style" pitchFamily="18" charset="0"/>
              </a:rPr>
              <a:t>st</a:t>
            </a:r>
            <a:r>
              <a:rPr lang="en-US" sz="1200" b="1" dirty="0" smtClean="0">
                <a:latin typeface="Bookman Old Style" pitchFamily="18" charset="0"/>
              </a:rPr>
              <a:t> Century Band, Page 9</a:t>
            </a:r>
          </a:p>
          <a:p>
            <a:r>
              <a:rPr lang="en-US" sz="1200" b="1" dirty="0" smtClean="0">
                <a:latin typeface="Bookman Old Style" pitchFamily="18" charset="0"/>
              </a:rPr>
              <a:t>Picture:  Division of VI Cultural Education file</a:t>
            </a:r>
          </a:p>
        </p:txBody>
      </p:sp>
      <p:sp>
        <p:nvSpPr>
          <p:cNvPr id="21506" name="AutoShape 2" descr="data:image/jpg;base64,/9j/4AAQSkZJRgABAQAAAQABAAD/2wBDAAkGBwgHBgkIBwgKCgkLDRYPDQwMDRsUFRAWIB0iIiAdHx8kKDQsJCYxJx8fLT0tMTU3Ojo6Iys/RD84QzQ5Ojf/2wBDAQoKCg0MDRoPDxo3JR8lNzc3Nzc3Nzc3Nzc3Nzc3Nzc3Nzc3Nzc3Nzc3Nzc3Nzc3Nzc3Nzc3Nzc3Nzc3Nzc3Nzf/wAARCAC3ARMDASIAAhEBAxEB/8QAHAAAAQUBAQEAAAAAAAAAAAAABQACAwQGAQcI/8QAPxAAAgEDAwIEAwYDBgQHAAAAAQIDAAQRBRIhMUEGE1FhIjJxBxQjgZGxFUKhM1Ji0eHwJHLB8RYlJkNTgsL/xAAZAQADAQEBAAAAAAAAAAAAAAABAgMABAX/xAAjEQACAgMBAAIDAAMAAAAAAAAAAQIRAxIhMQRBE0JRFCKB/9oADAMBAAIRAxEAPwCbULRYJt+ABV7TtUigUAsBQjVtdge3kkVlZui0EsTd37gb8r1xivNjFpHdKmek/wAahZchxVebU43BwwNZfTtP1CVvjb8Mn5cUdh0B7bc8jE84UDtVU36RkkVL25LxSMCQFH603QNzy7znk96tT2jLHIrnLADBxVrw4CziN8EHjp0rTqSFxSabQdVVEaYJJxzxSK5q6gVVi3Y+UgE02YSbCdysvqBSUUsHSx8UK1CDehFGXOO9ULtgVpRjP2kbQ3GV59quajcFYDlTkjuKIWFmGkLAc13V7TFrIepAqkZJekpybkebX3VyfWgdx1wKL6jIAD60DeTL4q0QstWaZIog3TiqdqcDNWwM1mFCUc1Ko4yaRwG29+lJuEoBHWyiWcIehrX6Tp0QQEisLbzFLpSD3re6PM8sIqGfb6CmvsJOscSgAUoTznHFcaJ2YFqv29tlamsTa6K8iXhUkdHG0mnRRjZhWrl3ZPn4ePpTLdJojyKGjiDexy2srkshIA60rhZFTnkUYtVXy8k/WgviC8S3Q7SPeq70hNHJ0D2CpICT3ovaXEflgAjGOaxdzqwIwDQ2XWriL5HOPStDK76Xfxklw3moeXINsYBNKxsQVBYc1R8Lk31vFNJliTWxjshGMgcGnlkvw5HBpgo24UZAAqvMnc0WlT4mUL09qoXAI6j+lJtZTGUHUChepsoQk+lEbh8Cs9rlzshbntQZ1QRnbm+RZ3GehpVkru9c3MhB70qssQrzdGw3skfBJZT1BNejeB7y2mjBCbXU9Sc15YDWj8JXrW1yVycHtV5pUc0W26PbY7uzh52hW7c8VdW+huLcDOTuzmsGVlvNhDED60csIXtocZJqHqHcaZLrN0IpFdFyGGCKl0Z1UbkQqx7k9KHXJaSQZHAq/Yvtx2pJVFGjBuVmhWZdqB1J2jHWuPOgUhEIzwee1VY3ytckbjikUrKNURXEnJwMDtQ2efDc9KtTtQe9fBrJBDVnfIjgiq2u3w8lzuyCvQVS0/YT8Xeo9ZEfklVBZiMACmcGwf6nn2pNuDgHDY496qWGmXt7IqQ2ssh/vIpwPrW30vwirMLrWGOxTlLdTy3/ADEdPpWqt4lWHHlLDbgZSKMBQR7+3vTKdIMops8+tfCurO6gWpC9C7MFA+ua0Np4OACtdXg9dsS/9T/lRu9vorOAyzYCAfAgGM/Sspc67qV87LGfLiPyqp/citcmZR/gfj8OabGD+LI7kHhpgP0GKoXPhlAcKWQEcZP+lQW0l2yhZnLYxgluQfr+tFIrt5IhFKTx0z/v/txW/wCh1ZlrrwxeRzCS2IlXrtPB/wAv2rRaBujXEgKkcEMMVN5+3oSAM5Xv/wB6nzDOofIEg6N03expMlyXAahFpUAByKkhugACKEJPltpHSrsTjbyMUMcZr0SWv0S3eqQocMcGqZ1W3J+eq9/EsrdM1S+6gHgU7x2FUgodZiQHDmsh4k1OW5YrCGOaOrar6Vz+HoWDFRWWM21eGa0jRLq9wZX2g9RWqtvB0JQFssferVq8NrjoK0mkzG7XMQGxepNBwYd2V9D0Y2caRxLhV71pEjAQAjOKUTjbXcnBxziioiOm7OBF3E7BUUsCSHmNcVLvB60xZgWKk9O1HUwJ1PQ4LlD5Z2P2xXlPjaCfTS8UwOD8rete1iRWJXvQXxZ4bt/EGmyQtjzAPgbuDQ1Sdjxm0qPl+UkyMcnrSrR6h4L1u1vZoBaNIEbAdehpV17x/pz6szYNXNPuDBco+eM81RFSKaZoCPZPDc33m2UrycVoQ0hG3Yax32ZXcc1v5bN8SnBFemfd0wCMVyTkoyoulasCCweQZyR7VNDZOnYkCi4UJ0AxUkew9eKnKpejJ0UY1IIrsuRVyVFGcCqsw445qWyjwenIozDIoDqjFQa0LqX4WhGo6ZPMDtAqsWhWjMjVpYGIU1o/DsMt7H9/uk3KpxCnqfXH+/6VmrzQ7tZgODuNejw2i2thHaxnOxAn145/Wrya14SV30rO8YGZGDN2AGear3VysUfmzjIBBVCT8R9/X/fSnvlSWdwT2wOPoKHTQs8u+QlmzjNSSpWyqVsHahHJqd55s4wi9E9+makhtRFgGMcdeKJqi7Co47Aio2AycD4sdKk5NnTGKRHBCrdsVK1qrHg4/OnQKykHbx6+tSuDjduyc8Z7VujFFrcpIA3PP51et4YQ+HUEHue1RuN5BBJx711mKrn+lBtmpEmqWO1PvFocgD4lHceooYJ3HVjRi3mLKUPHpQm/t/u8vw5w3IroxTtUzjyw1ZzzWPBNcMp9ahrvWqkiYSk96Rkb1qMcc10UaMdAMjBfXit9ototpaIq9MZNZLR9Plu5hIoBSNhurbFgiIAOAKVhRIXU5VeBUKzAMV/Umq80rRyAjhOprOavroaRobQYzwzZ6UKo3ofu9TtbHMk8g9lzWZuvHdlFcsscbk57jFDpWR/ikJd/Vjmg+p6UbobgNppd0vR1jbNba+NbKWUbgVbsTWg0/UobnMiyDntmvFjoV7uIVziprK71nRpgSWkiB6Vri/GH8cl9HthjhkO94gzHqfWlWFtfGitboWYqccg9qVCgUzwQU8GozT1NdhzGn8C6j9y1hFZsJJx+de+2DefApyDx618wQyNHIrocMpyDXuPgPxAb2xj3sdwGDXJ8iH7HRhlyjdRxLt7U0wfGQOlNhkaQ8Z5q9FCTUVIdxK4hBUZ5qJ7cf3TiiLJhelMXrg0koJseLpA9bEZztqT7oO6c0SXGOaRkUHtR1BZmdQ08l1OzoQTxUM0pk3KGwMnPbIrWOIpEIbHPtWTWFVLFh8rHrVI+CSIhEHk54z6+nsK5LGkakngAVajAIJ2kueuKp3bF1MY7/mBTsMCpI5XPl8segJ/euFA+OBn1pBScLxuA4JFTRrx7elSaOlMiRduPSpimScgipQFxlyAPU1FLcQxoFUrux8JY4BOKNWCyIjuuOtLJPfp6VIjJKSVYEH0NcCZOPTmkaY1obESWPBBBrt0v3mApj40JIxXHlSNwGYKWbjJ6mnqQsu4c5GDjmjC0yeRXED4wxHpXRTrgYlbGMZ7UxQTXWcY4U6m4I610ZogNT4TVhbykHG40WklyDGcbhQzw8QNNygwwP612/uo44pJnbayAk0K6MAfGGvy2mLK3IMjDLHPQVloLhuC5JJoRLeyX2qXFyXLFmwMntRK3Dnbnk0s+FMasLQvvI+GiCtlMGhscqQqDIfyqaPU7Rhs3gMexrlabOtUi2MEdOajkgSVCGUU9XUjI6GuPcRQrmU4HvSasawHLYRiRvwx1pUSa8s2Ynd1pVTaRPWJ4ga6K3WueCRaaebiLcGUcis3Z6S9whwOa9BTTPO0dgwGvSvsxSRoy2SFzxWJg0K6luViC9T1r2Hwfo38MtEXGeKlmacaKY4tOzXWh2FSzGjUM6FetZx52UdMU+C5Zjya5VGiz6aOSePGCRVczRZ4NCZXYjqaZG/PWjQAyZVxwagmkU+tQocrUchoMY607A4UnFZvUb1/v5ht49/PUdB60YvZGitpXT5gvH1rGWLSbpblpCNxHw57Ht+lGIyhsrDwnn2MznZ1GfUVTEsrTKGfapOR2wvIArkNw7sI5SvlqvJB5PtUS3Ae8Z2HB4A9xVZVXAQTvoQCFfiYfEelRXdyLbCou6RhhEH7mrG7cORjA9aHzRzvKzRIWkPQnP7mprpRlG4t9RlQtNc+Wrd920L9KHLpcJlCy6g8snXAfcR/WrN94ckuRJJd3vmSkDCyK2F5zxg46cc/lSm02MMjRoqYCgpD0OO/sfpVbpcJpOT6ELCyMcg+7yMccMD+tW9Sla1AYkgN8OfemadutI23bgMluSc/rXNU/4+zAZB6nB/Kpv0qoujJ30dhPeBrrUn8wnKopyfyxV3RyEu4RY3pniDYkD5yBXbXSEtpkkhaSNkJOd56nGcj8h+lEdO0tbeeS7Vj5sud4P708mlwlq+slkKtISCeT3pyYA6UwDmnD2qpzHWwa50pwFcINYwe0CY/d3RHwy84of4vnZdKmAj+NhjNS6JIscrq2AWHBqn4pWSWzKbwQDzQuujRVujzTSxuuQhJUg8ithFGEQYoPHaRCVpox8potbP5gxUMkrOrFCipc3wg3AxtIfQCmptkiSZ4QN3YdRRH7qeqgZPrUi2mPilI47UFNJVQ7xtu7LVhteEfTvQbWrgrLt8ov6UZhAVhtP5Uy8tEkIY8E0qlUrYzhaoDIxCj8Lt2FKiy2kgAAAxSo7r+C/jf9NL4is1k011IHymvJdGcQ3ksLD5XIwa9l1ZgbZwfSvHJIjF4llj6bzuFXh4zk+0aazSJLhX2itzYsrwjb0xWS+4SCBZFBNHNFn/DCN2pJdKtBWZeCKrwnbJVqQ5WqQOJKVChEnKVEDg04HKVHWRi9A2Vp0g5qC3bnFWjyKVmKGooXtJlAydprFq8ltpbbDiV5NgJ7HpW6nx0PSsdLDHMXgYkKX3Kw7EHpRRbG+NDUyqwsQcEYye+KsFFBVlXccjpTfIeElHk81d5ZQR0GOlTRrgjk9PWg/RkWIXHmFG69qsqjL8WKrKnxLjGR/Wr0chwM9a0RWyNw0nVRimCBQdxA49TxU7HCEnpQa/uZLucW1v8AL80jZ7elOzJFydAyFQUI9jUUFuI4ivOC3f6VWhuo0jKyMFIOCKtx3UDwjbgjd1pWrKJ0R/gSs0O4rInU9OvSuSJ93BZSW/xUMvZi19E0eV2kqWHcen71fmmLQgHvQZqIcYro608r70w8Guo84kxXCPSnRgmpPLJrGI4m8p1cdqj1O6iI+TJcgD61O0eAaFaqxQI6cmNg2PWgxo+lqfQxDZ71bDYyRQi3BjY0fu9dtprDIB8x1xtx0oCr7s54Ncsjtxt/ZcW7QAZ7VXluHnfg/CKhaBmRivWorWaVJPKMe056tRiijdFo3dwjAiMBama7llHIwtWFsLmaPcjwEDtmqd6txaFUZEJbj4TRcQKSb9JRekDGelKqgtnIyetKl4GzWaneq0jQg8mvOPEx+565bXXYnBr0Gx0OW61B7mZjjoBWX+1DSBbWazqTlGroh6ee/DW6LdQXlgpUg8VwIsNzlOhNeb+EdZkhAjLnFbW3vTNKpJ70ko0ysXaNNnKVWbh6nhO6IH2qGQfFSoBbQ/DTQeaah+GlmsYsRcMKtmQBOTVGJuauxQ+aKDMC727Kn4VJrPs/k3LlgQCckfWtwdNiVC8pCqoJLHoBWb1K0j1LSo9c01GNqSykEcsgJG/HpkH8sGsk2uDwklLoMadJ48xKw2tjJ7+9WhhgB1PBqhDgZXgZq7E20VkirJ2G0hgKn3jHwnkdqpMzADPftUu7IBB6Gt4AlvZcRZHpVXT0SCLfJjfJ8RP7VLcDzITkULl/iU0rPZ+WI0+EbhyT7U0RWW5oEkJcJk9dxoa0bbztcrxyB1rjffhneef8Tlc1EVupRhnRfoSTTsKTJGXC4IyV5FWLqVYLfzG4UDJ5qtZ2BilMzzOSeGUnjH07VQ8YXGyyS3jOGkcZx6D/AFxUvs0nSbJZNejH8wqudeTPzCse0ch/makIWHc1fZHD03EWvRgcuKe3iKMdHFYdYmPAJOa9R+zjwlarAb/UgrzPwsb/AMo/zobDJNgI+IRIwSMlmPAAqzIrmEvPkEj5a39z4P0x5TcWsEccuOCorGeIdOvbGb8eP8Psy9KnOUl4i+KEW+sDrtkXcBjFMkJVsrTYn8iYqfkfpSuDtb2PSpLp1VRLHcMMf1q6YUniBxz60ELkVdsr7yxhqK4EmNvcRcRs2PrU9vazO4aQlm6AU9b9XICjJPYUTsxcJNHJJFhfei22CU6XS1b+HHeFGdviIyaVHY7tQgzjOPWlWpHL+SRNBcJHHhf1rB/aQWu7GRAegzWgvbwWsJYms3q0ovrKRuoINWXCPp5fpUrpMNvrW40i4k81Nx6+9YS3Pk3jqezYrTW18kQQgnI9qbJ6CEqPV7B91up9qUp+Ognh7VFuIVAI/Wi8rZYVIsmWUPw03PNJPkpnegYnjNW479IMbjj61RQ1k/G2rfw+3IVvxWHwj29aKi26QG6Vh3x94mS38NTwQOPNuvwhg8hT8x/Tj86D/ZN4yt7b/wBP6s6pFIx+6yP8oY9UPse31rzSW7luolknlZ3bkljnHtVIk5zmuzHj1VHNOVs9w8TaR/CNSURj/h5gWi9F55X8v2qksjBhjkUM8G+OIdXsF8OeKJtr8Czv3PysOFDn+mfyPrRGaKWzumtLpdksZww9fcexqGTHq7+jrw5N1T9JJnVkJHBB6ZqOKYBRnt68kU/crdQOBUMiqGLL+eKgyxbMwdSM5z2q1brtgChaBCYxS5A+HuKK218hA3EAYrIVnLxZclo8/ShoW6d8H4V7nFF5LtGB24/XrVJ7gZKjAA/WmGTIZgIYOTwPWsbqs5vbsyfyDhR7etGvEN/iLyUOWfr7Cs8OaQhml+pGEHSl5e7gDJPSpdtHfDmnqWN3KpbBxGuOpo2Txwc5Uibw/oCxPHc3i7nzlI/862ss3k25VExJjgDpUMWnT21s1/elYeMgE9BQJtXubiRzDCAmfhZj1rPnWehCMI8Qc0+81O2lBNxuQfMhOa0kd1batb+TcINzDoa8/N/fodw2HjkAmrthqPmkMjsso/kPUGmjMbJiWTq9Kvirw5JZFniBMOcqf7tZpJDIhjfh1r1DTNS+/wC/T9SjHmbeG7EVhfFmhy6Xe+bAjGNjxgZ/Ks4JdRBSlF6y9AeMcGkAM9a6Q274lIz2IxXSFLVNlUGPDgiW5LyDJUfDmtT99SUcqAR2rK6SpCOJFKg8owos0Vw9uk4Q/D1x3FGjawmgkJc8gjFKhXmj6/nSodI/47O+JWJtyB6UD0yXztOYHqCRWh1QK9sxY9qzOmOgMsSEfMavdo5TCaink6rMv+LNXY5RsFc8Tw+Vqe/swoeJcDrTtbIn4zU6Fqq2coDHAzW7sNViutoDA145559aIaVrMtnMp3Ermhohozrh7dH/AGfFM70D0HW0vYFwe1c1/XVsF8m3Ia4Yd+iD396motuit0rC95qFrp8LS3MqrgEhc/E30FeTeIb+TU7yWaU/OeB2UdhT9RvXkZnkkZnJ5YnJNBJ5C7EmuqEFEhOdkczqhwh471Hv7H8q44zUXy8H5f2qhMn61ufDPigX0EOka3MFkj+GzvpD8o/+OQ/3fQ9vpWDVscH9adwRjFFpSVMybi7R6xI0tpcNBcq6Sg4Ktzj3Ht71KJ+OTxQnwJ4itNUii8P+I2JK/DZXecOn+HP7Z69PSjesaDe6RMFf8WBuY50HDf5H2rknhcerw7MedT4/SHchHOK4Ag5BYGq2G7g/WnnzGJJ6/SoluDpZCv8AN+WKo3d2sETySuFVev8Av1q3BbSXdzHbpgyOwCjNCvtP0C60VrF/OMtpKmMhcBZR1H6dPoaaMbdCTkooBzagJZzJNwrH4WB4HtVlMEAggis7DLxtblT1Bq3aXXkts3Zjz0P8tUni5cTku30PWtu1zOsaDOfSvRtMgsvDmmJf6oQGVfhj9KE+B9MS2tzqd6owwzEp7+9Zf7QdWub++SDcVQ/yA9BUYo68Mai2GNQ8QzeJb0yklbKM/hx+vuakRxjAoFpSeRaoo9KIRyHPNTn1nRFKKoIqc8Vxo8sJI22yr0IqONuBVhOlJ1Dp0E9MnW6ARj5c6fM3r9KLaXem61B7G7j3bBlHYfMKyzA7g6/MOnNGdNvQ1wjEN56jCgdxXRCdoWcdkyz4o0aC9jYwxKsqDIIHWsB92McpDjBBxj0r1S5l8yISKOc8isprnh27lnN1aKGR+Sg4NCSbZDFOuMraZH59m6qufJbP5da0tpMktrtQAqR1oD4WkNq19bXsTxSMAV3rjP0pmk3clldyQzk+U5JX9aLjcUK7cnRblsYRIwEgXnp6Uqiu72E3DkKcZpVqkdS2oH65Iy2DEf3KxHhm6Zr6ZXPc4rZ60c6cf+SvOdCm8vVmGcZciqR8Z5suNBDxomNkg7HFZTzK2vi2LzLEsO3NYanh4Tn6S+ZTkbJqCimn2IUCa64XqqHv9aehUafQr4afY7kOZCOM9B71Qvb5pZGbeWZjksfWqklwWO0YCjpzULuBTKNDOVnJGyck1A/NOZs0w806QtjDTCKkIppFEUh+UgH5T09qkBI4NJkDDBqP8RB0DAVjEwYhgVJBByCK9x+zHxcmt6edI1ZxJcxLj4//AHF/vfUd68MjbcM4I7UQ0jUZ9K1GC+tWxLC4YZ6H1B9j0ogPojUPDVpL8cYyvZkOGH+dCpfCm7+zuWweoZDn+hrQ+FtYs9e0mDUbQABxiRM8o3cGikkQVvY9KlPHF+orDLJfZg4NKl0m9UW2wOBueZ1yWz/dHYf1zVjxFAfEvhu+0u5iVL+NPNhK/K7LyCv16Y96Ja7IE1JY+MiJT9fmP/5rttD5kqFTiRDlG9x2/MVLWmPtfWfNhBVvSng4cHs1ab7RtDOjeJbgRJi2uCZ4fQAnkfkcisyBuTjqORVl4TN74X1ye+tU02ZyzQD8M/4f9Kq6pbGe9EpUkBtoJrL6VeNZ3cUyEjaecenetvE0U6o6sTl8gnpXNljr1Ho/GybY9X9Do7bZGB7UzBU8USdQV4qsyA9q5Eyw2GQjirkUmaqiMZqxCuKxi0tMlmltGE8Ody+lPTinsgdSD0xWT1doKdMNabfLcmLZuCTDq3Y0Uu9Qg0mSFLqTajjGT0rARTy2NwiKWMayBxz0Het94i0mPWtD3AjcUDIfeuqL/ZEfkY4qSf0y3G9ldhZEMbhhwaBeMooIrBDEqq+4EY61hYZL3Tr6HmWOFMjrxmiE9+mowkNKxkVsqCadytAj8ansnwjEu7knmlTfKRviyRntmlQs69izrA/8u/8ArXllu/laox/x16vrKH7kVA7EV5WbST787f4qGPw8iZrNUHn6Ye4K15+wwxHpXoEYL6eAefhrFyw7LuUkcK3H1p4e0JP+jbaIRkOwy/YHt/rU7OzElmJPuaYD6+td7GupJIi2dzyea6DyTTfWkOtEx1qaKd2rhHJoUGxVwjmkD/Su1jDcUyTIBxUhHFc6isYajBlBXpT+1Rf2Tbv5T1qYHIBHesY132c+LJ/DerqjvmynIWVGPHs3tX0Pa3EF/biS3bI7qeq18livZPso8S/e7X7hPIRd2y4Uk8unb9On6VmrAabxCs0Wuee2TbyBU/5SvX9zU1qShR1U5XBzgDPT36cNRPU7cXFoxPLD4gf3odbJtUKOM8gf7HPbt681OrQ6Zlvtg0uW50m21GFVaK2ciYY5AbADZ9M4z+teeeB9Bg17xJFp9zI6QbGkfYcEgdv6176sMN9ZS2tygkhkQxup/mBFeM6BayeE/tMhsronaJGhVz/Mjj4G/alT4M/Qv41+zS00/TXv9DabdCu+SGR9+5e5HvWP0zUBLbRwZPmxsOPUV7zqQEke5hlRwRXg3iOw/wDDfimZFQm3JEsWBjKNzgfTkflUr2uLL45fjkn9Gjt7wOzRk4ZexqQuD0NDI7u3urjzokIJTIxUiXIcZBrnnjpnamEA1TxPQ+OXNWY2qdDBJCCtSAccVWgfiradqVowP1JAFEhzx1xW80C5N1o1spIPwCsfdxCWBlI7UQ8KXDWttbRycKWKZBq+J3FoXKtoUWvEGkrc289qijfjcjY7159bRiMfdp0ZZ1zyOoNexXseDHKBgKefcVmPEGnWsOqx3UW3Dr8WKdcYnx5+wZ500WrIxWMsUB4OKVayV7qORlijBQHgle1KqcOrRkutgLA30NeX3F6iXMg287qVKlxnkTDmmzia1IxWVvXD3UrDpuIFKlVsS6yU/CIV31pUq6CZ2u9MUqVFAOZrvU0qVYw0+tIHNKlQCdIrlKlQCcIBHNMQ+W2wn4SePalSrAJav6LqU+kanBe2x/EibOOzDuD9RSpUAn0nol/Fq2lwXcOfLmjDDPXntVVFCyyRY5RsHHT1z/X3PNKlSy9GRbt3CyIxPEgwPesX9r2jGSwttetcLc2LqrnoSpPwn8m/c0qVRj6OzSaff/xTRre+Vfw7iJWbPY45/wCtYX7XNOLaFYammN9tKbd+f5G5H9f3pUqV8yDLsDz/AEC72ThGYjIIzV6SYW4UKSxZuaVKmyJHT8eTcaZft5tw96vwOKVKuNnQghA2cVfjPFKlSsJIw4qpcTLZ22QDkSggjsc0qVHE6kPFW0bT73NeaU6wbRMI+rfSvPNH1SS6kC3TMZPMZHHUAg0qVdOqIYeZWkHDPApwxOR6ClSpU2qOuj//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1" name="Text Box 1"/>
          <p:cNvSpPr txBox="1">
            <a:spLocks noChangeArrowheads="1"/>
          </p:cNvSpPr>
          <p:nvPr/>
        </p:nvSpPr>
        <p:spPr bwMode="auto">
          <a:xfrm>
            <a:off x="990600" y="1028700"/>
            <a:ext cx="4495800" cy="34671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1967: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Dion Parson, world renowned drummer, band leader for 21st Century Band, drum/percussion, jazz instructor and recording artist, was born on St. Thomas.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Users\alpbenjamin\Pictures\Music Series\2010\Julius E. Sprauve, Sr. 03.08.2010\DSC00441.JPG"/>
          <p:cNvPicPr>
            <a:picLocks noChangeAspect="1" noChangeArrowheads="1"/>
          </p:cNvPicPr>
          <p:nvPr/>
        </p:nvPicPr>
        <p:blipFill>
          <a:blip r:embed="rId3" cstate="print"/>
          <a:srcRect l="34166" t="14444" r="31667" b="26667"/>
          <a:stretch>
            <a:fillRect/>
          </a:stretch>
        </p:blipFill>
        <p:spPr bwMode="auto">
          <a:xfrm>
            <a:off x="5715000" y="1143000"/>
            <a:ext cx="2514600" cy="3250580"/>
          </a:xfrm>
          <a:prstGeom prst="ellipse">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12</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609600" y="5373469"/>
            <a:ext cx="77724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From These Shores, Axel Hansen, page 114</a:t>
            </a:r>
          </a:p>
          <a:p>
            <a:r>
              <a:rPr lang="en-US" sz="1200" b="1" dirty="0" smtClean="0">
                <a:latin typeface="Bookman Old Style" pitchFamily="18" charset="0"/>
              </a:rPr>
              <a:t>Picture: http://blackmanguidetothinking.blogspot.com/</a:t>
            </a:r>
          </a:p>
        </p:txBody>
      </p:sp>
      <p:sp>
        <p:nvSpPr>
          <p:cNvPr id="5122" name="Text Box 2"/>
          <p:cNvSpPr txBox="1">
            <a:spLocks noChangeArrowheads="1"/>
          </p:cNvSpPr>
          <p:nvPr/>
        </p:nvSpPr>
        <p:spPr bwMode="auto">
          <a:xfrm>
            <a:off x="609600" y="990600"/>
            <a:ext cx="54864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1917: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Writer, teacher, orator, editor, union leader, Hubert H. Harrison called a mass meeting of 2,000 strong Negro American Liberty Leagu</a:t>
            </a:r>
            <a:r>
              <a:rPr lang="en-US" sz="2400" b="1" dirty="0" smtClean="0">
                <a:solidFill>
                  <a:srgbClr val="000000"/>
                </a:solidFill>
                <a:latin typeface="Times New Roman" pitchFamily="18" charset="0"/>
                <a:cs typeface="Arial" pitchFamily="34" charset="0"/>
              </a:rPr>
              <a:t>e </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at the Bethel African Methodist Episcopal Church in NY.  He endorsed and introduced his mentee Marcus Garvey, which launched one of the largest African movements of the 20th century, the United Negro Improvement Association.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AutoShape 4" descr="data:image/jpg;base64,/9j/4AAQSkZJRgABAQAAAQABAAD/2wCEAAkGBhMSERMUExQVFBUWGB4aGBcWFiAaGBwZGhwcGx0bJBseHCciHhsjHBwcIS8gIycpLCwtFyQxNTAqNSYrLCkBCQoKBQUFDQUFDSkYEhgpKSkpKSkpKSkpKSkpKSkpKSkpKSkpKSkpKSkpKSkpKSkpKSkpKSkpKSkpKSkpKSkpKf/AABEIAGwASAMBIgACEQEDEQH/xAAcAAACAgMBAQAAAAAAAAAAAAAFBwQGAAEDAgj/xABEEAABAgMFBAQJCgQHAAAAAAABAgMABBEFEiExQQYTUWEicYGRByMyUqGxssHwFCRCYmNyc4LR0kN0s/EVNERTg6Lh/8QAFAEBAAAAAAAAAAAAAAAAAAAAAP/EABQRAQAAAAAAAAAAAAAAAAAAAAD/2gAMAwEAAhEDEQA/AJ+z2zMuqWl1FhklTTZJLSSalAJJqMTzgujZiWJ/y8vT8FH7Y67MM0lJbLFlv2ExvaW30SLBcULy1YNoOqufIZn/ANgIFsSVnSaAp5hip8lAZQVK6hTLmYo8/tU2TRmRk0J+swhSqdwGMArRnXplanXVEk4kn1DgNKCI6G1HD0wE6YtsnNqXT92WaA9kx2kLdSkgOS0s4mv+ylKvQIjt2eDniYkpsQBF4nHQawFvs6XkJlHi2WQoZoU0kLw7MRzEE2bBlR/pmD/xJ/bC9Zs5xJSpBurHkkYY9fuyi8bOW6ZgKSsUeRgoaEaKA4HWA7z1iSu6dpLs4NrNd0nO4ojTSMiXO0DT2hLa8PyKjIApssKycoPsG/YTC18KtoldoFsGqWUpRTnS8r0kd0NHY1ofJZT8Br2EwldrXb9ozZ+2X6FEe6AhA4UiQy3TOOLSIJty3L46oDvJsYVHZhBOypYqVHWXlbqAdAfj+8F7DKFVpnXEV5CA7LlAEZVpXSK2XBLzTbycAOiv7hwPuPZDAclhdhfbWN3SutBh6IC42w34p45+KXQ/kMZEJUwTJJvDEy+NfwoyAt2xbXzSUNP4DX9NMJ/whWQWLTmEmtFqLqeaV4+hVR2Qx7Qm3mrAS5LkpcTLMm8Mwi6gKI4G7rCmfn1O3Q44p0pTXpkm5XQE5aQEYP0ju1aLul3twjrI2ehaiFKUk0NwJReKlaJJqKAnWOPyHyCkKvJV0yrIiuQGmFfgQBZi2XWabwAoXUVGKSRiU10UMDTUEHKJzlsNtoLiFXVaCmGUDZ2XDjhZavNsurSpKVkKWm7kfSRXgaRcXPB6LssguFTawptSikXkrUklBJFOjeAAFNQIABY22E28oN3mh10CvThGrXkFuPJQtV4mmOYNSAad+Ry7oiNeDuYYfSXEqKAc0KpUdemkF2LOEsXqFbhSlKgVKFEE3jQ0GOnYQNYCxWmzdadF3Ddr9g6RkRJOeW9ZwcdpfUwsnClapVT0UjcBctlZZK7PlkLxSuVbSRyU2AfXCPtGw1yjz7K80ru14jMKHIih7YeeyR+ZSf8ALtafZpii+Ga7v5aiQFFtRUQMSAoBNeNMe+ApMqO+sGGbMdWlTq3QnAkkoqTTnUQCY7osSLUSGCn6Rw5CACsWi2z4xSipyvD4whhWf4TZYSzYmARvFFBKRX8x4AcYo7Eo0pQvCoJx98Mix25ZbQuob3ScE30ajOtRQY0gICZp0vql3ZgqbICml7tIUtBFR0uOIFaRG2pbDTG7aFEmtSTUk9eZP6QT2tlb7IWCLzZqmmYGGAA7Iq9qT99KAo41AA5mAP2jQMOJGSWVAAcmyIyOdsHxb2P8NfsKjIC2bKD5jJ/y7X9NMLvwvzqFzLTabxcZRRzzRfN5IrqrOvXFlG1aJCypZ1V0rMu0GmzmpW7T23RmT2Qlp22nHnlvOG8pxRK9K1zHICgpwpAS0PROQq8nOkRpqyXEtCYb8Ywo03gFShWqFgeQoc8DmCYgtzpyrnAFbNZYUrxry0GtKggCndDHsSybMQDdnHFjQCYAzGPRGMLazpRlxQ3iqCLjYNi2fvDdUQoecYA1NSaWGyG3HHGjlvDeKeVaZdcVKQWXptsUNAq8rgAnH9O+DO1VoJSkNtG+SaCmZ7Ov4Ee7Fsr5O0Sum9WMaZJHm168TAerbfO7epU0Qv2TG4g2tMeLcH1F5nik4xkAr3p9x66pxRUQhKRU5JSkAAcAAI5HSO0pLgoTQit0a8o6LlsIAtsXtauQeveWyuiXmyKhSeriMfVDKtvwZSc2gPShLN8XhcxbNcfIPk9QpCdEpDd8D21IKDJuHpIxarqk5p5kaDgeUBTbQ8Gs83UpZLyRiSitcPq19UCrKlVby7cN7KhqDXhTOsfRdq2smXaU4oKUEipuipp2coXcjtuxNze+EqlK260UpXTNB9IAUJ4VygPVobLfJrNdfOD4uLB1QkKGAPMHGAzO0YdFSqhGaTxpmNDDF2rcD9nzaclFhSimvSHRvD1R8/MKvJB5eqAuNqzdUL+4rP7pjIpzk8tAVjeF1WZ4gxuAjS0uChBp9EU7RBJmSommNffARE8Q2igFUgUONcBhrBNFtKKRVKMuB/dzgJW4I/tHjdKQQpBIUMQRmO2IybYV5qO4/rG/8WV5qfT+6Aa9iba/LpZyWeUETBTQKOAcGh5KOR54wuUuLZecKTuzQ3RmSpN2qceIvHsgI7aigQQEpIOBFf1jzaFtOLKFml7jjphXOA+gLCtJM5KELABUFIXd5ihIOmByhHTMgWH35cmu7WRXWmh7qGD1i7bPsrQEpbIXQKCgog/961gNtZbKnJ5ThSgKWgXgAaE0zxUTXAawEaZb6JrwPqjIhO2koppROIPHgecZAf/Z"/>
          <p:cNvSpPr>
            <a:spLocks noChangeAspect="1" noChangeArrowheads="1"/>
          </p:cNvSpPr>
          <p:nvPr/>
        </p:nvSpPr>
        <p:spPr bwMode="auto">
          <a:xfrm>
            <a:off x="73025" y="-487363"/>
            <a:ext cx="685800" cy="1028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30" name="Picture 10" descr="http://1.bp.blogspot.com/_kGXHd6pkZlQ/SMFVSlOjU3I/AAAAAAAAAAk/ovJawJsDKFw/S220/Harrison-hubert.jpg"/>
          <p:cNvPicPr>
            <a:picLocks noChangeAspect="1" noChangeArrowheads="1"/>
          </p:cNvPicPr>
          <p:nvPr/>
        </p:nvPicPr>
        <p:blipFill>
          <a:blip r:embed="rId3" cstate="print"/>
          <a:srcRect/>
          <a:stretch>
            <a:fillRect/>
          </a:stretch>
        </p:blipFill>
        <p:spPr bwMode="auto">
          <a:xfrm>
            <a:off x="6477000" y="1676400"/>
            <a:ext cx="1757795" cy="26670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13th:</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762000" y="5334000"/>
            <a:ext cx="73152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The Photo News newspaper editorial page</a:t>
            </a:r>
          </a:p>
          <a:p>
            <a:r>
              <a:rPr lang="en-US" sz="1200" b="1" dirty="0" smtClean="0">
                <a:latin typeface="Bookman Old Style" pitchFamily="18" charset="0"/>
              </a:rPr>
              <a:t>Picture: http://www.hurriyetdailynews.com/ix.php?p=6&amp;as_epq=chechnya</a:t>
            </a:r>
          </a:p>
        </p:txBody>
      </p:sp>
      <p:sp>
        <p:nvSpPr>
          <p:cNvPr id="6146" name="Text Box 2"/>
          <p:cNvSpPr txBox="1">
            <a:spLocks noChangeArrowheads="1"/>
          </p:cNvSpPr>
          <p:nvPr/>
        </p:nvSpPr>
        <p:spPr bwMode="auto">
          <a:xfrm>
            <a:off x="685800" y="990600"/>
            <a:ext cx="5181600" cy="39243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1945: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The Photo News endorsed a Progressive Guide publication article,</a:t>
            </a:r>
            <a:r>
              <a:rPr kumimoji="0" lang="en-US" sz="2800" b="1" i="0" u="none" strike="noStrike" cap="none" normalizeH="0" dirty="0" smtClean="0">
                <a:ln>
                  <a:noFill/>
                </a:ln>
                <a:solidFill>
                  <a:srgbClr val="000000"/>
                </a:solidFill>
                <a:effectLst/>
                <a:latin typeface="Times New Roman" pitchFamily="18" charset="0"/>
                <a:cs typeface="Arial" pitchFamily="34" charset="0"/>
              </a:rPr>
              <a:t> which </a:t>
            </a: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called for the need to provide readjustment services to returning servicemen with health problems, disabled, unemployed, and otherwise needy.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53" name="Picture 9" descr="http://t0.gstatic.com/images?q=tbn:ANd9GcSJjokvHZKEZR9d0GpM0jLPjOxuOy0jlnI7D8lgWyRBey4PmUNYEw"/>
          <p:cNvPicPr>
            <a:picLocks noChangeAspect="1" noChangeArrowheads="1"/>
          </p:cNvPicPr>
          <p:nvPr/>
        </p:nvPicPr>
        <p:blipFill>
          <a:blip r:embed="rId3" cstate="print"/>
          <a:srcRect l="6061" r="24243"/>
          <a:stretch>
            <a:fillRect/>
          </a:stretch>
        </p:blipFill>
        <p:spPr bwMode="auto">
          <a:xfrm>
            <a:off x="5791200" y="1676400"/>
            <a:ext cx="2642662" cy="27432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14</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486400"/>
            <a:ext cx="73152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Daily News</a:t>
            </a:r>
          </a:p>
          <a:p>
            <a:r>
              <a:rPr lang="en-US" sz="1200" b="1" dirty="0" smtClean="0">
                <a:latin typeface="Bookman Old Style" pitchFamily="18" charset="0"/>
              </a:rPr>
              <a:t>Picture: http://cruzansyndicate.tripod.com/page2.htm</a:t>
            </a:r>
          </a:p>
        </p:txBody>
      </p:sp>
      <p:sp>
        <p:nvSpPr>
          <p:cNvPr id="4" name="Text Box 3"/>
          <p:cNvSpPr txBox="1">
            <a:spLocks noChangeArrowheads="1"/>
          </p:cNvSpPr>
          <p:nvPr/>
        </p:nvSpPr>
        <p:spPr bwMode="auto">
          <a:xfrm>
            <a:off x="838200" y="990600"/>
            <a:ext cx="51054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1954: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Cyril E. King cabled the Legislative Assembly asking that they annul their agreement with Irwin </a:t>
            </a:r>
            <a:r>
              <a:rPr kumimoji="0" lang="en-US" sz="2800" b="1" i="0" u="none" strike="noStrike" cap="none" normalizeH="0" baseline="0" dirty="0" err="1" smtClean="0">
                <a:ln>
                  <a:noFill/>
                </a:ln>
                <a:solidFill>
                  <a:srgbClr val="000000"/>
                </a:solidFill>
                <a:effectLst/>
                <a:latin typeface="Times New Roman" pitchFamily="18" charset="0"/>
                <a:cs typeface="Arial" pitchFamily="34" charset="0"/>
              </a:rPr>
              <a:t>Silvermann’s</a:t>
            </a: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 Law Firm due to the attorney’s attack on the NAACP, who zealously supported the Revised Organic Act.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Picture 2" descr="http://t0.gstatic.com/images?q=tbn:ANd9GcRTIvE4y9bdjtbNx8iolAr5k4jEpxtRGrjzrAos6M2kt4CqYFTa"/>
          <p:cNvPicPr>
            <a:picLocks noChangeAspect="1" noChangeArrowheads="1"/>
          </p:cNvPicPr>
          <p:nvPr/>
        </p:nvPicPr>
        <p:blipFill>
          <a:blip r:embed="rId3" cstate="print"/>
          <a:srcRect/>
          <a:stretch>
            <a:fillRect/>
          </a:stretch>
        </p:blipFill>
        <p:spPr bwMode="auto">
          <a:xfrm>
            <a:off x="6019800" y="1676400"/>
            <a:ext cx="2577203" cy="29718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048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15</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762000" y="5080337"/>
            <a:ext cx="7696200" cy="1015663"/>
          </a:xfrm>
          <a:prstGeom prst="rect">
            <a:avLst/>
          </a:prstGeom>
        </p:spPr>
        <p:txBody>
          <a:bodyPr wrap="square">
            <a:spAutoFit/>
          </a:bodyPr>
          <a:lstStyle/>
          <a:p>
            <a:r>
              <a:rPr lang="en-US" sz="1200" b="1" dirty="0" smtClean="0">
                <a:latin typeface="Bookman Old Style" pitchFamily="18" charset="0"/>
              </a:rPr>
              <a:t>Courtesy:</a:t>
            </a:r>
          </a:p>
          <a:p>
            <a:r>
              <a:rPr lang="en-US" sz="1200" b="1" dirty="0" smtClean="0">
                <a:latin typeface="Bookman Old Style" pitchFamily="18" charset="0"/>
              </a:rPr>
              <a:t>Text:  From Serfdom to </a:t>
            </a:r>
            <a:r>
              <a:rPr lang="en-US" sz="1200" b="1" dirty="0" err="1" smtClean="0">
                <a:latin typeface="Bookman Old Style" pitchFamily="18" charset="0"/>
              </a:rPr>
              <a:t>FireBurn</a:t>
            </a:r>
            <a:r>
              <a:rPr lang="en-US" sz="1200" b="1" dirty="0" smtClean="0">
                <a:latin typeface="Bookman Old Style" pitchFamily="18" charset="0"/>
              </a:rPr>
              <a:t> and Strike, Peter </a:t>
            </a:r>
            <a:r>
              <a:rPr lang="en-US" sz="1200" b="1" dirty="0" err="1" smtClean="0">
                <a:latin typeface="Bookman Old Style" pitchFamily="18" charset="0"/>
              </a:rPr>
              <a:t>Hoxcer</a:t>
            </a:r>
            <a:r>
              <a:rPr lang="en-US" sz="1200" b="1" dirty="0" smtClean="0">
                <a:latin typeface="Bookman Old Style" pitchFamily="18" charset="0"/>
              </a:rPr>
              <a:t> Jensen, Page 186</a:t>
            </a:r>
          </a:p>
          <a:p>
            <a:r>
              <a:rPr lang="en-US" sz="1200" b="1" dirty="0" smtClean="0">
                <a:latin typeface="Bookman Old Style" pitchFamily="18" charset="0"/>
              </a:rPr>
              <a:t>Picture: http://www.southasianconcern.org/south_asians/detail/why_did_south_asians_leave_their_homelands/</a:t>
            </a:r>
          </a:p>
        </p:txBody>
      </p:sp>
      <p:sp>
        <p:nvSpPr>
          <p:cNvPr id="4" name="Text Box 4"/>
          <p:cNvSpPr txBox="1">
            <a:spLocks noChangeArrowheads="1"/>
          </p:cNvSpPr>
          <p:nvPr/>
        </p:nvSpPr>
        <p:spPr bwMode="auto">
          <a:xfrm>
            <a:off x="685800" y="1143000"/>
            <a:ext cx="4419600" cy="3276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1863: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The steamship, Mars arrived on St. Croix from Calcutta with 318 East Indian workers to supplement the plantation labor force.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http://t3.gstatic.com/images?q=tbn:ANd9GcQRnIYrm-R6RZ6gfUTxVw19houLUbB5ApWiRXENmCc0yaxX6pGj"/>
          <p:cNvPicPr>
            <a:picLocks noChangeAspect="1" noChangeArrowheads="1"/>
          </p:cNvPicPr>
          <p:nvPr/>
        </p:nvPicPr>
        <p:blipFill>
          <a:blip r:embed="rId3" cstate="print"/>
          <a:srcRect/>
          <a:stretch>
            <a:fillRect/>
          </a:stretch>
        </p:blipFill>
        <p:spPr bwMode="auto">
          <a:xfrm>
            <a:off x="5105400" y="1524000"/>
            <a:ext cx="3357119" cy="2514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16</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21507" name="AutoShape 3"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9" name="AutoShape 5"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1" name="AutoShape 7"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3" name="AutoShape 9"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5" name="AutoShape 11" descr="data:image/jpg;base64,/9j/4AAQSkZJRgABAQAAAQABAAD/2wCEAAkGBhAQEBIUExMWEBQQEhcUFhIYExYXGxMSFRUXIBwcFR8cIigqGiUoGhoWIi8sLycpLDgtGB80NTAqNiYsOCkBCQoKBQUFDQUFDSkYEhgpKSkpKSkpKSkpKSkpKSkpKSkpKSkpKSkpKSkpKSkpKSkpKSkpKSkpKSkpKSkpKSkpKf/AABEIAFEARgMBIgACEQEDEQH/xAAcAAACAgMBAQAAAAAAAAAAAAAABwUGAQMEAgj/xAA/EAACAAQDBQQGBQwDAAAAAAABAgADBBESITEFBkFRYQcicfATMoGRocEUI3OxsjREYmNygoOSorO00SQzNf/EABQBAQAAAAAAAAAAAAAAAAAAAAD/xAAUEQEAAAAAAAAAAAAAAAAAAAAA/9oADAMBAAIRAxEAPwB4wQR4nTgiljkFFz7IDVV1kuUpZ2CAcSfu5xBLvkkwkSluL2DNlc+HDK8L3ezeV6mcc7Kp7o6Rx7KXE3HPrANuZtoS0xOVN9LEi8dWy9sSqhcUtr21GhEU+RTq6hTbpEVNmPRzgydw34MCD0IEA0xGI49kbSWokpMGWIZi+jcR55x2wBBBBAERG9D2pZvh8CYl4rG/W25EmmeW7EPNQ4FCk3seNtBeATM1ziPUxN7FmrL9ZrHhleIOcbHxtHTLrpjIRgRAACLjEzWIvY37uXsgGFUFCizFmG1r2ucufGK9tarkTgoWYcQGeWQ63iM2dWB6WcMwVtZrnTjfpnEZIWchYBlUBT3ShuTllcaQDZ7Nmf6PMDaCZYeIAv8AKLjC57MNv/mxQktjm4+VggN/bbidYYogMwQQQBC+7V6A4JNQD/1lpbeDjI/zAe+GDEZvFsVaymmSScOIXDWvhYG4PXOAQhtlx7sTXoB9HLv3VVbD9JiDpHNvPsRqGcJbWbuBgRexvrbwNx7NM4iqrazXVWyVR3RzvqYCb3emIJc7G6yg4tbI6j2x2UG0pc2U0prYsPdmAghl5X6ZRXaOfTXBwK5U6G4B9nExioqC5XAMIVuVgATp55QDP7LaVLTnt3lIl3/RNyfiB7ov8UDslRvQ1DHQzFUeKqb/AHj3xfrwGYIIIDEV/effej2eh9NMHpCt1krm7csuAJ4nKFHvF2z1066ysNMuY7vee3Vj8hC9qa95jMzszs5uWYkknmb6wFuqt4ajatROZz9YJZaVLGmCXctLXmcJdr8SvWIpKgPbFwFh79REPs7ajyJsudLNnlOHU9VPHmIYW8O5QqaVNpUCky5y45tMuZkuL4sHQNe44QFfCTF9V1C63NvhlG30xbCl8TMRpc3tnc5aAXJ1yGkVeazX1i9blbvTFoq+ucEItJMlyib95pgsxW/Jb++AdO6FLIlUkpJExJyhbmYrBg7n1jl1+UTYj5Q2ZtudTvjkzHktzUkX+R9sMPZHbbVIAs5EnWyLZox92XwgHZBFP2D2n0VXkS0lwMRVlJyy0K66jUCCA+cJr5nzzjSxBjW83Mxrx+f9QHsS84cXYLvFYzqNj6150voQAHA+B98J0TInNzdt/RK+nnE4VSaMZ/Vtk39JMA3+1fc+gSmm1eAS511VQuQmOzD1lGR7oY8NNY7JW2RtDd+cyqsorKeU6KLKrJb1OQIsR4xA9uteWWnRW+rlvjPETHKn34VAP74iB3H2yU2dXKT3JknA1zcy6gkhTbkwJH7SZ6wC6Vs/Ocb0mWHWOEmNwf4QFt3Mm/Xt9k34kjEcu5L/APIYfqm/GkYgKvM1jynzgggAa+esbOfgYIIBl9ov/nUH8T+1Jit7s/k1b4SP8kRiCArTa+eZj0nHzzjMEBYtx/yl/sn/ABSoIIID/9k="/>
          <p:cNvSpPr>
            <a:spLocks noChangeAspect="1" noChangeArrowheads="1"/>
          </p:cNvSpPr>
          <p:nvPr/>
        </p:nvSpPr>
        <p:spPr bwMode="auto">
          <a:xfrm>
            <a:off x="155575" y="-365125"/>
            <a:ext cx="666750" cy="7715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762000" y="5181600"/>
            <a:ext cx="7620000" cy="830997"/>
          </a:xfrm>
          <a:prstGeom prst="rect">
            <a:avLst/>
          </a:prstGeom>
        </p:spPr>
        <p:txBody>
          <a:bodyPr wrap="square">
            <a:spAutoFit/>
          </a:bodyPr>
          <a:lstStyle/>
          <a:p>
            <a:r>
              <a:rPr lang="en-US" sz="1200" b="1" dirty="0" smtClean="0">
                <a:latin typeface="Bookman Old Style" pitchFamily="18" charset="0"/>
              </a:rPr>
              <a:t>Courtesy:</a:t>
            </a:r>
          </a:p>
          <a:p>
            <a:r>
              <a:rPr lang="en-US" sz="1200" b="1" dirty="0" smtClean="0">
                <a:latin typeface="Bookman Old Style" pitchFamily="18" charset="0"/>
              </a:rPr>
              <a:t>Text:  The Umbilical Cord, HWL </a:t>
            </a:r>
            <a:r>
              <a:rPr lang="en-US" sz="1200" b="1" dirty="0" err="1" smtClean="0">
                <a:latin typeface="Bookman Old Style" pitchFamily="18" charset="0"/>
              </a:rPr>
              <a:t>Willocks</a:t>
            </a:r>
            <a:r>
              <a:rPr lang="en-US" sz="1200" b="1" dirty="0" smtClean="0">
                <a:latin typeface="Bookman Old Style" pitchFamily="18" charset="0"/>
              </a:rPr>
              <a:t>, Page 217</a:t>
            </a:r>
          </a:p>
          <a:p>
            <a:r>
              <a:rPr lang="en-US" sz="1200" b="1" dirty="0" smtClean="0">
                <a:latin typeface="Bookman Old Style" pitchFamily="18" charset="0"/>
              </a:rPr>
              <a:t>Picture: http://johnedwinmason.typepad.com/john_edwin_mason_photogra/farm-security-administration/page/2/</a:t>
            </a:r>
          </a:p>
        </p:txBody>
      </p:sp>
      <p:sp>
        <p:nvSpPr>
          <p:cNvPr id="11" name="Text Box 5"/>
          <p:cNvSpPr txBox="1">
            <a:spLocks noChangeArrowheads="1"/>
          </p:cNvSpPr>
          <p:nvPr/>
        </p:nvSpPr>
        <p:spPr bwMode="auto">
          <a:xfrm>
            <a:off x="762000" y="990600"/>
            <a:ext cx="7543800" cy="2286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1879: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The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Landsthing</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passed a bill into law to help the destitute in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Frederiksted</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It particularly  helped the laborers, since they were not eligible for the loans and grants made available to the planters.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AutoShape 2" descr="data:image/jpg;base64,/9j/4AAQSkZJRgABAQAAAQABAAD/2wCEAAkGBhQSERMUExQUFRUWGBgYFxgXGBcXGhgYFxgcFxcYGBgXHCYeGRwjGRcXIC8gIycpLCwsFx4xNTAqNSYrLCkBCQoKDgwOGg8PGiwkHBwsLCwpKSwsKSwsKSksLCksLCksKSwpLCkpKSkpLCkpLCwpLCksKSwsLCwpLCwsKTQpLP/AABEIALwBDAMBIgACEQEDEQH/xAAcAAACAgMBAQAAAAAAAAAAAAADBAIFAQYHAAj/xABFEAABAgQDBQUEBwUHBAMAAAABAhEAAyExBBJBBSJRYXEGE4GRoTKx0fAHQlKSweHxFCNictIWFzNjgpPiFUNToiTCw//EABgBAAMBAQAAAAAAAAAAAAAAAAABAgME/8QAIBEAAgICAgMBAQAAAAAAAAAAAAECERIhMVEDE0EiYf/aAAwDAQACEQMRAD8A4mYLIw6lqCUgqUbAVMDAjqfZns+JElNN9YClHXeD5egBtxeJBujR5XY7Eq/7bdVIHoS8GHYbFfZSP9aPwMdOkbPUosA8GXs9QoQX0gJyOXp7AYoi0v8A3ExgdgsS7NL++I6cjC6RI4PLWEGTOaJ+jrFHSV98fCCD6NMV/lff/wCMdQwqT4QyZcMMmcm/uyxf+T9//jE0/RhimNZI4DOa/wDq3nHWESoylLQCyZyUfRji/wDK++f6YyPovxZt3X3z/THYEJEMywIVlJs4sv6LsWP/ABffP9MYH0YYv/J++f6Y7h+zBWkAxGCAhWPZxf8AuwxfGT98/wBMZH0XYvTuvvn+mOuEgPHkkO4hWLI5Wj6HscQ7Sfvn+mAzfoqxiaHuX4Zz/S0dqwmIUmvLXhC+IWCSTFJg2zjB+jLF/wCV98/0xH+7TF8JX3/+Mdm/ZgQ8Q/ZhFKicpHHf7s8Xb919/wD4wT+67FteT/uH+mOtrkCIql8oKYZs5HL+jDGEWlDkZgf0DesT/urxn+T/ALg+EdTVJOkYWVJrEu0NTOVL+jHGDSV/uD4QNX0a4v7Mv/cTHW0YwG8SVNTEZMqzj/8Adxi/so/3ExA/R9i2O4n76PjHXFtAv2Yrt4w02LI5IrsLiR9VP30/GAr7HYgfVT99Pxjqs3CkXEKTcNFKxORzE9lZ/wBkfeT8YXn7EnIDlBYXZi3lHS14WsJ4iRygboadnMiIxF/2l2YEELSLli3G4PjXyiggRQbDIdaRxIHmY7p3bKLB0ufCOHYD/ElvbMPfHeyHVSv6wEyCYPEFGlOH6w8cQFtFd3Z4RgLKTARYzjMKRWB95El4smBFMABEkRAmMpTE0iGKzKIY7hxAWgqHhMaMLkEWMZRNaMmeNYxlBFRCooZl4wQPEzwYAcKNDGf2TmYVBbArIMSlyo9+xsbmLHDISAxh0IFKTQCIzMKYdRLTwhzMnUCAoo1AiBl4t5uXQQplzGkMTQmkE2iSwReHZmHywioc4qyaMERBUsKvaC5DHkgizRNjoiNloU5BgeIwITaGcxaFJubnEsbISsM5hhMnLygKM40pHkZ1WhUBHEVvCipHBuZh2Zg16jxiUmRSsMRTz8O4OphQYMmpAaNgxckZXADwmssmtoljNE7ayAMOSAPbR+Mc+jpHbhX/AMYjTOj3mObmLjwWhjZ/+LL/AJ0+8R9DmXle1z74+eMCf3iP5k+8R31WKU56mKoibMHGMYDMxb6QXN4x5uUNIzsjKLiDBMRQWgyZvIQAFlywYyJVYGVcBEi/KAYYSOsT7kkQGVNVBu9UYVD0Krwpe8FQkwQDrBQYABJTEiqCILaRFQEAxbELgScS2sOKkAx7uEj6ohBQsjFHjDsolVCaxiWhCSKBy7U4X94h0SEnSAasVnJILOIhJmBCk5iN5TDrp8PKLNWGSRZ2jVu2uFWiSVoUQkNmBY5S7pmIVQghQS4sQTSE9Kxm0AjUCEsVLS7xWbE20nESwQreCihVGBWlLqy8R+cMzpSjVxSHdgxteFGWlYVWilIqsX2pw8p3npJ+yjfP/q48zFTP+kaSPZRMWeeVI95PpCtAbMknWkOpw7AEHrHOZv0kzPqypY/mKle7LAZnb/GEOFIQOKZY9M7xOSGkdTXO0oAeEKpQUORrHH53bDEkuZ8w/wCoj0SwjA7a4pLNNXSlVFQ4WU4gt9Do6viMSo3MKGfHJ8T2nxMx805ZBuHYeQYQvh9rzZfszFjkFFvI0hk0dZmTYjNUFUjneF7ZT0tnyrHMZT5p/EGLBHbMKsluRV+UJiphvpClpGFp/wCRH40jlxjeu1W30TcMUnMledJYgEEVsoH3gRokVHgpB8H/AIiP5h747qJtT1McIwx309R747BjdvS5SgFPU8rOz0MVko8kzTfBdJXBEq6Rr6e0qCApAcOxJUkNxZnc1FC0eHahIUygAmlQpzau7l5cYXtiRhI2N4kJjRTHtHIAcTB6/P6x5HaSSW/eoFAatbnwOkZvzx6Za8TL1M2JZopTttAB/eJDXJSQz0D6QOb2gAZlIUVB0hxUeBtAvPF9h65GxIIiYMaerteoCqZQ/wBevIa+cCnduViyZSeqlLr0SxHrF5xYsWb6g84wp458rtlPb/Ekjl3cwGl3CvyjI7ezgC6pS3tuLH/3tCzRVM3/AL2MHERzw9sJ6x7aEj+FKH81qVCczas2ZedNPILavRBAhPyIMWdSWtIDmg4mnqYp8d2vwssH97nI0ljP6jdHiY0zZWwBiVHOtKEimZawSTwAKwTdzWkW/wDd9LNsVL+6D/8ArCybHRL+36VzU5ZU0gBVAUklymrDgx115RbyO18tn308lJr6Ej1ip/sMXGXEpoGYJy3INkqaCy+xSwGE+Wq10r9wU0S5S+DpFlO+kBCbIUo8HSPUPFBt7t0uchSEyylJorfctdt1m50NIsZ/YozK95KeoolRsSDTRiCPAxX4n6NZp9malPVKvhCym+R0ihwPaVcsS8oog5gCd1y4BZLVdaySTV/Mm09sTp1JkwqB+qHSh+BSmh8SYT2r2bXhFy85EyWrNVLpSSi6asXcj14GMzMO6mK5aDRkpOYseSXc1sOBiXL4VQhNlsWUG6F/SBEIf2lDw/H8oucN2bXMUUuAzVyrYg2YkDyiM7YRSkqz0F2B4kN7Lm3CDNcBQhLnSxZPian8ohOlk2JPIn3RjGS8ut2rXXnAULYhy/jD/oAJiWMDCHNS0PqnBt5ul24fLRALQLMeh+MVkTQspIFn6xCXKJhheIQ5zV4U/Ov5RM4pGh90O2OiCZQAaFp0hrQ13iSPaFeY+MBzi+bzgTYFbtFZyseIiviz2nNBQzvUaRWRouCWEkB1JHMe+OiYvs6kgAzFLYnLmZxVwPExzqWajrHR17WUczhLPppfhXnGHnvVGkKF0dlEpBALD1e3Dm0Yw2xCr2jXqzNYuRX9K3hhW1Flxdxo1m097/IGcUVVIF386NGFy+sukFxGwkAJBVPLWOZJSNbNXzhvC7FDMFzrgh1SrtwIp+XkgufmDZQGOnKtfxhjDbQyLzZJRIei0gprdw9TC/XYaGJmxmKnVMUAKgKBUDcMQB7tYknAIUp1qmrIAFTUFnNQeAAbRohM2yt0lISjLmDJAar3C8z0LRAbRJLsB/Lu6CwSwHh4cIn9dhSGv+myqshQTQOFqcmru5Ib8Xs8TGysOpt2YNQRmr5wsNpr45i2orEk4xRplD604V/AQv0OkRmbDlZswUocQp1BnroPfEh2aTQomZQaHcNSel7HiYBidoLYnMG4ZU66A3fpCc7apzpUpTAMdxLG9CwqXTRopZP6S6LGT2eQxHfIUX9opmOOTO3nxhU7LkSxvTpZUOImJN9MoVwPnyheRjlJWredKvaILO71YitSfMw5MlJnJGYKLU9piCHBFB1pD/S5YaZ0fskJEvZ6CVS1IK5rKLM7ihK2szQvsaQnET8aZyZa5KAk4f2AM2ebmymWQo7ol3PCNWTtJX7KMMQnuwVXJzOoua0FLM34GB7Nx68MCmWWQVBQC94iz1cULfN4v20LA2Gbs7DnB4pakpROly5hQy5qSFJlpUjdMyu8qOYz8XOTOymccreyskVrY1sWja8TtGctC0lYOYNVIYAjKXy8uYtq8IbQkGbOVMWiSMwIIQCmhSUEucxBIJJNa16kfJqmNx6KY7UmiqVFTBvZSp/CpZ+P5Rf9gtmzMRipKV5ghakqWCE70tJOYGjgEhKaEe1FKvAjDqzDezUylltvcShLGgZgLGoo952a7bLkLzBEskuEqWwocqt4pZ2yE1bXQ0tPomjbvpKlJGGmDKnKmcgJADMAklktypwaOfy9rJwy1Lkh1BACVEUClFLkJU9klWovG0bW2vMxSFJmy0707vBUvlGbKCGALBVXf40UvYqSp2LXIzVLXZVWLcIzl5FdhWhjA9vsVMDhCLke1UgAVYp1f0MTxHb7EpLbqSdQRTzSxpCqMAZLiSyeLVJyKdN7t+EV+OzqMyZMUVKSHUpW8VEEJcu1BbwPCK9mXAUkbltPFKVswTZ7TTOYAAgZCDmSoDLfdrWxYXLc3xU1Acs3Sg5Ui/wm1Z65YQmasBJIKXBBDEFnswJDc+cLTdkpmJch34ji7ilq0fpEuW9ga8JSXN68hFlgOzipiM+ZKQn7WrXsKaecOHZasuQlNzRhRixZuLe6DYeTMSlgvKQ+7RtKiHKfQUJz9iqlrAOVTgB8tK0BPDjTjBv+jAUJlOaggE+Ao1i8NylTT9feF/dXkOMEK15aKANHZKdaghxxEZ5SHoT/ALPpIG8x1NOeh5K90BxOxpaA5mU5gE+DCG1BTglQBpb3DofeIDiMEFUWXS4LhxU0enWsNSl2OkajtSQQkkEFOYNxq7UirjaO0GBEuTu2K0gjgQFa8K+kaw0dvjdxMmtnkXHWN5kIzKAch+Nfx46h/GNHR7Q6x0TCOk5mZIUwJoSanKxq5ZhasR5vhUHQGZh1JS+lGaxBspJq+n3hoYlhHUyWbRzq49m7A0pzN7Q4Vfu1IUACkOGAZ7kEcd308xYaWXIBY0CQ2ouxepCjahv0jmsvIJ+wstUsK3mDU9oFIJA5h6Ura9CEyFA1Hz+MWO1pZVlUn2qAAFvtKJFuDjr0hWcszU5mYsHCauySKaMSE+BiUwsApBzFxo9n+b+o8cqB59H0HDw0aIyZBcEZiatcU1H5Q4hAa1avW1wDelQaPeBsMiMtQCc1SSKOTclJqL2e/GC4AgL3ykvQ1rUXBseLP7oxikJWlWV3SfZFTYuWFxepAt4mEyS5dL5Wo9TSreFQ4o7dIQWV210FMws2VlBi9DUaXrlp1aEkJynfSC4ygtQGlXoFAVu450Bi22rJBLq/dglgWJIcg1A0Yh6WLjhFIqVlCqgKYoUk3G9UZRQnMHpRuVY2hwSzGCnDOHTnAYMkJNA/EFgDrzozxsWzsUCtSQlIS4BTRKnylra5t3xDXDUmAkZMqgUn2SCDQOCBdqig1+Nps6UoKDqSkqUwFCliQAcwZwwAcEsxsYc6BFpiJ4JTS/LkLtya0enMDXKwJSeR0f1PGpNWMSxEip1sdM1geIY7qtNWiWzMWgTliaxLq3WABZW6ouKijh3s/COb4UrYP9nLlgyTY15EVal2eztE04pHeBBNwpRIDgFspOtCWsbVj2Ox5HeEEZgksAPZzAhnPIktTwjXu9BbeKWcMKXuDDir2ymq+j2M2M6mDb2pZwbHKczt5+NoNh9npC1ADOlSQpaABUEZmS5DsrO1i3HdhzZcgTJSXdg/EUzCjixKQDzCDrEpc5su6skCrkB05vaDuVMaMS7FL+0XrJ8EUB/aUlDBwbVABa7EG3skHgT4wSXMCgljvC7sC72IVY5efDnEEbJOZSUgqF6BW8k1ScwcOwFSPHSB4qTkUzKr9oMQBQ0IenD8CDEUhk04upe9aB6kMGY0DFzxDcHgCJwUtaSHCrtQVZQqLMdekElShmUWIyA0BBcgEMaWZT8/CFE405mTlHU+F3/AD0hpBQ4kJQAQGVWm64Is7AFrc2FWiOMmvSWHFCdWcPbQvSlmiMgKBQkvoRRmyl6jmjMHF2HCiqZxd+uo8RQwUOiaZtWU7v5O/HrGMStVGFCAfEDjygcyc4CVGoIymx5Elq0elmreHMGAopSzOQHd2ers2jt1bjR8Ei2Hns5JAu5DOCQGLcYXE+o/gYMbjhX5MRXimNaX0BIINrX+NqsBzcQFHdBU7DqBQEM4YDM7fnDSAYmSudLuS/1gL9SIksDMLWNOYfyrCkjElSFXZSaNUgkptx3Q/hGDjkpZLpUoM9bsB+I0h4joqe02J3AintAtq4BBPQ05xrRi321OKkh0EVd2s9AHansmnwiojt8aqJk3skgsRG8I2yFIKFOBmCklJDAgOSFCtPOvERowjZjJKShRBSFC7OQS3Cwr+sLyJPkEXCMSe9AKzkNCVVAccjShfW5OkPYTCnKg2KS+lXAUoFjwJHgnQCKyXLKFMWLsDY1FQS92VQ8ieUNYOctSk5SpIqMpYgFqjkzpPMMenM/4WSx2eb3GUE5QotqXJBP8RZrak0rDSklMpCQqpdlGliWDE3FBQ2ZmgWCxkqaFpyOsOcgDFRFFFJyirCqDmogNUEQ1jphmIASzpcEkuHOYOeIYPw6xD1SGSkpZKXCSX4BqM53gwJJcAtUgUFYl+yvmU5Io5rR6OzAscteBDcQFsRJmd3LCVSxc7yigM+7QMDQkcHA4UfkyynKokZX9okZDmIcFYoASxrq5+swloQmmTlUQ4zGooWU50II14Gppe7cxi5R9XMo8inMFKU+lK+MTnYI1BSopN2BLFqKTS7BIy3PgIlhGU2X2nyu98+6QSNc2W3XWFdjJ4nClaSWo43SxZ82VQuwIJBA1ANoq5xoApBIYAg6EHLrqyadBFriEAzVoSQXHdkEFgUqADgfVyvbgrhFQrEOd4MQRUVBcOxBuxF9XcQRsZlWGRmdkuaj1oX1AYgaU5QbDYeWAyRlOlVEBRDa1AJoX4h/ZEJzCkEUUkkgWdJcHUc2OvXjNC8oKiSGcnXncOW4hqjrFbKosJ+KGbvCGoCQKEOSFCt95w3LlGndoMcs49pZLukDK7kFlG1fyEbirEDNLWPrDmcyVOVimt68XjWJWGQcesvuJSUpUP4ciM1dWzfhaL8VJu+ia6FR2gVLG6BMBcqzXL6gixvxcHnFYvbRUp0y0pfiVK9aQKauuUlmJ9/EU0gK1+Ov5R0qKXwTZ0PsDtBU5GITMALJRlyhmBzAh+Ota0MPKO8SPqllGhIJBDsaA3dr1iq7KYNaJRd0pVvKYOSEuw946lX2TE8btkoZZQr2nNcpS5cdDUO4Y14MeOUbm6NPhY4jDLUGzKKWa4d82qkZeHH4QpKnlIIUCoAgKTc5VGhBN6O2txRw01zu8Skoq4vxYAUazahyAYEUryq3XLOwpmD5QkvrvXDa0Lwl0yK0PInhJeihlSNEghLDWiQcyWPPk0VWIwbOA4NwwLXBo3z1iOFQkTAlaw6Cmgc7neArSrQqKcwYWerWTkKSLkl34gOb3NH9OcNqnocTI7x0uCQhJCSAzaX1orVras8LT5yQoupnBs7i7EtW4HvgmYi1OT8fG0SlSgtQBp4P6NpTjrBY6F5swADMWoC5Dkmztc+VXPWGJE1QmykpBBUHFaHeZLi50B5QmvBgghSCU3FQGJJzFyeVuUMKxZBTlJGSzAOwJNTyral/GnQsTO0pW8pww9pJpZQcE6MAQHpUEaQtJRkBIoCOlAQaaDwu/lmbMzV6UszaVHpAihtOdKM/SBFURK0JDBgD5OLmj1oISmrCxlUPfTm9j89Ya7tJJ1Be/Nib0ZxAJuEKSWJLO1BYENUG5GtY0jRDsq9sOlGQqzMeh5P8AERTxfbcmDuwkAJLpJFK3DuKfrFDHTDgylySRcRvmQABIYKK3WQCU5EAISG1clRccRGhi8bRhMUrMAkrUFOH1BRU7oTrf4RPkVjiW8vDod84LuxJUxH+pII1FvGH8ECkrG8CASGBBzo3nHF0Zq8TFPh1VZ1g/ysB1yg6s9ALxYS55kkAung+8PDRSTpXRqRyyTNA+DfMlK00UoAEy9XFl5aKawtGZKkoSe9OULOV3AYkOSx4TCilqnhA5UmXLmLKVb4JSUglg2ZykGpG7R3oblngbIUnuyoKQlJzEPnQVHOJgcuQHqH00NYVbEzE2cpKUAiozAjopg3rGcPOyl6oJo6QSOIzBszO2tiaViU/CqzJOYAihICiFJPskZdCGNWoYMMEvMe7UjUMolV+LJYEhqAdC9YFQ1tFnNKilK5dFJIO66gRzYFxStrk3YwTDT1KnJVkyfvUhaTxCgygWGZJGarUKBzdFEwFCknLMDBzKmJWoHM28QdK+0A7MTVoxsiaULGYjT2XYlC0kKA0JS4KTXMlXCIqkItFqyq7w1zrDkgBpZVmY1qHB5swtGpIW6kqSlQCiC+YEGxSWFgxNDqesbHPllKphUpKkKlhKUEEZ1y0AlimoCXrzWSCKtruAImzZZmZQjKUpITkSlRO7kAAIS6SHYe0NSDFQWmxjiZ1Bp0Ol7fN4mmU4Jcg6VpvAm1mYa8DCgQpz7LaCpIH1X8rQyhDCpd+VBX4v7+EJlmcPhQmWhQPsTJwoSCEqQjKAG0UVjoOQEI7O2SaKU+4SlSWTYhkrTViCczufsxZicyEmhLqBsbZTY8lDwjyMUQoEA2D9NQ48+RA6wOTGjSdu7PKFPRlFRDclNVqeXGK2WklQbiPN42/tHsVSwFIIVdhZ3q40c8P0FBsvDB1KNwWbhQ5nHk3Qx1wncTKUdm+r2oUYFso3jLQCCS+YgEOwpkCmblWFJDKQoKALF8xSA6WNAxrpunnzjW9jqMzEEiiUuo8HbKDwuoVi/mK1v5Hz199o5pRx0aXYyhaUy0IQggJzEJJI9piplGhL1Z03FABTErEkHPkIcLdW8KFCim6jvZk3q1RWphNJc5CWAqD9nUqHJqEau2sQwmNzLyJDgpUybl0gOX1oARaxY0qY/SGMYLBhSVrBSMyEqCBfKyCVMPmx1gXsqAIINH5cfxvBpOJRLmBWQEJJdnDggpdwd6h52auik6dSgL8WZ+IFfU84OSojYSSTlBLAGzEamxpXWnFhCv7SWN3Y8DU0Ng5BezlqwELUkPUmxDtTmzP+cSKSRmSUpc3d3N6cT8HMFDPBdySSCTbwHTz/AElMkuAWPwpanw0PCBhGbRqEsLbtwMzE0qw/KAIIFTSvMF34a6Wh0AYAhTjyfl058IiCa0LapAt+D/CMlWbUHry561q8RnYgIFSB4F/jf3QAYVNarEcXox/KA4zEmjA7yUvQ3ZiOL0Ov4iAqxK1LyhBCRdXIVdrNbnXyhiEpKBVZyVOU+0lSiXLcFE30WI1UeyWKbXnq7rKaFS8ygHZ6kPo9S3I3iki12oAZYLEHMKFhusWIHv04M8VUdEVoxfJJN/GNiTjJiQyl92K7oJq9nY716A0FCI1wGLpKHJ71IBNy7BTV+SP0UhxG5eJlhIKiVF7/AIUc8eQccIfw+OS5d+7Ps1VQngWASTSvnckUE7ukmgGV9HOawNxSnHWGpEnMf3a2BT9ZLvyoz0b87xEopoqzZ5kwGoJpLCiWDgZ8iwdX3ZRbiqnNLOpbrlgCeC5SAcs0DVGqJgBAKCN4EljrOQv90UOXAKCxrlUoFLJJqQomjWB4Vhh8MuXkrkCVZiElgs/xKrZ7KDilExkqQUWCF50AFgFJ3f4bED/Sq3hCeHmzAlKCwq5UbBqGjVuaAA7urxZY9lDOndJqR9lY9ojr7XhzMLSMGmYomYpKUAZlAkOACHYEFwSQl211tGSaHErlba7susKDlNciG1Kt5IzKL5SA416xfSMU+RlBdM0pQspjlI5kZmKSaOLggmsxAQDvTF5NJaZLJbkpZDDRy5pGNh45Muenu0FKc3/cVnDsUoUjKhNQSxAGYBRop3FtZIbJbZxx7xMmUq1CosrcCsylE8VTN77tsojPfIWSkGoIKiB7PBzxpaK9ex+7xC5RKwkhACwN0pKcwKltupdgVCurFofwWAUgEKMuU1kJSVh3ZQWoqDdQ9oJJJcjQwHfrzaunz5xlSLio/C/wMZO6yrg0Zhrxc8LxmYKmoFwb9LPYeraxkWQlFkC/tEvS5CeerfLQypSUZgnffUlQtegANweVdYVnSlEUUxuNQTo/EfGF5ONQcmZYllT0exDpKeudJDcGgxvYuB2VlWlVU7pJDe0khOYhizpUly4o8avtXEFSsqQXU1qqIfKAcoqbPDWLV3K+8AKxMUQpIUUEFJzAhVQ7OKg0J40ztDBy1SJeIl5g2VKhTdWHBUauHNQRSsbRiou+wbtFvsyXJlBAZwUkHd9otUlQWctahwA4s4jyQQBYjlp4O/6whhMZNnOVkqSkZRzLAqrxbL5w0gjKoksQzVvSrsG9dReIlyAHu8264Dliam1rWNOtuFDYNWQpUhioZg51zpyknwcit6xhU0/AHeDF7c/nqLDkMau3hUwvgImgEklw5JJYcyS/IV8IihZ/hbhQ9aiIZHYWL1qB4cB1B1EYLClSTxL14VD8YYEs4evmACerD8IiV8uYu1TWmlQD4VgMxRFRa3D3c4nKnM2eo11FSzv0e9jDoAomFJCkqY0sWfhQ0r8vEEvrWpBsC7EuQ9KdKwxOAKmJyuwzZXAyskljcFjQGF5kshRbKoA0UxAIFmBAPp8YQEkpSSctqjTTi9X9eURUoamnEN7yQBXUwuvEkhgMyhdg9/tGgBtABiVLISydQQTlFuNAA+tfGxpRbEFXjyE5XIBNnLk6O4sOnHjCgnFKnU1aMxZjx8h9k+MRCFJUoJSBlpmSCqgNw7a60pCqsQpDlnNHIJLi3h1jVR6E2Q2vNdCXFSczgECoqDSpDs/veKpos9qTQpAPMe40/WKyNo8GUuTIFYvl4ZbbyXNmKv6qaRQi8bPOmkOVOMrs9y5FXAtasKehxQOTgQd3I1c2iqgUDHq1i/rDEjCAbxEqljlSk+IADXhVGICixKg/Ak9XJgysISXTUCtenA62s0ZNv6XQ0qeHbM5qwArT3v7oalzik1BagY0J0oOPN3FYSw6RRJABfjUuKW+avEsbOSQlg78Xq3ChcfAxnVuhjyp7ZFAkyzR2qhm3VcGJFOCntbK5+UEGgLDi7F2+fswpg0qc5ge7mUWHYgHUcwSW4jMmxMGQmuVdSkgFj7QulSTzDKBbWJcURwwSQFEZgiXpuirVqopIciln0vSCow+Qg5lKAUCl1EkF3sN0l2482jM7CsHSFal7EMHqQDUDKW0cHgYSzqLJNGF2zGg4+81vFbZZZz9ojvFKUVGr7rB0pDJBIDJZgCwPrGTigpailKspbLmYmool2Dm1628a9CkpIUynAcGjUrWhBo/DxjM2YpbFDmpsKAsNQG/QwYodllmevtFrv8GbyjKZvX55mpirw+NmIIBqXDV8qjT5eGRigalx6j58IzcWGQ8ldKa/PSNY2jgFlZBDqUSU2SGABJYXUSQG5c3F6haVVBB83r0rxiGLw4UWYn0Y1D8Ca2+MV45YsUlZq+LxK0kJJJCSlTHowqQ/slosezW1N7upgzSVghYAAKQT7QLVIJeDr2Qkl1Oom5NLC7BuHHWAycD3S3AeWXch3Dfa1bno5jZyjJUSk07JK2cqTi1IUCQKpUKJKVDdXWlR+I0i174VfkBQa6VLnrygkhp0oIBBUkHuyCDmTcyy3mOvWEysU1HEhw/h5xi3fPwuiU6cKNZgeFeZ8CPV4hnDukl9RcbvSJZXoa1YaX4ePGI0FFJ8btTpT106EAkg3BrwPLQPc/hEQry5Nx0iDGrV1pS130N2icpTuRYl20ra8AGStzlYubVL8m5xOckkJzZgCS9cuapABSS5blwj0yS7VcOCEm1QPCx9YCVh6liGIYm2h59XvAv4BJUrKSzsCSl60d9BXXQRnK7ECtnc+vzrGEL0rXg/g4NzEP2lQqlL3ZwzHQtSvzyL5GLzZ7XfqQaU0tq1utdU1lJ05uov6DWHcNgTNWHWhKX3lFiQK2Qm7U9I9jES0qORSlJBNSgWZt4ml81Ro1HaNFXAgcvFK1Ut7MHrwBc6s3zQWJm95lzBOYEMqxvY6G0FMlKUgkpNxqag1uYBPkADMCCHqzm1vnnAqsbEtryAkAhQLqsOnz5xWQ7tBwGI1/AwjG64OeXJKL8AmjFj6dG0tZtaRQGNnRiAqWGDPlLh3p7QPF/m8TN0VEzhdnAAE9ag2NuUNpSkAsbjwsxbX9YSSFAZk5nVR6lmuBRr+8QWTOBuMx8qjUkN6N1jF2zRUHOCBrmLbuUW9OGtP0jOWhIqCXFwwvR+bHjApeLAdRLn2Qqj19opDMA0Lz5pUczuH4aDgSPLh5QJBVEsXilJQFJIIOlKAUqLM7+rjWDbM2sJoLgJWgCiaBSH4VqlRPUTP4Yns/AJUcyihKfaJNgHarOb/VvyLwDayJEqYmZL73+bKlCCGYkIckAh/rUe2kVp6Ikh/ETr6F93mRQADTX5LQviJxXfMK3Z2D2rbi3GMYhP7yaFElIyKFCzkBIFQNAu2o5RleIzEEMGqTajvcu2lCddTeUqK5MS5G8KkjodXGn56w7hcMe8AdTlgzsCbOSzjnRzWAIxKQKMCwrQaUYGoqb35CGUYujXH2ieFaOQ4HDn0iHY0gGKlbxyOAwNS5U6XJJHF7O/pA5eEU5csKE3Ho+XxFQDDAnZd00tTw91oHLLizB3qTcah/nygsKJSZFiVkgaOCB6VPK3gI9OVZt7iHFOBAJrEloJdqg1Op+W5wNEoJcAG71BJp6trE/0qgappYhyOTi3Acngagty4YPSr/pDC1uCA3rxeI96QGL8jx8rQ0xiGD/dTCl6HfRSxF/H3iLlaErHeoYOd4AUCjcjkT6nwhGekLAYMobyTz6cNGieGx1SkhlAWbdWmxZ71053rDl+t/SVrQdaSK/PveF1EVtTh41rW2vutDoSDlGhIPga+4GF1D4twq7evuiEwB90ghICiKVcUSXLgBySGAOlyGF4HMcMXB1toDxc60paGZcmo42D8tH0vfnGJgblT3h7+PrFZAenT0rLkNQDeuSNS1iaU+MQWAEgjK178PdYeseXOSAx+dbCJYmUWpkBF68bDmQdIABSyVA3bnbzPz1gGLUyhUUJs7g0tZuvI9IgkGxV6vW+lBBZGGDpcAh01KrBVt06Bi9DbqI0SFZIFGXKzE2c5i54vSnCnTiASMoZwS9GrcUrQeuhvDf7ESVZBVqlJIBPAMk0ua3bSFe7KQSp0lrEEOOtjbnAMTVMqQQpNaj3vb+H0jBUFC1eRFunj6QZclhQZh0NfC+h098LLbQN6xYCu0VpyAC787MRqYRg+NW5A84BGy4MJO2ZhjC41cv2Sz35wvHoALOZt+YfqoFXpmv1d7UvEf8ArswWCfVuVH0iuMeeFiuh2yzVt5ZulB8x6jnAv+rF3CU8qmnTlyhGPQYoMmWaduHLl7tFbtSvGnzeMydvEMDLQQCCxerVAPJwOsVZjMGKC2Wye0S8oSUhTZqklyVKCiTStR6njEZe3iPqJPUlvJuvm0VceaDFBbL/AAnaSWKrw6VHRphTrwCDzFGv0iMrtKA37lDWIzFiHelN3w4njFE0YhYRDJl1P7SlR/w0gUspRZq0J5+NqnXI7TqZggAUsdBo7RSR6DCPQZMtVbeJ+r/7Ee4RmXt8i6XA0fXy+Wipj0GEeh5MuP7RH7A5bx+EeHaH+B/9X5cYpyY9C9cegzZcntCGbuxfj6WgU3bTlJCGKS/tPyOmoirj0NQihZMuUdpCH3Lhr61c2/iiQ7S/wFm+1+UUZjwheuPQZM2Gb2tUpAllJyAkgOKE6g5X40fWB4ztGlZBEoDdSk7xqQACoUoSztaKKMwLxxXwMmyyXtgUZJBHP8omnbtGynwUzniaVP5RUx6HigyZco23LH/bUrmpdfQc4Edrp+w/U0HMCz9Xirj0GKDJl3/aIMxRXiCzdKN4Rk9o3TVJzA3BZ/5g1fm8UcegwiGbLGftUKJIlhJPA08maFpmNJsGhePQ0khZM9Ho9HoZJ//Z"/>
          <p:cNvSpPr>
            <a:spLocks noChangeAspect="1" noChangeArrowheads="1"/>
          </p:cNvSpPr>
          <p:nvPr/>
        </p:nvSpPr>
        <p:spPr bwMode="auto">
          <a:xfrm>
            <a:off x="73025" y="-852488"/>
            <a:ext cx="2552700"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0" name="Picture 4" descr="Delano Cultivating sugar cane on the Virgin Islands Company land vicinity of Bethlehem Saint Croix 1941">
            <a:hlinkClick r:id="rId3"/>
          </p:cNvPr>
          <p:cNvPicPr>
            <a:picLocks noChangeAspect="1" noChangeArrowheads="1"/>
          </p:cNvPicPr>
          <p:nvPr/>
        </p:nvPicPr>
        <p:blipFill>
          <a:blip r:embed="rId4" cstate="print"/>
          <a:srcRect/>
          <a:stretch>
            <a:fillRect/>
          </a:stretch>
        </p:blipFill>
        <p:spPr bwMode="auto">
          <a:xfrm>
            <a:off x="2819400" y="2971800"/>
            <a:ext cx="3276600" cy="2341279"/>
          </a:xfrm>
          <a:prstGeom prst="rect">
            <a:avLst/>
          </a:prstGeom>
          <a:noFill/>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9" name="Picture 33" descr="armour_usvi-flag[1]"/>
          <p:cNvPicPr>
            <a:picLocks noChangeAspect="1" noChangeArrowheads="1" noCrop="1"/>
          </p:cNvPicPr>
          <p:nvPr/>
        </p:nvPicPr>
        <p:blipFill>
          <a:blip r:embed="rId4" cstate="print"/>
          <a:srcRect/>
          <a:stretch>
            <a:fillRect/>
          </a:stretch>
        </p:blipFill>
        <p:spPr bwMode="auto">
          <a:xfrm>
            <a:off x="3733800" y="2028371"/>
            <a:ext cx="1676400" cy="1476829"/>
          </a:xfrm>
          <a:prstGeom prst="rect">
            <a:avLst/>
          </a:prstGeom>
          <a:ln>
            <a:noFill/>
          </a:ln>
          <a:effectLst>
            <a:softEdge rad="112500"/>
          </a:effectLst>
        </p:spPr>
      </p:pic>
      <p:sp>
        <p:nvSpPr>
          <p:cNvPr id="22" name="Text Box 7"/>
          <p:cNvSpPr txBox="1">
            <a:spLocks noChangeArrowheads="1"/>
          </p:cNvSpPr>
          <p:nvPr/>
        </p:nvSpPr>
        <p:spPr bwMode="auto">
          <a:xfrm>
            <a:off x="6324600" y="3505200"/>
            <a:ext cx="2438400" cy="68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457200" y="5181600"/>
            <a:ext cx="8153400" cy="1015663"/>
          </a:xfrm>
          <a:prstGeom prst="rect">
            <a:avLst/>
          </a:prstGeom>
        </p:spPr>
        <p:txBody>
          <a:bodyPr wrap="square">
            <a:spAutoFit/>
          </a:bodyPr>
          <a:lstStyle/>
          <a:p>
            <a:pPr algn="ctr"/>
            <a:r>
              <a:rPr lang="en-US" sz="1200" b="1" dirty="0" smtClean="0">
                <a:latin typeface="Bookman Old Style" pitchFamily="18" charset="0"/>
                <a:cs typeface="Times New Roman" pitchFamily="18" charset="0"/>
              </a:rPr>
              <a:t>Pictures Courtesy of:  </a:t>
            </a:r>
          </a:p>
          <a:p>
            <a:r>
              <a:rPr lang="en-US" sz="1200" b="1" dirty="0" smtClean="0">
                <a:latin typeface="Bookman Old Style" pitchFamily="18" charset="0"/>
                <a:cs typeface="Times New Roman" pitchFamily="18" charset="0"/>
              </a:rPr>
              <a:t>Wilfred “</a:t>
            </a:r>
            <a:r>
              <a:rPr lang="en-US" sz="1200" b="1" dirty="0" err="1" smtClean="0">
                <a:latin typeface="Bookman Old Style" pitchFamily="18" charset="0"/>
                <a:cs typeface="Times New Roman" pitchFamily="18" charset="0"/>
              </a:rPr>
              <a:t>Junie</a:t>
            </a:r>
            <a:r>
              <a:rPr lang="en-US" sz="1200" b="1" dirty="0" smtClean="0">
                <a:latin typeface="Bookman Old Style" pitchFamily="18" charset="0"/>
                <a:cs typeface="Times New Roman" pitchFamily="18" charset="0"/>
              </a:rPr>
              <a:t> </a:t>
            </a:r>
            <a:r>
              <a:rPr lang="en-US" sz="1200" b="1" dirty="0" err="1" smtClean="0">
                <a:latin typeface="Bookman Old Style" pitchFamily="18" charset="0"/>
                <a:cs typeface="Times New Roman" pitchFamily="18" charset="0"/>
              </a:rPr>
              <a:t>Bomba</a:t>
            </a:r>
            <a:r>
              <a:rPr lang="en-US" sz="1200" b="1" dirty="0" smtClean="0">
                <a:latin typeface="Bookman Old Style" pitchFamily="18" charset="0"/>
                <a:cs typeface="Times New Roman" pitchFamily="18" charset="0"/>
              </a:rPr>
              <a:t>” </a:t>
            </a:r>
            <a:r>
              <a:rPr lang="en-US" sz="1200" b="1" dirty="0" err="1" smtClean="0">
                <a:latin typeface="Bookman Old Style" pitchFamily="18" charset="0"/>
                <a:cs typeface="Times New Roman" pitchFamily="18" charset="0"/>
              </a:rPr>
              <a:t>Allick</a:t>
            </a:r>
            <a:r>
              <a:rPr lang="en-US" sz="1200" b="1" dirty="0" smtClean="0">
                <a:latin typeface="Bookman Old Style" pitchFamily="18" charset="0"/>
                <a:cs typeface="Times New Roman" pitchFamily="18" charset="0"/>
              </a:rPr>
              <a:t>, Jr.:  </a:t>
            </a:r>
            <a:r>
              <a:rPr lang="en-US" sz="1200" b="1" dirty="0" smtClean="0">
                <a:latin typeface="Bookman Old Style" pitchFamily="18" charset="0"/>
                <a:cs typeface="Times New Roman" pitchFamily="18" charset="0"/>
                <a:hlinkClick r:id="rId5"/>
              </a:rPr>
              <a:t>http://stcroixsource.com/content/news/local-news/2011/04/02/quelbe-choirs-music-series-lifts-every-voice</a:t>
            </a:r>
            <a:endParaRPr lang="en-US" sz="1200" b="1" dirty="0" smtClean="0">
              <a:latin typeface="Bookman Old Style" pitchFamily="18" charset="0"/>
              <a:cs typeface="Times New Roman" pitchFamily="18" charset="0"/>
            </a:endParaRPr>
          </a:p>
          <a:p>
            <a:r>
              <a:rPr lang="en-US" sz="1200" b="1" dirty="0" smtClean="0">
                <a:latin typeface="Bookman Old Style" pitchFamily="18" charset="0"/>
                <a:cs typeface="Times New Roman" pitchFamily="18" charset="0"/>
              </a:rPr>
              <a:t>Stanley Jacobs:  </a:t>
            </a:r>
            <a:r>
              <a:rPr lang="en-US" sz="1200" b="1" dirty="0" smtClean="0">
                <a:latin typeface="Bookman Old Style" pitchFamily="18" charset="0"/>
                <a:cs typeface="Times New Roman" pitchFamily="18" charset="0"/>
                <a:hlinkClick r:id="rId6"/>
              </a:rPr>
              <a:t>http://stcroixsource.com/content/arts-entertainment/music/2010/06/08/stanley-ten-sleepless-knights-performing-quelbe-music-40</a:t>
            </a:r>
            <a:endParaRPr lang="en-US" sz="1200" b="1" dirty="0" smtClean="0">
              <a:latin typeface="Bookman Old Style" pitchFamily="18" charset="0"/>
              <a:cs typeface="Times New Roman" pitchFamily="18" charset="0"/>
            </a:endParaRPr>
          </a:p>
        </p:txBody>
      </p:sp>
      <p:sp>
        <p:nvSpPr>
          <p:cNvPr id="7" name="Text Box 9"/>
          <p:cNvSpPr txBox="1">
            <a:spLocks noChangeArrowheads="1"/>
          </p:cNvSpPr>
          <p:nvPr/>
        </p:nvSpPr>
        <p:spPr bwMode="auto">
          <a:xfrm>
            <a:off x="5257800" y="4343400"/>
            <a:ext cx="3352800" cy="914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dirty="0" smtClean="0">
                <a:solidFill>
                  <a:srgbClr val="000000"/>
                </a:solidFill>
                <a:latin typeface="Georgia" pitchFamily="18" charset="0"/>
                <a:cs typeface="Arial" pitchFamily="34" charset="0"/>
              </a:rPr>
              <a:t>Mr. Stanley Jacobs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Georgia" pitchFamily="18" charset="0"/>
                <a:cs typeface="Arial" pitchFamily="34" charset="0"/>
              </a:rPr>
              <a:t>Musician</a:t>
            </a:r>
            <a:r>
              <a:rPr kumimoji="0" lang="en-US" sz="1200" b="1" i="1" u="none" strike="noStrike" cap="none" normalizeH="0" dirty="0" smtClean="0">
                <a:ln>
                  <a:noFill/>
                </a:ln>
                <a:solidFill>
                  <a:srgbClr val="000000"/>
                </a:solidFill>
                <a:effectLst/>
                <a:latin typeface="Georgia" pitchFamily="18" charset="0"/>
                <a:cs typeface="Arial" pitchFamily="34" charset="0"/>
              </a:rPr>
              <a:t>  and Band Leader,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dirty="0" smtClean="0">
                <a:ln>
                  <a:noFill/>
                </a:ln>
                <a:solidFill>
                  <a:srgbClr val="000000"/>
                </a:solidFill>
                <a:effectLst/>
                <a:latin typeface="Georgia" pitchFamily="18" charset="0"/>
                <a:cs typeface="Arial" pitchFamily="34" charset="0"/>
              </a:rPr>
              <a:t>Stanley &amp; the Ten Sleepless Knights</a:t>
            </a:r>
            <a:endParaRPr kumimoji="0" lang="en-US" sz="1200" b="1" i="1" u="none" strike="noStrike" cap="none" normalizeH="0" baseline="0" dirty="0" smtClean="0">
              <a:ln>
                <a:noFill/>
              </a:ln>
              <a:solidFill>
                <a:srgbClr val="000000"/>
              </a:solidFill>
              <a:effectLst/>
              <a:latin typeface="Georg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Georgia" pitchFamily="18" charset="0"/>
                <a:cs typeface="Arial" pitchFamily="34" charset="0"/>
              </a:rPr>
              <a:t>St.</a:t>
            </a:r>
            <a:r>
              <a:rPr kumimoji="0" lang="en-US" sz="1200" b="1" i="1" u="none" strike="noStrike" cap="none" normalizeH="0" dirty="0" smtClean="0">
                <a:ln>
                  <a:noFill/>
                </a:ln>
                <a:solidFill>
                  <a:srgbClr val="000000"/>
                </a:solidFill>
                <a:effectLst/>
                <a:latin typeface="Georgia" pitchFamily="18" charset="0"/>
                <a:cs typeface="Arial" pitchFamily="34" charset="0"/>
              </a:rPr>
              <a:t> Croix, USVI</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9"/>
          <p:cNvSpPr txBox="1">
            <a:spLocks noChangeArrowheads="1"/>
          </p:cNvSpPr>
          <p:nvPr/>
        </p:nvSpPr>
        <p:spPr bwMode="auto">
          <a:xfrm>
            <a:off x="381000" y="4343400"/>
            <a:ext cx="33528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dirty="0" smtClean="0">
                <a:solidFill>
                  <a:srgbClr val="000000"/>
                </a:solidFill>
                <a:latin typeface="Georgia" pitchFamily="18" charset="0"/>
                <a:cs typeface="Arial" pitchFamily="34" charset="0"/>
              </a:rPr>
              <a:t>Mr.  Wilfred “</a:t>
            </a:r>
            <a:r>
              <a:rPr lang="en-US" sz="1200" b="1" i="1" dirty="0" err="1" smtClean="0">
                <a:solidFill>
                  <a:srgbClr val="000000"/>
                </a:solidFill>
                <a:latin typeface="Georgia" pitchFamily="18" charset="0"/>
                <a:cs typeface="Arial" pitchFamily="34" charset="0"/>
              </a:rPr>
              <a:t>Junie</a:t>
            </a:r>
            <a:r>
              <a:rPr lang="en-US" sz="1200" b="1" i="1" dirty="0" smtClean="0">
                <a:solidFill>
                  <a:srgbClr val="000000"/>
                </a:solidFill>
                <a:latin typeface="Georgia" pitchFamily="18" charset="0"/>
                <a:cs typeface="Arial" pitchFamily="34" charset="0"/>
              </a:rPr>
              <a:t> </a:t>
            </a:r>
            <a:r>
              <a:rPr lang="en-US" sz="1200" b="1" i="1" dirty="0" err="1" smtClean="0">
                <a:solidFill>
                  <a:srgbClr val="000000"/>
                </a:solidFill>
                <a:latin typeface="Georgia" pitchFamily="18" charset="0"/>
                <a:cs typeface="Arial" pitchFamily="34" charset="0"/>
              </a:rPr>
              <a:t>Bomba</a:t>
            </a:r>
            <a:r>
              <a:rPr lang="en-US" sz="1200" b="1" i="1" dirty="0" smtClean="0">
                <a:solidFill>
                  <a:srgbClr val="000000"/>
                </a:solidFill>
                <a:latin typeface="Georgia" pitchFamily="18" charset="0"/>
                <a:cs typeface="Arial" pitchFamily="34" charset="0"/>
              </a:rPr>
              <a:t>” </a:t>
            </a:r>
            <a:r>
              <a:rPr lang="en-US" sz="1200" b="1" i="1" dirty="0" err="1" smtClean="0">
                <a:solidFill>
                  <a:srgbClr val="000000"/>
                </a:solidFill>
                <a:latin typeface="Georgia" pitchFamily="18" charset="0"/>
                <a:cs typeface="Arial" pitchFamily="34" charset="0"/>
              </a:rPr>
              <a:t>Allick</a:t>
            </a:r>
            <a:r>
              <a:rPr lang="en-US" sz="1200" b="1" i="1" dirty="0" smtClean="0">
                <a:solidFill>
                  <a:srgbClr val="000000"/>
                </a:solidFill>
                <a:latin typeface="Georgia" pitchFamily="18" charset="0"/>
                <a:cs typeface="Arial" pitchFamily="34" charset="0"/>
              </a:rPr>
              <a:t>, Jr.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Georgia" pitchFamily="18" charset="0"/>
                <a:cs typeface="Arial" pitchFamily="34" charset="0"/>
              </a:rPr>
              <a:t>Musician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Georgia" pitchFamily="18" charset="0"/>
                <a:cs typeface="Arial" pitchFamily="34" charset="0"/>
              </a:rPr>
              <a:t>St. Croix</a:t>
            </a:r>
            <a:r>
              <a:rPr kumimoji="0" lang="en-US" sz="1200" b="1" i="1" u="none" strike="noStrike" cap="none" normalizeH="0" dirty="0" smtClean="0">
                <a:ln>
                  <a:noFill/>
                </a:ln>
                <a:solidFill>
                  <a:srgbClr val="000000"/>
                </a:solidFill>
                <a:effectLst/>
                <a:latin typeface="Georgia" pitchFamily="18" charset="0"/>
                <a:cs typeface="Arial" pitchFamily="34" charset="0"/>
              </a:rPr>
              <a:t>, USVI</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itle 1"/>
          <p:cNvSpPr txBox="1">
            <a:spLocks/>
          </p:cNvSpPr>
          <p:nvPr/>
        </p:nvSpPr>
        <p:spPr>
          <a:xfrm>
            <a:off x="228600" y="304800"/>
            <a:ext cx="8686800" cy="1295400"/>
          </a:xfrm>
          <a:prstGeom prst="rect">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SPECIAL TRIBUTE</a:t>
            </a:r>
            <a:br>
              <a:rPr kumimoji="0" lang="en-US" sz="28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br>
            <a:r>
              <a:rPr kumimoji="0" lang="en-US" sz="24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CELEBRATION OF MEN CONTRIBUTING</a:t>
            </a:r>
            <a:r>
              <a:rPr kumimoji="0" lang="en-US" sz="2400" b="1" i="0" u="none" strike="noStrike" kern="1200" normalizeH="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TO MUSIC</a:t>
            </a:r>
            <a:r>
              <a:rPr kumimoji="0" lang="en-US" sz="28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
            </a:r>
            <a:br>
              <a:rPr kumimoji="0" lang="en-US" sz="28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br>
            <a:r>
              <a:rPr kumimoji="0" lang="en-US" sz="28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rPr>
              <a:t>IN THE USVI</a:t>
            </a:r>
            <a:endParaRPr kumimoji="0" lang="en-US" sz="2800" b="1" i="0" u="none" strike="noStrike" kern="1200" normalizeH="0" baseline="0" noProof="0" dirty="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pic>
        <p:nvPicPr>
          <p:cNvPr id="13" name="Picture 5" descr="Wilfred &quot;Junie Bomba&quot; Allick Jr. blows a call on the conch."/>
          <p:cNvPicPr>
            <a:picLocks noChangeAspect="1" noChangeArrowheads="1"/>
          </p:cNvPicPr>
          <p:nvPr/>
        </p:nvPicPr>
        <p:blipFill>
          <a:blip r:embed="rId7" cstate="print"/>
          <a:srcRect/>
          <a:stretch>
            <a:fillRect/>
          </a:stretch>
        </p:blipFill>
        <p:spPr bwMode="auto">
          <a:xfrm flipH="1">
            <a:off x="685800" y="1600200"/>
            <a:ext cx="2498062" cy="2743200"/>
          </a:xfrm>
          <a:prstGeom prst="rect">
            <a:avLst/>
          </a:prstGeom>
          <a:ln>
            <a:noFill/>
          </a:ln>
          <a:effectLst>
            <a:softEdge rad="112500"/>
          </a:effectLst>
        </p:spPr>
      </p:pic>
      <p:pic>
        <p:nvPicPr>
          <p:cNvPr id="36870" name="Picture 6" descr="http://stcroixsource.com/files/userfiles/image/ten%20sleepless%20nights.jpg"/>
          <p:cNvPicPr>
            <a:picLocks noChangeAspect="1" noChangeArrowheads="1"/>
          </p:cNvPicPr>
          <p:nvPr/>
        </p:nvPicPr>
        <p:blipFill>
          <a:blip r:embed="rId8" cstate="print"/>
          <a:srcRect l="30700" t="14999" r="56300" b="63333"/>
          <a:stretch>
            <a:fillRect/>
          </a:stretch>
        </p:blipFill>
        <p:spPr bwMode="auto">
          <a:xfrm>
            <a:off x="5683045" y="1600200"/>
            <a:ext cx="2546555" cy="2819400"/>
          </a:xfrm>
          <a:prstGeom prst="rect">
            <a:avLst/>
          </a:prstGeom>
          <a:ln>
            <a:noFill/>
          </a:ln>
          <a:effectLst>
            <a:softEdge rad="112500"/>
          </a:effectLst>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17</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257800"/>
            <a:ext cx="76962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Funeral Booklet, Pages 4-5</a:t>
            </a:r>
          </a:p>
          <a:p>
            <a:r>
              <a:rPr lang="en-US" sz="1200" b="1" dirty="0" smtClean="0">
                <a:latin typeface="Bookman Old Style" pitchFamily="18" charset="0"/>
              </a:rPr>
              <a:t>Picture: http://www.odmp.org/officer/2694-police-officer-richard-n-callwood</a:t>
            </a:r>
          </a:p>
        </p:txBody>
      </p:sp>
      <p:sp>
        <p:nvSpPr>
          <p:cNvPr id="20483" name="AutoShape 3" descr="data:image/jpg;base64,/9j/4AAQSkZJRgABAQAAAQABAAD/2wBDAAkGBwgHBgkIBwgKCgkLDRYPDQwMDRsUFRAWIB0iIiAdHx8kKDQsJCYxJx8fLT0tMTU3Ojo6Iys/RD84QzQ5Ojf/2wBDAQoKCg0MDRoPDxo3JR8lNzc3Nzc3Nzc3Nzc3Nzc3Nzc3Nzc3Nzc3Nzc3Nzc3Nzc3Nzc3Nzc3Nzc3Nzc3Nzc3Nzf/wAARCABdAEkDASIAAhEBAxEB/8QAHAAAAQUBAQEAAAAAAAAAAAAABgIDBAUHAAEI/8QAOhAAAQMDAgIIBAMGBwAAAAAAAQIDBAAFERIhBjEHExQiQVFhcVKBkeFCodEVFiMyM2NTYpKiscHC/8QAGAEAAwEBAAAAAAAAAAAAAAAAAAECAwT/xAAbEQACAwEBAQAAAAAAAAAAAAAAAQIRITFBMv/aAAwDAQACEQMRAD8APnU4zTGnflU19JBNRyKxNjkpxXOutMNFx9xDTY5rWoJA+ZrlutssrdeUENtpKlqPIADJNB7XA0zjV8XbiKfIZhOHXEt7exbbP8pUTyURgnx3xmmkDZbPcXcNNulpV7g6xzHWZH1G1TodwhXFCl2+WxJQOZZcC8e+OVDs3olsLA1NuTFc9lOfas14ptr/AAVxA0u0THmyUdY2vV3hvuk45jbkapRTxEuTXTa3RvyFNavDA+lR+GL21xJYY9xQgIcVlDzY/A4OY9uRHoRUpxKQahqikxkq32xXaj5V7gV2KQwifGTTCk1IdVvUdRpiZW35nrrU4yThDjjSHPVBcSFD5jI+dF0f+mNIwKGJ6C7BfQnGooOnVyzzGfniqXg97iSRe3ZNxmPKtryCQy9pCgrcbADu8s8zsR45xS4L0N7ipPVq1KTnlgHesY6VLeuRE7W0nIaVuQMnH6UVQODC85MlQ5pRMfdJcddSHMAk5AB5bY39Kj8U2hVv4fdjrkF9ZQe8rkVY/WmseCeooOhN5fZLrFWkhBWh1snkTjCse3dz7ij94YJrPuiiP1k9UpxIBjtFtBSTjChlX+4fn6VoctxIyaU/oIcI+N69qK5KA9KT2v1qCgod50wunXVb00cUxjajtVbdOIGbHZnJxDa1RlaS2penWdwEjbnVi4dqoblaos2a32xkONqVrQSojq3QMZ2I5imiWVvRrxW7LmzU3d+PFfWQlmF1akqUc51aidzvjFOcdynX4z2rutoPnV1E4fh294z5IghxIykoayoepUrKs/Osu4t4hevNxdtNpbckLdeCRoGdft+tWlbwhuloQ9EzoFpuSASSmQk+wKfsaILhL053rKX7m9wzcYkeA6lb0JRMpSFd15w4Cm8+KQBp98mjh27RrnFTJhOpWhSQSAd0HyPkaJR2wi8obl3TSrdYHzpj9rf3B9aE79KUmRpBxVf2tXxVSghOR9FrXvSc0hat681VibHOqoV4k4usln1x5zynZGP6DG6x5ZP4frU/i28pslilTyMrSnS0PNZ2T+dfPhU7JkKWtSnHnFFSlE5Kidya0hG+mcpUHQicR8V6nuG1yZER8qS5HckpUuPggd7lscgg48x4VZLtjvRvYHpU4NpvlwBYi4IUppP4158MA7epFTOgR5xi83YqcSiC3CC3VL2AIUO8fYaqD+kLiZXFXEr05OoRGx1URB8GwefuTkn39K0ra8I8sHCc8qXHcdjOdZGdW2vzScUlOMn02pSRVMhEh+Y5JUDIAKviSMZ+Vd3PipjSBudqVra/zUJjZ9IOKxTZcpLi8nbwplxYSCScAczXKdBn3TFcFphQIKF4DrinFp8wnAH5ms5s4Cp7QIG52z7GrHji7C88RSH2nCuO3/DZ8sDmR7nJqnjnSpStWCEKx74x/wB10xVIwk7ZYtXmVHjz4sV1aGpoSh86v50pOQPbNV+rzpIGNqWDtmmSLb7reTzJ2pYqOlWtxKvAcv1r1JU4SE7Z8fIUmMcdWNWE7n/ikaVfCa8yEHSjvK869y95n60ID6SeGFEepqh4w6792bkY6whzqFYUTjbx/LNFb0LWtZDgGFH8Pr71nHSNaZVwfispuKmY5QSWg3kKVnme8M1zwVs3k6RkAFKHPNXkrhxUYgdsCs/2sf8AqoRtxBx1w5/B966bMCF41rXRz0XwrtZmL3xCt9Ud/KmYjJ06kA41LVzwcHYY23zWWrhkE/xB/p+9aYx0sy7bZ4Fpt9oip7NGQ0l15xSwdKQM6RjyzzqZX4ONegh0gwLfA4lmps6G2oPWFDbKV5LZAAPPfBOSKGUKIRjlVlenJF0ucidLcR1z6ytQbb0pBPkM7UQcGRoSIspUuG3JJUlIK9ikYztQ3S0Kt4CEcHKlZAA5mnOsRRvxA/bHBFhM2hlntJ2cQrCkEhJ323xmqH9hNf4p+n3pp30GqP/Z"/>
          <p:cNvSpPr>
            <a:spLocks noChangeAspect="1" noChangeArrowheads="1"/>
          </p:cNvSpPr>
          <p:nvPr/>
        </p:nvSpPr>
        <p:spPr bwMode="auto">
          <a:xfrm>
            <a:off x="155575" y="-419100"/>
            <a:ext cx="695325" cy="885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7" name="Text Box 1"/>
          <p:cNvSpPr txBox="1">
            <a:spLocks noChangeArrowheads="1"/>
          </p:cNvSpPr>
          <p:nvPr/>
        </p:nvSpPr>
        <p:spPr bwMode="auto">
          <a:xfrm>
            <a:off x="914400" y="990600"/>
            <a:ext cx="4724400" cy="12573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1946: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Richard Nicholas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Callwood</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a highly commended and decorated police officer was born in Cane Garden Bay, Tortola, BVI.  The police precinct is named in his honor.</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9459" name="Picture 3" descr="Police Officer Richard N. Callwood | Virgin Islands Police Department, Virgin Islands"/>
          <p:cNvPicPr>
            <a:picLocks noChangeAspect="1" noChangeArrowheads="1"/>
          </p:cNvPicPr>
          <p:nvPr/>
        </p:nvPicPr>
        <p:blipFill>
          <a:blip r:embed="rId3" cstate="print"/>
          <a:srcRect/>
          <a:stretch>
            <a:fillRect/>
          </a:stretch>
        </p:blipFill>
        <p:spPr bwMode="auto">
          <a:xfrm>
            <a:off x="5943600" y="1295400"/>
            <a:ext cx="2377440" cy="29718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18</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762000" y="5334000"/>
            <a:ext cx="77724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Funeral Booklet, Pages 1 and 2</a:t>
            </a:r>
          </a:p>
          <a:p>
            <a:r>
              <a:rPr lang="en-US" sz="1200" b="1" dirty="0" smtClean="0">
                <a:latin typeface="Bookman Old Style" pitchFamily="18" charset="0"/>
              </a:rPr>
              <a:t>Picture:  Funeral Booklet</a:t>
            </a:r>
            <a:endParaRPr lang="en-US" sz="1200" b="1" dirty="0">
              <a:latin typeface="Bookman Old Style" pitchFamily="18" charset="0"/>
            </a:endParaRPr>
          </a:p>
        </p:txBody>
      </p:sp>
      <p:sp>
        <p:nvSpPr>
          <p:cNvPr id="18433" name="Text Box 1"/>
          <p:cNvSpPr txBox="1">
            <a:spLocks noChangeArrowheads="1"/>
          </p:cNvSpPr>
          <p:nvPr/>
        </p:nvSpPr>
        <p:spPr bwMode="auto">
          <a:xfrm>
            <a:off x="762000" y="990600"/>
            <a:ext cx="4800600" cy="381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Elmira Agatha Thomas Farrell was born on St. Thomas.  She is noted as a traditional games expert, medicinal leaves and herbs specialist, senior citizen advocate, cultural specialist, auxiliary officer, cultural dance performer and entertainer.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descr="C:\Users\alpbenjamin\Pictures\img363 - Copy.jpg"/>
          <p:cNvPicPr>
            <a:picLocks noChangeAspect="1" noChangeArrowheads="1"/>
          </p:cNvPicPr>
          <p:nvPr/>
        </p:nvPicPr>
        <p:blipFill>
          <a:blip r:embed="rId3" cstate="print"/>
          <a:srcRect l="14494" t="45127" r="18650" b="11015"/>
          <a:stretch>
            <a:fillRect/>
          </a:stretch>
        </p:blipFill>
        <p:spPr bwMode="auto">
          <a:xfrm>
            <a:off x="5638800" y="1676399"/>
            <a:ext cx="2819400" cy="2378869"/>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19</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Rectangle 5"/>
          <p:cNvSpPr/>
          <p:nvPr/>
        </p:nvSpPr>
        <p:spPr>
          <a:xfrm>
            <a:off x="762000" y="5181600"/>
            <a:ext cx="7620000" cy="830997"/>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Hubert Harrison Reader, Page 149</a:t>
            </a:r>
          </a:p>
          <a:p>
            <a:r>
              <a:rPr lang="en-US" sz="1200" b="1" dirty="0" smtClean="0">
                <a:latin typeface="Bookman Old Style" pitchFamily="18" charset="0"/>
              </a:rPr>
              <a:t>Picture:  http://www.treehugger.com/files/2008/04/obama-goes-for-public-transportation-vote.php</a:t>
            </a:r>
          </a:p>
        </p:txBody>
      </p:sp>
      <p:sp>
        <p:nvSpPr>
          <p:cNvPr id="18435" name="AutoShape 3" descr="data:image/jpg;base64,/9j/4AAQSkZJRgABAQAAAQABAAD/2wBDAAkGBwgHBgkIBwgKCgkLDRYPDQwMDRsUFRAWIB0iIiAdHx8kKDQsJCYxJx8fLT0tMTU3Ojo6Iys/RD84QzQ5Ojf/2wBDAQoKCg0MDRoPDxo3JR8lNzc3Nzc3Nzc3Nzc3Nzc3Nzc3Nzc3Nzc3Nzc3Nzc3Nzc3Nzc3Nzc3Nzc3Nzc3Nzc3Nzf/wAARCAC+AMQDASIAAhEBAxEB/8QAHAAAAQQDAQAAAAAAAAAAAAAABgAEBQcBAwgC/8QASBAAAQMDAgQDBAcFBQcCBwAAAQIDBAAFEQYhEjFBURNhcQcUIoEVMkJSkaGxI8HR4fAWJDNiciVDU5KisvEXREVkgoPC0uL/xAAZAQACAwEAAAAAAAAAAAAAAAAAAwECBAX/xAAxEQABBAEDAgQEBgIDAAAAAAABAAIDESEEEjFBURMiMnEUYYHBBSNSkaHRseEzQvD/2gAMAwEAAhEDEQA/ALxpUqVCEqVKlQhKsUs1rfebYbU48tKEDmVHGKgkAWULZWp+QzHRxvuJbSOqjihm7aoCEK90IabSPifd2AHof31WF/8AaPES6sQeO4SAceItRDYPl1PywPOuY/8AEDISzTs3Hv0/dX2VlxVuStSxkEpitqeV35D+ND911qImRKnxIh6JJHF+HM/hVXIb1dqCIZkyUIVuLZdwhXACkDOyU5UcjvWrQ1ks92cdTKMlUhrC1pCwlCgVY5gcRxtnNZJTM5jnyzYHIb0+qu2gcBGE72kwE/VlzpJ6+GgpT+ZFM/8A1DacGGoMt1J+8+O3zoY01YWrnqV+FLaDUaMpa1sNqOMBQSlAJ3xnmeeM1vZ1DJavyo48EQhILPufgI8IJ4uHGMZ5DOe/4CTodO5xblxAs2Ub3ADoiJn2gkN8abc6nviV29E+dPo3tJhFQDzFwbVkj9i6lf5ZFQky2t2jXNubgfs2ZKgoIG4QnJC0b8wSAfLOOm7X2hzlM35MYKbQ0yyhxCEtpGFkElRwN+nM/rRFp9I+RrIgaIu7UFzwCSrGga7t76UrROeSDt/eIykjPbIBH51ORdStPbtlp5I5llYOKq7Uz6LdcY8eGxDiOpjMrkraaIK3FjJAHJI67Ctd2tr1sQ3JuF0jw5b6ipKGm3Mp6kcSegzvtjPWnuYWNBjlIvgHP+1AN8hXRGu8OQoJDoQv7rm38qfg55Vz/wD2kvVnKE3Jv3llZ/ZqVjKxzylQ+sMEb0Yaa1uzL4UxZPA4f/bSOZ9N9/kflR8bPCLmbbf1BTtaeDlWjWaiLde40shCleE6eSVHn6GpYEGulDPHM3cw2EsgjBWaVKlTVCVKlSoQlSpUqEJUqVKhCVYNImoq93dFuaAThT6x8Cew7mlyysiYXvOApAs0tt1urFub/aHidUPgbB3P8qrLWOtmbceKa4XZJSS1EbPLtn7o8zuelQmudaqt7i48ZaX7o5spR3Szny+95dKCX4cC0T0uaqMqdNfQHH47ShhAUNuJZ5rwc4GwrjkSa1wdLYZ0aOT8/ZMw3ATG/ajud9kq97d4WBulhvZCPPHX1NRI4T0360pfhCQ6iO4tbIUfCU4kJKkZ2JHTvWHG3Wm0LdbWlKxlJKSAofMb/Ku3E1kbA1goJJs8o/8AZfdOG4yrc+oKRJRxtpUeak8x80n8qeWowNOa2+jmoz4cdV4JfdeBBCxlOEgAYPwjck0DaflogXiNKU+psMOBZUhHGcDmAMjORt86JLvqI6gvUaTZLE4uXHUkoWrLpUEkkZQNtic59K5ep0p8d5A8jxnNC+ia11gfJTz0trT3tCeffyiJPaSounkknByfLiScnzqGuGmrt/at11iG4uI9K8duQjBa4OLiJK+Q2re/p/Wl+Qk3ea2yyk8SG33QAnz4EDnW6N7OilIQ/eWgOqGmiR/3UiJ8UQ3F43VtNAnhSRfRbrlqKA/7Qbe97ygw4h8Eu80lSs5PoCQM+RpaitV0m6yS+3CcchPhnhlJTxNBsJHESobADHU17T7OIqPq3RzPnH/nWlfs8dDK0Rb4yVc8OtrTn8Cf0qY/hoy0seRTduQf36I8xwUwv8965328XKCpK40daSHk74SClCSPnjHz6USpdi64tP7Mhu4x+aSTspX6pVj5Y8txtixao0+l4NRkSozwHjIjhLwdSMjhKdlY3PLyrVbNVw7El8Q7L4U93CVFyQtQTjfBSRkDONs9OdWmjMrG+Abcz0kEfW1DTt5TB16ZcpcaBgeK3/dWmwTt8Rzk98k7+VEOsLdYokllhTpiTnEhS3mU/sweQUpA5ZOfq8scq96EgeCmXqG5OtFsNqUlSVpURnJWpWDseYwd96H71e4F0jvS3YiBcn3OAHiXhDKcEEjlxHlt0B2q258moDGelmDXc/ZAw3KnoWqJ+nJgt1+SXkAAh4KClhJ5EH7Q9d/OrV07qpp1hpanxIiLHwPJ3KfX+e4rnO5z37jLVLkEFa8ABOwSAMAAdqdWDUM2wyvEYVxsqP7VknCVj9xHerSfh72DxoMP6joVAkHB4XWTTqHUJW2QpKhkEHINbKrzRurGJMRD8d0uRFnC2z9ZlXUEdMfnzo/adS6gLbUFJUAQQeYrTpNW2cEHDhyFDm0tlKlSrYqpUqVKhCVYNZrysgJJPIdaEJndbg3b4innCCeSE9VGqZ9oGr12tlSg5x3SUMoHRpP3seXSiPXGpWGG5E54kx4w4WEZx4ij0HmT+XpVQWV61Xq4zZupZyESJAU0wlSCUoUpJAWegCeg71xHH4uUyOH5bOncptbR80NNSnUzEynFqW6lwOcStyo5zvVnv6p0fO8O53GOHZwQEltbClLT+iSOe5NAF/09OsbwTKSFsOf4Uhs8TaxjofTpT/8As/cLLb4t+mxYkmGsp4o7quI8KuXEOme4ORtW3Ux6ecNcXV0FGr+So1xbaMZ13s+qdL3hxUEMrgs8SC4hJKT9kpI5b7Yobul/uGsosG0QrYPEYIUrgVxZITw7ZA4E47nt2pQmZmrZC7baWG7bZGnONxLaMAdis81rxy3x12q3dLaTiWuElqM34LJAKlH/ABHj3J7f0BWSOFsLtjBbrsAn046/0rk3lBWm/ZswCF3RKpcg4yw0eFtHqduL8h61ZNu083GZS1huO1/wYyAkfjUww02w0G2khCR0Ax/5raOwra3Rhx3Tncf4+gVN1cJsxbITX1Y6Ce6/iP507bSEbIASPIYry4sIQVK5cufWouddylammBxnIAVxZSk9sdadJLDpmbn4CAHPNBTRUvfOdue9aXWWXdnWG1/6kA0JwNUpnyHmYsthxxHxKT4agCAcEpP2hkEZGcURQ7m3I4kuApXtwozuR386XFrYJXbAaPYiipMbmi15es8JzdKSwehQrA/DlQ9f9JR7g2UTYjU5IGEuBPC6n5jf8DRgRyG+3esfV+dTJo4X+aqPcYKgPIVE3LR90sbjszTchb7QBDkdSRx8PYp5LHqM+VDNwvEV2CWGLRGhyXFZfeBJyQdggH6g7/hXSE2CxLHEpPC4OTifrD+PpVc650K3cip5CUsXDB4HgPge25KHQ+f6isx3aZ4dNlv6uv17qTkYVT22DIuk5mFFQFOuq4U5OyeuT5AZozvNk0tpuE23clSZkpwYCG3OFSv83DnAHr+dQ2ilvWfVLkaW0GZnu7rLSXdh4pTlIye5GPn86aQLHetSXl5MlLqHeLMmRIQQG/Xbn2SPyFWnc58tuftYBeDz/pQ0UMDKfQ5ytOuxrzaFPO2uWotOMu44klPNJxsSBghXXHrV3aP1Cy8wwpp7xIcgAtr+4T3+e2KqDXDEO22q36btaVuvl/xlj6yySCATjqck47D51701Kk6R1CqxXNz+6SSFMukYSFHkodgdwR0I8qwv87RqIvWLx1c0K4waPC6TScis1CaauPvcXwHCS80Mb8ynof3VNDlXYgnbPGJG9Utwo0s0qVKnKFioDV1wMO3+C2cOv/CD2T1P7vnU8dhvVWe0G+iObhNJyiMgtsp7qGw/6jWD8QlLItreXYCvGLNlVlrS5M3fUbFqXLRHgRVkPOqOwV9o+ZA2HnUjedLW/U0dqfpyc1xNMpbSyT8GEjZPdJ9edVutS1rK1niKjxKPcnnW6BPmW2SJEGQ4w4ORSrn5HuKPgnsY0Quot/Y97RvF+ZFlgl3m0T2NPXWCuRDkLCFxJCeIcJP1kHsNzttt0NNGGrnf7oNPRJzrttjvK4OI5Q22kkBR74Gw9dqzO17ep1vVDPu7PiJ4Vust4UR1HYZ8qsv2aaWRbLehTyQH3uFyQf8AtR6DO/8A4pTvEZktAe7isi+/0Ugj6Ii0rp6NbILLLDPAw19QHmpXVaj3NEycAY50xmXCBbw17/NjRQ4SlvxnUthR7DJ3p4ypDzaXGnEONqOONtQUPxFboIWxM2jnr3JVSSfZZ8VoL8NTh4+2K2DPX5VGFxsul4qT4ocOEE8ugBFSEdwvIJUjhUjZQx/GnKqb3F5SG3S26Eqbb3SfM8xVVasenyLi7Z4TlwMh5lDkZqI6ltBbTxeLx53J2ON+nrVpz2+J7w1pbCX0cAWoA8KuY6ZqstW2SbMlSHIsGLJdKUJQ6t9TbjXCTxJTg4IVk9a5mpc1urY6X00eeLTmC2EDlQK4L81ERm2tXjC0508n3ltJSkHLwJB/A7+fka6LuapEdctiS+4wmUpMdc1SVOBIACuIp2O5OCDyxzoDWwu4hbVttML3u4njaaalOcVr4DhaVZ5BR3HrtmrD0faHYrkjhjRYbTjocTFacU4hoBIB3IyScZ8qnXljixrT57HvX9IjDgDfCO2VAo4Qvj4Tgn+vWvSiEpKlHCRuT2rVGKi1laEIUpRVhIGPyrXMXupgp+sg8ROdgcj9xrpC6ykrc26h0EoUDg4O2MGvMhpt9tTTyeJJ/LzFaYi2+NxLZGwSogdOlbnnW2G/FkOIZb++6oJT+JoIBFI+arX2iaN+lGguOAJzI/YOcvFA+wfPt/OgzTF01VefEtrF7Sw6zgESEZc4OSiDjJKdtue4q9JKY9wiAtuNONrGW3EKCgfMEVS/tAtr+n71H1HbU8Cw9wvoxtx+Y7KGQf51ypIfDd4OCD6byAeyaDeQpqJHtOmnXmY/Fcb4ttTigpWZD2BuOvDnnjmcdaEpz8/Vttuzs+Ohly2EOsq4eEI6KaJPMkAHfqnzoO+k5SJT8lp5bbr3EFqQogkK5jPavCpslUX3Tx3Pd+MueFxHh4jjJx8hTYtAYzvLrdjJ+3yVS+8K7vZlqhU2CxKdUVSYx8GQM/WT975j8wauZC0rQFJIIIyCOork/wBnF1MDUKI6lYZmDwVAnYK5pP47fOul9KTPebYG1HKmTwb9un9eVLgHw2rdB/1dkfdS7zNBU5SpUq6iWmd0kCJb5Egn/DbJHrjb86529pk5QYhwuIkrUXnPPGw/MqPyq89bP+HZg3/xXUpPmBk/urm3XkkyNSSE5yGUpbA9Bn9Sa5j/AM3XNb0aL+qZdMtDhTtt+FY4acNsrcbccQhRbbAK1hOQnPftvXnHlXVuylKd0HaBc9Qs+KniZjjxnAeRwRwj5kiuh4DIYjJQr653UfM1V/sjtoTFXKWnd57f/SjI/UmrUBNYYvzJ3ydBgfdMOGgKO1VamLvZZLDkNuW4EEsoWspyvp8QGU79RVBRJ1301Oc9xfkwZLKsONocxg9lDODXSQODkHGBVae0LRlphQHLoyl5lIVgtsIyElXXPJKduvcbitLu6mMjgppa/aSi8oZt+oGWozpUkGa0gBKvJaT9XOBuDj0o3Ei5RH3Hoq1PpkKU4hGQUAFfwhPUgJGMpJ3OeQOeeZSQk4z8PMcXb1FFvs+1u/p6QmBcCZFmcPxtLHF4X+ZHp1HX1oDlZ7Oyue332Hd2EtS0eEpaylPFkE4VwpPQgqIOEnB2PPBrdJYwUme0XE44EOs53Hnio+72mLNablMrS6g4dZcC/hPw5HEeoKdgrmM4zwnFPLVdVRoSEXUqDyh8ISMqKQM79M4xy7ZxVJmxvYRILCWCQcJqzCtbbodSpRdUcvlDe57ZIGefepSPHC0BtbSm4wOUBR+Nfbbp55pwxPS+yXkx1JQU8QcJ59/OvEpxouqYlthbDzZSOMZSoYOQfXtVIdNDEdzG0UOe53Kjp2oUtuqiQEhT/hlxGUKKFpH3VDHFtxciB8JGc1GG5S7d77OvEtr6NxwsqWgI4DxZGcbLVglOwyQgHHMmQk+46dtD1yualLbjoJCVqC1Ek/CjP2lEnr375JonVepblqWeqRPcwyg4aaSfgbHYfvPM/gKeXUpay0Yah9q0x0GNpiP7mwNvenWwXVdylP1U+pyfSozQlre1ZqEP6gYm3aOg5ceckHgaVzHED9bP3QRQpFiqkyWWAhxZdwkcCOI4zuQkbk+X6VfmktJwNNtKXGBckPJAW4sEYHYDO1VBJKY4BoU+whuOylphtLTaBhCUDASPICh3WVqaulsfZcHwvtltZH2TzSr5H9KIya0S2fHjuNjmobevSl6qLxYiG8jI90ppork2UyuM+5HeTwutKKFp7EHBrTRX7S7f7lqd1xIwmShLo9eR/MUMxIzsuS1HjoK3XVhCEjqScCmwyiSJsncKCKNLyy4tl1LjauFaSFJUOhG4rpr2eXX3tcaQn6kyOFYHIKxn9eIVzPJZcjPuMPJKXG1FKknmCDg1cnsjuP8AsaEoneLKKDv0zn9Ca5/4j5fDmHQj9irx9Qr4pVgcqVdNLQfr9e0FvP2lKI/AVzPf3vFvlwcO+ZC/yOK6R18f75CHTgO3zFcxzzxTpBVuS6sk/wD1Gubps62U9qV3+gKxtNxbRH02uJLnRPEmo45A8dOU5Hwjn9nn65qv5TXu0h1kuJWWlFHEhQKTjbII5g8xTLixXsKHCR5Vqg05ic5xdd5VXOsBX77OI4a0/DGP/bpJ9VEmjAHehzRSQmxxgP8AgM/9lECTS9F/w33JP8lWfytyTUVq5bqdOz1siX4nh7e5hPiDcZIyDt364zjevT99tcV+YzJmIZciNoceC9gEqyEkd8nbA3ya9aijInWKYwYy5KVtZDJc8HiOxAKvs+Z8q1HhVHK5veIKPh4c43KV5yfPPWtH1sferfJSELV8KknPVORjyPMjsa0JxnckDBxjfJ6UsLSSr89nTMqZoa1F5aeJtboZDyCpKkBfwnGfXFEivjbPjsltS3SvDiQSOWcd99hWI8u2W6zRpAkssW1EdsMurUAgIwAk5/D50POe0TSodPFdW+JCylJShRSACBkHG/ceQPzZ0WZ3KJo6UtshAGEhP7/4k/hWx5TKoSkyE8fBhJTnB4s4GD09aBx7T9OKUtPE54ZDQyob43Khj/LgepVtyzW2H7QdNXKS1485cLxG0lwOpBQFc1IKhy9cb52qUUo32utSmNPW9KUobYVKWp1DWSlKyj4Mnqdl79yaqRONsAjly22/rNX97SzGXoi4OPlPCUoUyo/aXxApx+Z9M1QbI41AIOVEkgcQzjFKdynxnyog0E087qmEmP74FcQKvc3Ahzh2ySTsU9x2roQq3P8ACqD9nsL3zVcNDrbToQfEKHXeAgDfKcfWUOeOv5i+CD1yDVmKkvK9GlnG9eSawVbHParpSpP20xAh+G+E7pcdaz5bKH6mhv2evWqFdXJ92ltsFhGGUrBOVKyMjAPIZ/EUa+24ZjNn/wCbGP8AkqoMkVh08fi6Z0RNZI/lXcadaKvaBItM+5pn2qUl1byf26Qkj4hyVuBzH6VP+yV4iLcmc/VWhYHmQR+6q2zmj/2UE+Pcxn/doP5qpethEehLLuq/ypYbfa6djL447S+fEgH8qVaLWr/ZsXP/AAk/pSrcwnaFQoV9oQw9BWOoUPwINc1y4Mh2dcfCaKxGWtbvL4U8eMn5kV077QGswIr33HiM9sg/wqh25zdh1tc3HQrgcSvhSkZKyoBSR8yK54c6LVS7RZoEJlWwIUatc+RgR4Mp0n7rCjv+FO5OnLlDtDk+ayqOhLqGwhwYUriBOcdtvzqz4su+Src9I9xYjPcGWGHnCpR/1fd26fjih27Kv1w0zdXL5GajIaS2tlATwkqCxnG52wcfOoZ+ISPfVNABAOc/RBjAGFYmg5Ae0/FWCN47X5Aj91P79fWLCiK7MacMd90trcQM+H8JIOOoOMY50KeyWcH7E0xsVN8bOPMHiH5GjadGZmw3mJLSX2lJOWyBuenPrWnSGmOZ+kkfdUkGbCqvWLTFy1cxLjTUe4ym0uGSCeFpLYPGSMZyANhjOSB1q0rNdY+pLSqb7utMZ9biAh3B40A4yR5jp/Qpe/N2vxH2YsWZAfZWkFt98KCc88oIztnmM8u24seDfY9v1NatL24IRBEchTikEKUspJSPLlknua0tKS00bVfa+0xLtdwW+oodbdy4Exo6w3HRnhSnOMDlyz59aDDzxkjHn+6ukml2vVVoKlsiTCU6QpCxgKU2s88HcZGfQiqz1R7NZMNAetSlSkJQnjTjLjjil4wlI5ADByTUVS1NeDhAzd3n+6sQHJrvuKXkueEXDwg5G+KeNyGkPj+8oAS42efIB1eT8gQfnTrS8F6NrSzMzY6wn6SQ2Ur3SopWEkZ5HB2qw7TFj+PZP2LRH9pJSD+zG4+PA9NquHUgs3Eqr2HmwGgZCBhtA3I2IbcGPzA+YpLkNBlYEgDLCgNx1joTjl3GKtWyss++aYHhN4NwuCT8AOcKXgHbpTSxMNLY06C03g2645+Eb/GoDpU+Jak6euqq2ddrjcUMtzZb7yGkhKA46VBIAwMdv5VrY4idt87cJwfLlUjY9Oz7o1xxYzjiG2wpXAMqUnIB4c88E7/PrVp6c0Axbmv9pqEhIWsKZICm3UlICVbjKSMnbNLpTuAWfZrpxVtjOXGYgNLdBCmXmEoUwpJIKgrOycf1tRJIuL6rgwtri+imWDIeeQCSvKCUDHMDG+OZ58qY3+5oWmbbXY7y2AllDjiQQEhRKlq8wlCSRz336VDokOPL4ojzpE0pbZLLXEGeE8t+fJOT1KUDYA1dooLO5xcbRlbZhnwWpRZU0HhxpQo/Fw5PDnzxg/OnGaj7N7yYfFLfbeUVEI8M5SlI2AB+0epJzkk7nanwIByTgDfP51JNBA7KoPbU/wATsVhO5MhasDySlP6k0E3KxMt3SNa7Y+5KmuYS42prhDayAeHOTnGTntipv2m3LxdTx9gpMdIcUnuVK4iPwxRHFf0xHfk6jZlN+LIBUoFwFSSdyAnmFE7VyRO+GFrgCd1n6k4tNoEoKvOh7naoJmKWy+2gZcDSjlA74PMVL+ytJSu5r/ytj/urXaNR3K5XabJlKX9Fhh0vNEfs0I4TgeucDuak/ZbGV9GSXAMF6QED0AA/U1XVPm+FeyWi7HHzPCGgbsLoi2p4LdFT2aT+gpVuaQG2kIHJKQPwpV1WtpoCWVE6sjmTYZSQMlCfEHqnf9M1z3q4/Rmq7bdSMIVw8Z/0nB/6SK6acQlaFIUMpUCCO4NUD7SrOpFulMlJK4LvGMcynkf+kg/KsGpaGaljzw7ylXZ6SEJXO7365XopgIkj3d39i0y2oddiRjqO9Trdp1HfTHb1A80zCStK3I7eAtz14f3namydYPw9OwXm4yX3VpLLi1L2C0Y2ONzlJBqP1Nepci3xli8IbdcaT4sGKo4BOTniHkRsTStkzi1rGBtYvk/+91bA5Kk/Z/JXZNTTrQ+SCFkoCuqkH96T+VXC4EvtKTxKCHEbKQcEAjoR1rn+6vqZdtdxivpemxmW/e1tHiQlQPwAq5ZKdj6VdOlrszdbWy60sYKeNA6hJ5j1BrQxxjlDjw7n3H9hV5Hsq61dZmLZOebhtS5BUkqekPIyhAPPmN/Un8aH0OvuuqkqcUAI6m2XCSnw8DhCCcnGx4Rk8iKuXUtkF7jttSJzkeI2Qt1LeAFY6knt/PnvVT2WzmVe7YlUZxECfLLSPiIK28gK3O+OBWCf51pIIWYtoom9mCb3MkRkuOvx7NCCnOBpRQl5xRJGcfW57jkAkDbNWfKlsxYz0mQ6ltllCluuHOEpHMn+s0Ch+dZT7vZkL+j2HFOGIhvgUpOSVlJ/d1pprqLqHVMeEbO2F25bfjBLboCXM8iTkZ25DG2+aiOYPxSeGAdVGztbfT2s7PHgtIbgInMJQ6tseK4PFSonP2UkgHhHYZ7UR2wgSbN0A1TI5/8A3KErD7ONStzI8p52Jb1R3g4krIWoFKgrOAN9wNiaI9T2+6WC1qnwZzciRAnG4KaXHTgKXkEnHkc8PbPam0mNeAnNlJ9+0vv/APFLiMfNZrTpzBa0yOYMC4j4Tz+M1XbGtbuj3BDDccPw5Lz7S/B4ipbucgpJx9o4AFWVZtNXNdlt+LoYs6PFcQhIYQQ0Xd1ZynKuY3zt05VACuZQRShvZ9rwR0s2y8lpLHAA1KDaUeGccl4O4P3sZzz8rTO+Ck8W2xAyDVJuey/USFDw1QF4GAfFPTbqO1HFnF6sGl/dryplZQFNsnxTx8HIJTgZV1xnl6Yoc7aLSSAtuoLm0zOkMKc4CF/GeyQlHz2Ofx89tcGxPXB1Ep4eDFdTwOMqG5RueEfdydzjGcnl1zpi3uS1Jm3BImNn9pHdUnAB6bdfU9s0XE98GoikMjbIpVIpJCENNhtscKEpCQOwHKmt2kpi29xZXw+ICjPYc1H5CnSck/Dvv+NVt7W9QhiEYEVw8b6S0nHPg+0r5/V/Gk6p52iNvLsf2VLRm0EQ5D1wu171A1HLxZbPgJ8PjAUr4Ekp8k8R/Cor6Ok3eJLuqpUbxW3MOtrw0RsSOHYJJPCdhvtUtCvs3RykW1cJlStnXzxqCl8QBAz0IG3Wp0XPTeqY/u0kGK8tfEEqUGyVYxni5KO/XvWd0r4TYb5cURnA+SsAD7oYkLlMaUSuFcfFtrivBdivIAU259Y455HUEGrP9lVuKI1njkbqPvC/x4v0x+NV1dLU03crdpmE6XUhwuvLIwSVd8dkJ/Or39nsIByTLCeFDaQy2COXU/kEilSkSujjHBO76DhWHlso3A2pVkcqVdhJWKBPaBbB4rUwNhTbyfBdHTODj8RkfIUeUzusFq4wHor31XE4B+6eh/Gs2rg8aItVmmiuVktrs90l2JyAie1IWkstOL4MnmhQPQ4OOdbLVo2ddJCn32RbYqlEhtWSvHYA7/M/nRN7RLA8ttchtCkzreSF8I3Ukbnfy+sPKhS9awmz4Edhh5TJU1iVwjBWrOPrdiMVjjkmmYDFQJw6+h9lctaDlEcj+zVmZXYmwtx2YUtPcB4lpOdlKPIEHcAfzplo+7v6Sv7lnuK+BHi4QvPwpUeR/wBKhz+VNLDqa1oS09dbap65MpCW5DTYKnMbDOSPi5DO9Sdx027d4Mu53ItRJ7ziVMJWvZCccKW1Hudvn8wFlvhkxzE0ep53dCFPqy1W8y43Lj8SMFKhwrSfsnG4P9cqwYcZUtmSWUeMykoaVj6gJycds1VWhdYv22SLPestuo/ZhTu3FjbgV2PY1bDDzUhvxGFZG2U9UnsRW6Gaz4cnq/z7JZA5HC256k8s86htJoejxZ0VbLrLUe4Ppj8accTRVxDHllSvxqYrOa1V2VV4lyUxIq3ONKDslPEcDiJwM+W+ajG1hxScniQriwT1G2VH12HpmpJ9lqSjgfQlaM8XCoZGRQ+uJNtSllkiTGDaVuKdVunBVlKB6GmsoiktxINrzE0tZIMz6QjW9hqQdwsJ2bIzukckn0qTXIEUF9TiUJbzus4Sk9Qem9MX7ugocbMeTuDj9n9XjzwZ9cn0pyxCky5S3Z5DYbeA8JtWW3QMnJB86Nobyo37uFKGaDDTLjN+KFoCkhJzkHz5f+KGZ7qpMse9EuHksjknfdKc9M8zzJHlROhDbbQZSAEJGAByxUc5Z2io8C1JHLluBgj8go49TS7zhNTy2JCLbESEcOGEADt8Ipwdx3ryhOEJQCTwgDOMUxvN4i2eK6686hK0DKio/Cgefc9h/wCCmWVsbdzlIbfC1alvLFltr7rzgQrgypQ5pB6D/MeQqkFovGoJMnUEdni93cR4TfBx7A7JSOuNiakZsqdry8FlhTjVuZJUpahnf7xHVR5AfzqOY1fdbStMRmPHZYYHAIymuRHMnrknc1jHiOcXNAL+x6Dt9VfHXhPZbbuqbSv3hpSL5BGSFI4VSG/TuD/W9BX1TsSPOrAi+0ZDik+/wFJI5qacz+R3/OoG5R4l+1IhFkS4lMohTgUjAQrmojyxvV9M+SMubI3a3nmwO6hwBqkQ+z6G/Lkyb5LUp195RQ2VDdR+0f0FdFWC3i22piMr64Tlw91Hc0DezywtB1rgbIiwUpSjP2l9P4nzxVkjlVNEPFe7UHrgeyl+BtXqlSpV0ktKsK5VmkaEIQ1tZBJa+kGEZcbSQ8kD6yO/qP0rnfWenjbJnvUdsiE+roP8NX3f4V1qoZGKrXW2l2mUOks+Jbn9loH+7J6eW/I1zJ2u00njxjB9Q+6Y2nDaVWtjgWCwwBeVyTKCx+xcWjCh/lSnJ+LmPLy6vLxZ13aXAk3K5IixQlK/dFKCcK2JAUTgnlk9OlClygSNNXBliWp1+zqkpeHDyWU9+ygD86268m/S86AIR8aOWeJoo34lKUcjHQ7AYNIELnyte197r83YdlfcKqk4v7EbVOsDHgPp4vd8F5KeJJWkE746chmnNk1VddJzE2++IdKEDDbnNQT+i0/0O1SdltqNL2dRKWnbrISQltawkLUNwgE7YH5n5UNNzn27jLt2plokNrQtwsq+MpdKcpCCPqqzgYG3SrxkSgsbljeO/uFBxlXNaNQwLtHDzUhoBR+ug5R8xzSfI5qXxsFdDyIOQfnVARNM3+1tJmtSmITysBDapAQtR+7vtnyJqXtntFu1oeLFziKStJ4VlseGrPmk/DWiOSRvoO8fz/SpQ64V0HzrChtg/nQPbvadZ5CUh9bbZP8AxG1NnPqMj9KnIurLNJTluShX+iShX5ZpvxcY9dj3BUbCpngRxqPcgn1r3ntyqKOobUE8RdVjvxo/jTGXrWyRkkqksnH3pKc/gnJqPjIehv6FGxyIqTq0Mo431htPdRxn071Xdy9qsBgFMILcV0LLeB/zL3/AUITdYX3UE5EOCRFXIVwpIWSs57rPLryxUGeVw8jaHc4/jlTtA5Vkao11BsrSm2lEvEYDacFxX/6j13qtXvpXVgcuVyU5HtDAKuFCSrPfhH2lf5j/ACpgLb9A31H9oWQ8yUKUlzBWhxXD8JPf4sZBqR0nq18XMsXR7jYlEJHFslpXIADkEnljlyrO9rw0ys8xrn5fJSKujgJk1qZq2SY5saZDUQEl6G+sKQo7AkHnkgfI8tqn73bIerrcm6WopEsJwrkCo/cV2I6GhvWtg+h5pejpJhPqPB2QrqnP6fypppy9uWR991CFOFbZSlvPwlW2Ce+N+VXdEJWCfTnzf57go3Uaco+Zb5cF1LUthbTi08SUK5474q0vZ/pV6MhtHhhVwlY4sj/CT28scz57VHaT07KkTE3e7hTs15QLLShkgnkSO/YdKvXS9iFrj+I+AZbo+Mj7A7D99LlkfqnCFvA9R6ewUjyZKk7TAZtsFqKwPhQNzjdR6k+tPawBis102tDQAEq75SpUqVWQlSpUqEJVrfZQ82ptxIUhQwUkZBFbKVQReEKsdY6PS1HeBa95tq/rpO5b/r73SqllW256OmLnWzMmAojxMpzgdAodD2UK6mUkKBBAINCF/wBIIe45FrCUOHPFHP1Fenb05elcyTTPht0Qtp5b/SYHh3PKoWcuVqa4x59nlIMhjhKIT6koUzg5yM7LGd88+4qDkx5EO5rml5M0Rn0KffRkoLhJOMnnuDvRvqLQja5Dq4QNvmJOS0sEIJ7jqn1G1CviTbLHXaL1AP0e4TxFtICuPOQtK+RIxyPTI65q2nmjc3bH0xXBCHA3aK9RQWtX2didanOJ1riKGz1zjiQeyu386GLZdJdyuVltq2gTFWW3PGSF8YyclQI6I+H5VK2C76f09CfUxcH5S3VBXhlkoIwDgY3Hqc9q06Eivzb9Jur7KkIIWWyUkJK1q6HrjeksuGOQEeVvpsd1Y+YheNXosVtuiIwtAJU2FrUy8pvBJOw5jlUfHtNmnXqLDjyZKWZTCVIPwLU24eaV8uWDTq736HInXcrgMrfWhTEeSgEqO4TkgnHLO4GaYaHbP9rYKFpIKVniSoYxsdq0Ma+PT2SQQPsqn1JxL0u1b9QsQJjz3ukg8LMhtCclRwACDsME7/Kk9brHAuNzakrkOIhNp4ELdShTrhODjA5YOfSiy0XGNqRkx5RCZ0GSHU42zwr2UPkMH+dA2tU8Gp54GwKkn/pTVNPLJLJ4UhogZ/f7hDmgCwiizsW6TpaZcrZbIzMxkL4fET4xBTg/a25eVQllvEq7als5mFLjjLpSHQkBRTzwemBvj1NSvswf8RFwhOEFCgleD2OUq/UVCWCA9C1c02+jw0RnVLWpZCQEDIzk8xUNpr5mOzWRfzCDwCjk8NyjyLdqOO22kvrRHWtaUqdGTwqSOYOOuMGgXUGlJ9qkr8FpyRFwVJdQjOAOfFjkRTXUnhi9yHGJjcxLjilhbZO2VE8OT1HlRGI2o9U8AlEwbfthKgQCB5c1fPaoYx2lp+4Bp5B6eykkOxWVpTqp12zQ7dGj++3FSeEqca4gkj6uEnPEoDG/KpjSGi1NSGpE1Hjzln9mwkZSgnv3P5CijR2iUpHBbGMAjDsx3r3H/wDIq1bJYotoZw0ON5Q+N5X1j/AeVLY0zWyEbWHk9/ZBoZPKY6Z02i3ASZWHJih6hv08/OiPFIbVmupDCyJu1owlk2lSpUqaoSpUqVCFjFLes0qEJUqVKhCxilis0qEJjc7TCuTPhy2ErwPhUNlJ9D0oNvGh3eBSYpblMKG7LwGSPQ7GrArGKyz6SKbLhR7jlWDiFzte/Z7CDhHhyLe6fs4+E/I/uNQ7WntU2hIFouKXmhnDYXgf8qtq6deYafQUPNoWn7qk5FQsrStpkE4jlknq0oj8uVZXafVNFNcHDs5W3NK5xD15hSBIl6XiuOoOQ8iIQQe/wfD+VRdkuqrPeHLlNhPPyCSQVKKOFR5k5G/OukHdDNkksTlp7BbYP6Ypq5oqYMgTWVj/ADJUP40p0szGlr4hnsVIA7rm5q5qh3r6QtqFtALKktuK4jg8wSANjW27uyr/AHV2axAeBdCcIQkrxgY548q6HGiJgIPvEUY6gK/hThGipCv8WegDqEoJ/U1ZurlLg5sWeOUbB3VA2O2aphBz6OiKj+PgKdcSkKwOmTuP5VMJ0VcZ76ZF+uvGQMYSorUB2ydgKvOPouCAC9Ifc8hhIqXhWK2wiFMxUcY+0v4j+Jq23WPO6mt+fJUWwYVTaa0E22pKrdbSpXSVIP6E/wD4irCtOjYzPC5cF+8OZzwDZA9e9FIGBWcU2PQMDt0h3H5qC88BeGmm2m0obQlKUjASkYAr3is0q3gVgKiVKlSqULGKzSpUISpUqVCF/9k="/>
          <p:cNvSpPr>
            <a:spLocks noChangeAspect="1" noChangeArrowheads="1"/>
          </p:cNvSpPr>
          <p:nvPr/>
        </p:nvSpPr>
        <p:spPr bwMode="auto">
          <a:xfrm>
            <a:off x="155575" y="-617538"/>
            <a:ext cx="1333500"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7" name="AutoShape 5" descr="data:image/jpg;base64,/9j/4AAQSkZJRgABAQAAAQABAAD/2wBDAAkGBwgHBgkIBwgKCgkLDRYPDQwMDRsUFRAWIB0iIiAdHx8kKDQsJCYxJx8fLT0tMTU3Ojo6Iys/RD84QzQ5Ojf/2wBDAQoKCg0MDRoPDxo3JR8lNzc3Nzc3Nzc3Nzc3Nzc3Nzc3Nzc3Nzc3Nzc3Nzc3Nzc3Nzc3Nzc3Nzc3Nzc3Nzc3Nzf/wAARCAC+AMQDASIAAhEBAxEB/8QAHAAAAQQDAQAAAAAAAAAAAAAABgAEBQcBAwgC/8QASBAAAQMDAgQDBAcFBQcCBwAAAQIDBAAFEQYhEjFBURNhcQcUIoEVMkJSkaGxI8HR4fAWJDNiciVDU5KisvEXREVkgoPC0uL/xAAZAQACAwEAAAAAAAAAAAAAAAAAAwECBAX/xAAxEQABBAEDAgQEBgIDAAAAAAABAAIDESEEEjFBURMiMnEUYYHBBSNSkaHRseEzQvD/2gAMAwEAAhEDEQA/ALxpUqVCEqVKlQhKsUs1rfebYbU48tKEDmVHGKgkAWULZWp+QzHRxvuJbSOqjihm7aoCEK90IabSPifd2AHof31WF/8AaPES6sQeO4SAceItRDYPl1PywPOuY/8AEDISzTs3Hv0/dX2VlxVuStSxkEpitqeV35D+ND911qImRKnxIh6JJHF+HM/hVXIb1dqCIZkyUIVuLZdwhXACkDOyU5UcjvWrQ1ks92cdTKMlUhrC1pCwlCgVY5gcRxtnNZJTM5jnyzYHIb0+qu2gcBGE72kwE/VlzpJ6+GgpT+ZFM/8A1DacGGoMt1J+8+O3zoY01YWrnqV+FLaDUaMpa1sNqOMBQSlAJ3xnmeeM1vZ1DJavyo48EQhILPufgI8IJ4uHGMZ5DOe/4CTodO5xblxAs2Ub3ADoiJn2gkN8abc6nviV29E+dPo3tJhFQDzFwbVkj9i6lf5ZFQky2t2jXNubgfs2ZKgoIG4QnJC0b8wSAfLOOm7X2hzlM35MYKbQ0yyhxCEtpGFkElRwN+nM/rRFp9I+RrIgaIu7UFzwCSrGga7t76UrROeSDt/eIykjPbIBH51ORdStPbtlp5I5llYOKq7Uz6LdcY8eGxDiOpjMrkraaIK3FjJAHJI67Ctd2tr1sQ3JuF0jw5b6ipKGm3Mp6kcSegzvtjPWnuYWNBjlIvgHP+1AN8hXRGu8OQoJDoQv7rm38qfg55Vz/wD2kvVnKE3Jv3llZ/ZqVjKxzylQ+sMEb0Yaa1uzL4UxZPA4f/bSOZ9N9/kflR8bPCLmbbf1BTtaeDlWjWaiLde40shCleE6eSVHn6GpYEGulDPHM3cw2EsgjBWaVKlTVCVKlSoQlSpUqEJUqVKhCVYNImoq93dFuaAThT6x8Cew7mlyysiYXvOApAs0tt1urFub/aHidUPgbB3P8qrLWOtmbceKa4XZJSS1EbPLtn7o8zuelQmudaqt7i48ZaX7o5spR3Szny+95dKCX4cC0T0uaqMqdNfQHH47ShhAUNuJZ5rwc4GwrjkSa1wdLYZ0aOT8/ZMw3ATG/ajud9kq97d4WBulhvZCPPHX1NRI4T0360pfhCQ6iO4tbIUfCU4kJKkZ2JHTvWHG3Wm0LdbWlKxlJKSAofMb/Ku3E1kbA1goJJs8o/8AZfdOG4yrc+oKRJRxtpUeak8x80n8qeWowNOa2+jmoz4cdV4JfdeBBCxlOEgAYPwjck0DaflogXiNKU+psMOBZUhHGcDmAMjORt86JLvqI6gvUaTZLE4uXHUkoWrLpUEkkZQNtic59K5ep0p8d5A8jxnNC+ia11gfJTz0trT3tCeffyiJPaSounkknByfLiScnzqGuGmrt/at11iG4uI9K8duQjBa4OLiJK+Q2re/p/Wl+Qk3ea2yyk8SG33QAnz4EDnW6N7OilIQ/eWgOqGmiR/3UiJ8UQ3F43VtNAnhSRfRbrlqKA/7Qbe97ygw4h8Eu80lSs5PoCQM+RpaitV0m6yS+3CcchPhnhlJTxNBsJHESobADHU17T7OIqPq3RzPnH/nWlfs8dDK0Rb4yVc8OtrTn8Cf0qY/hoy0seRTduQf36I8xwUwv8965328XKCpK40daSHk74SClCSPnjHz6USpdi64tP7Mhu4x+aSTspX6pVj5Y8txtixao0+l4NRkSozwHjIjhLwdSMjhKdlY3PLyrVbNVw7El8Q7L4U93CVFyQtQTjfBSRkDONs9OdWmjMrG+Abcz0kEfW1DTt5TB16ZcpcaBgeK3/dWmwTt8Rzk98k7+VEOsLdYokllhTpiTnEhS3mU/sweQUpA5ZOfq8scq96EgeCmXqG5OtFsNqUlSVpURnJWpWDseYwd96H71e4F0jvS3YiBcn3OAHiXhDKcEEjlxHlt0B2q258moDGelmDXc/ZAw3KnoWqJ+nJgt1+SXkAAh4KClhJ5EH7Q9d/OrV07qpp1hpanxIiLHwPJ3KfX+e4rnO5z37jLVLkEFa8ABOwSAMAAdqdWDUM2wyvEYVxsqP7VknCVj9xHerSfh72DxoMP6joVAkHB4XWTTqHUJW2QpKhkEHINbKrzRurGJMRD8d0uRFnC2z9ZlXUEdMfnzo/adS6gLbUFJUAQQeYrTpNW2cEHDhyFDm0tlKlSrYqpUqVKhCVYNZrysgJJPIdaEJndbg3b4innCCeSE9VGqZ9oGr12tlSg5x3SUMoHRpP3seXSiPXGpWGG5E54kx4w4WEZx4ij0HmT+XpVQWV61Xq4zZupZyESJAU0wlSCUoUpJAWegCeg71xHH4uUyOH5bOncptbR80NNSnUzEynFqW6lwOcStyo5zvVnv6p0fO8O53GOHZwQEltbClLT+iSOe5NAF/09OsbwTKSFsOf4Uhs8TaxjofTpT/8As/cLLb4t+mxYkmGsp4o7quI8KuXEOme4ORtW3Ux6ecNcXV0FGr+So1xbaMZ13s+qdL3hxUEMrgs8SC4hJKT9kpI5b7Yobul/uGsosG0QrYPEYIUrgVxZITw7ZA4E47nt2pQmZmrZC7baWG7bZGnONxLaMAdis81rxy3x12q3dLaTiWuElqM34LJAKlH/ABHj3J7f0BWSOFsLtjBbrsAn046/0rk3lBWm/ZswCF3RKpcg4yw0eFtHqduL8h61ZNu083GZS1huO1/wYyAkfjUww02w0G2khCR0Ax/5raOwra3Rhx3Tncf4+gVN1cJsxbITX1Y6Ce6/iP507bSEbIASPIYry4sIQVK5cufWouddylammBxnIAVxZSk9sdadJLDpmbn4CAHPNBTRUvfOdue9aXWWXdnWG1/6kA0JwNUpnyHmYsthxxHxKT4agCAcEpP2hkEZGcURQ7m3I4kuApXtwozuR386XFrYJXbAaPYiipMbmi15es8JzdKSwehQrA/DlQ9f9JR7g2UTYjU5IGEuBPC6n5jf8DRgRyG+3esfV+dTJo4X+aqPcYKgPIVE3LR90sbjszTchb7QBDkdSRx8PYp5LHqM+VDNwvEV2CWGLRGhyXFZfeBJyQdggH6g7/hXSE2CxLHEpPC4OTifrD+PpVc650K3cip5CUsXDB4HgPge25KHQ+f6isx3aZ4dNlv6uv17qTkYVT22DIuk5mFFQFOuq4U5OyeuT5AZozvNk0tpuE23clSZkpwYCG3OFSv83DnAHr+dQ2ilvWfVLkaW0GZnu7rLSXdh4pTlIye5GPn86aQLHetSXl5MlLqHeLMmRIQQG/Xbn2SPyFWnc58tuftYBeDz/pQ0UMDKfQ5ytOuxrzaFPO2uWotOMu44klPNJxsSBghXXHrV3aP1Cy8wwpp7xIcgAtr+4T3+e2KqDXDEO22q36btaVuvl/xlj6yySCATjqck47D51701Kk6R1CqxXNz+6SSFMukYSFHkodgdwR0I8qwv87RqIvWLx1c0K4waPC6TScis1CaauPvcXwHCS80Mb8ynof3VNDlXYgnbPGJG9Utwo0s0qVKnKFioDV1wMO3+C2cOv/CD2T1P7vnU8dhvVWe0G+iObhNJyiMgtsp7qGw/6jWD8QlLItreXYCvGLNlVlrS5M3fUbFqXLRHgRVkPOqOwV9o+ZA2HnUjedLW/U0dqfpyc1xNMpbSyT8GEjZPdJ9edVutS1rK1niKjxKPcnnW6BPmW2SJEGQ4w4ORSrn5HuKPgnsY0Quot/Y97RvF+ZFlgl3m0T2NPXWCuRDkLCFxJCeIcJP1kHsNzttt0NNGGrnf7oNPRJzrttjvK4OI5Q22kkBR74Gw9dqzO17ep1vVDPu7PiJ4Vust4UR1HYZ8qsv2aaWRbLehTyQH3uFyQf8AtR6DO/8A4pTvEZktAe7isi+/0Ugj6Ii0rp6NbILLLDPAw19QHmpXVaj3NEycAY50xmXCBbw17/NjRQ4SlvxnUthR7DJ3p4ypDzaXGnEONqOONtQUPxFboIWxM2jnr3JVSSfZZ8VoL8NTh4+2K2DPX5VGFxsul4qT4ocOEE8ugBFSEdwvIJUjhUjZQx/GnKqb3F5SG3S26Eqbb3SfM8xVVasenyLi7Z4TlwMh5lDkZqI6ltBbTxeLx53J2ON+nrVpz2+J7w1pbCX0cAWoA8KuY6ZqstW2SbMlSHIsGLJdKUJQ6t9TbjXCTxJTg4IVk9a5mpc1urY6X00eeLTmC2EDlQK4L81ERm2tXjC0508n3ltJSkHLwJB/A7+fka6LuapEdctiS+4wmUpMdc1SVOBIACuIp2O5OCDyxzoDWwu4hbVttML3u4njaaalOcVr4DhaVZ5BR3HrtmrD0faHYrkjhjRYbTjocTFacU4hoBIB3IyScZ8qnXljixrT57HvX9IjDgDfCO2VAo4Qvj4Tgn+vWvSiEpKlHCRuT2rVGKi1laEIUpRVhIGPyrXMXupgp+sg8ROdgcj9xrpC6ykrc26h0EoUDg4O2MGvMhpt9tTTyeJJ/LzFaYi2+NxLZGwSogdOlbnnW2G/FkOIZb++6oJT+JoIBFI+arX2iaN+lGguOAJzI/YOcvFA+wfPt/OgzTF01VefEtrF7Sw6zgESEZc4OSiDjJKdtue4q9JKY9wiAtuNONrGW3EKCgfMEVS/tAtr+n71H1HbU8Cw9wvoxtx+Y7KGQf51ypIfDd4OCD6byAeyaDeQpqJHtOmnXmY/Fcb4ttTigpWZD2BuOvDnnjmcdaEpz8/Vttuzs+Ohly2EOsq4eEI6KaJPMkAHfqnzoO+k5SJT8lp5bbr3EFqQogkK5jPavCpslUX3Tx3Pd+MueFxHh4jjJx8hTYtAYzvLrdjJ+3yVS+8K7vZlqhU2CxKdUVSYx8GQM/WT975j8wauZC0rQFJIIIyCOork/wBnF1MDUKI6lYZmDwVAnYK5pP47fOul9KTPebYG1HKmTwb9un9eVLgHw2rdB/1dkfdS7zNBU5SpUq6iWmd0kCJb5Egn/DbJHrjb86529pk5QYhwuIkrUXnPPGw/MqPyq89bP+HZg3/xXUpPmBk/urm3XkkyNSSE5yGUpbA9Bn9Sa5j/AM3XNb0aL+qZdMtDhTtt+FY4acNsrcbccQhRbbAK1hOQnPftvXnHlXVuylKd0HaBc9Qs+KniZjjxnAeRwRwj5kiuh4DIYjJQr653UfM1V/sjtoTFXKWnd57f/SjI/UmrUBNYYvzJ3ydBgfdMOGgKO1VamLvZZLDkNuW4EEsoWspyvp8QGU79RVBRJ1301Oc9xfkwZLKsONocxg9lDODXSQODkHGBVae0LRlphQHLoyl5lIVgtsIyElXXPJKduvcbitLu6mMjgppa/aSi8oZt+oGWozpUkGa0gBKvJaT9XOBuDj0o3Ei5RH3Hoq1PpkKU4hGQUAFfwhPUgJGMpJ3OeQOeeZSQk4z8PMcXb1FFvs+1u/p6QmBcCZFmcPxtLHF4X+ZHp1HX1oDlZ7Oyue332Hd2EtS0eEpaylPFkE4VwpPQgqIOEnB2PPBrdJYwUme0XE44EOs53Hnio+72mLNablMrS6g4dZcC/hPw5HEeoKdgrmM4zwnFPLVdVRoSEXUqDyh8ISMqKQM79M4xy7ZxVJmxvYRILCWCQcJqzCtbbodSpRdUcvlDe57ZIGefepSPHC0BtbSm4wOUBR+Nfbbp55pwxPS+yXkx1JQU8QcJ59/OvEpxouqYlthbDzZSOMZSoYOQfXtVIdNDEdzG0UOe53Kjp2oUtuqiQEhT/hlxGUKKFpH3VDHFtxciB8JGc1GG5S7d77OvEtr6NxwsqWgI4DxZGcbLVglOwyQgHHMmQk+46dtD1yualLbjoJCVqC1Ek/CjP2lEnr375JonVepblqWeqRPcwyg4aaSfgbHYfvPM/gKeXUpay0Yah9q0x0GNpiP7mwNvenWwXVdylP1U+pyfSozQlre1ZqEP6gYm3aOg5ceckHgaVzHED9bP3QRQpFiqkyWWAhxZdwkcCOI4zuQkbk+X6VfmktJwNNtKXGBckPJAW4sEYHYDO1VBJKY4BoU+whuOylphtLTaBhCUDASPICh3WVqaulsfZcHwvtltZH2TzSr5H9KIya0S2fHjuNjmobevSl6qLxYiG8jI90ppork2UyuM+5HeTwutKKFp7EHBrTRX7S7f7lqd1xIwmShLo9eR/MUMxIzsuS1HjoK3XVhCEjqScCmwyiSJsncKCKNLyy4tl1LjauFaSFJUOhG4rpr2eXX3tcaQn6kyOFYHIKxn9eIVzPJZcjPuMPJKXG1FKknmCDg1cnsjuP8AsaEoneLKKDv0zn9Ca5/4j5fDmHQj9irx9Qr4pVgcqVdNLQfr9e0FvP2lKI/AVzPf3vFvlwcO+ZC/yOK6R18f75CHTgO3zFcxzzxTpBVuS6sk/wD1Gubps62U9qV3+gKxtNxbRH02uJLnRPEmo45A8dOU5Hwjn9nn65qv5TXu0h1kuJWWlFHEhQKTjbII5g8xTLixXsKHCR5Vqg05ic5xdd5VXOsBX77OI4a0/DGP/bpJ9VEmjAHehzRSQmxxgP8AgM/9lECTS9F/w33JP8lWfytyTUVq5bqdOz1siX4nh7e5hPiDcZIyDt364zjevT99tcV+YzJmIZciNoceC9gEqyEkd8nbA3ya9aijInWKYwYy5KVtZDJc8HiOxAKvs+Z8q1HhVHK5veIKPh4c43KV5yfPPWtH1sferfJSELV8KknPVORjyPMjsa0JxnckDBxjfJ6UsLSSr89nTMqZoa1F5aeJtboZDyCpKkBfwnGfXFEivjbPjsltS3SvDiQSOWcd99hWI8u2W6zRpAkssW1EdsMurUAgIwAk5/D50POe0TSodPFdW+JCylJShRSACBkHG/ceQPzZ0WZ3KJo6UtshAGEhP7/4k/hWx5TKoSkyE8fBhJTnB4s4GD09aBx7T9OKUtPE54ZDQyob43Khj/LgepVtyzW2H7QdNXKS1485cLxG0lwOpBQFc1IKhy9cb52qUUo32utSmNPW9KUobYVKWp1DWSlKyj4Mnqdl79yaqRONsAjly22/rNX97SzGXoi4OPlPCUoUyo/aXxApx+Z9M1QbI41AIOVEkgcQzjFKdynxnyog0E087qmEmP74FcQKvc3Ahzh2ySTsU9x2roQq3P8ACqD9nsL3zVcNDrbToQfEKHXeAgDfKcfWUOeOv5i+CD1yDVmKkvK9GlnG9eSawVbHParpSpP20xAh+G+E7pcdaz5bKH6mhv2evWqFdXJ92ltsFhGGUrBOVKyMjAPIZ/EUa+24ZjNn/wCbGP8AkqoMkVh08fi6Z0RNZI/lXcadaKvaBItM+5pn2qUl1byf26Qkj4hyVuBzH6VP+yV4iLcmc/VWhYHmQR+6q2zmj/2UE+Pcxn/doP5qpethEehLLuq/ypYbfa6djL447S+fEgH8qVaLWr/ZsXP/AAk/pSrcwnaFQoV9oQw9BWOoUPwINc1y4Mh2dcfCaKxGWtbvL4U8eMn5kV077QGswIr33HiM9sg/wqh25zdh1tc3HQrgcSvhSkZKyoBSR8yK54c6LVS7RZoEJlWwIUatc+RgR4Mp0n7rCjv+FO5OnLlDtDk+ayqOhLqGwhwYUriBOcdtvzqz4su+Src9I9xYjPcGWGHnCpR/1fd26fjih27Kv1w0zdXL5GajIaS2tlATwkqCxnG52wcfOoZ+ISPfVNABAOc/RBjAGFYmg5Ae0/FWCN47X5Aj91P79fWLCiK7MacMd90trcQM+H8JIOOoOMY50KeyWcH7E0xsVN8bOPMHiH5GjadGZmw3mJLSX2lJOWyBuenPrWnSGmOZ+kkfdUkGbCqvWLTFy1cxLjTUe4ym0uGSCeFpLYPGSMZyANhjOSB1q0rNdY+pLSqb7utMZ9biAh3B40A4yR5jp/Qpe/N2vxH2YsWZAfZWkFt98KCc88oIztnmM8u24seDfY9v1NatL24IRBEchTikEKUspJSPLlknua0tKS00bVfa+0xLtdwW+oodbdy4Exo6w3HRnhSnOMDlyz59aDDzxkjHn+6ukml2vVVoKlsiTCU6QpCxgKU2s88HcZGfQiqz1R7NZMNAetSlSkJQnjTjLjjil4wlI5ADByTUVS1NeDhAzd3n+6sQHJrvuKXkueEXDwg5G+KeNyGkPj+8oAS42efIB1eT8gQfnTrS8F6NrSzMzY6wn6SQ2Ur3SopWEkZ5HB2qw7TFj+PZP2LRH9pJSD+zG4+PA9NquHUgs3Eqr2HmwGgZCBhtA3I2IbcGPzA+YpLkNBlYEgDLCgNx1joTjl3GKtWyss++aYHhN4NwuCT8AOcKXgHbpTSxMNLY06C03g2645+Eb/GoDpU+Jak6euqq2ddrjcUMtzZb7yGkhKA46VBIAwMdv5VrY4idt87cJwfLlUjY9Oz7o1xxYzjiG2wpXAMqUnIB4c88E7/PrVp6c0Axbmv9pqEhIWsKZICm3UlICVbjKSMnbNLpTuAWfZrpxVtjOXGYgNLdBCmXmEoUwpJIKgrOycf1tRJIuL6rgwtri+imWDIeeQCSvKCUDHMDG+OZ58qY3+5oWmbbXY7y2AllDjiQQEhRKlq8wlCSRz336VDokOPL4ojzpE0pbZLLXEGeE8t+fJOT1KUDYA1dooLO5xcbRlbZhnwWpRZU0HhxpQo/Fw5PDnzxg/OnGaj7N7yYfFLfbeUVEI8M5SlI2AB+0epJzkk7nanwIByTgDfP51JNBA7KoPbU/wATsVhO5MhasDySlP6k0E3KxMt3SNa7Y+5KmuYS42prhDayAeHOTnGTntipv2m3LxdTx9gpMdIcUnuVK4iPwxRHFf0xHfk6jZlN+LIBUoFwFSSdyAnmFE7VyRO+GFrgCd1n6k4tNoEoKvOh7naoJmKWy+2gZcDSjlA74PMVL+ytJSu5r/ytj/urXaNR3K5XabJlKX9Fhh0vNEfs0I4TgeucDuak/ZbGV9GSXAMF6QED0AA/U1XVPm+FeyWi7HHzPCGgbsLoi2p4LdFT2aT+gpVuaQG2kIHJKQPwpV1WtpoCWVE6sjmTYZSQMlCfEHqnf9M1z3q4/Rmq7bdSMIVw8Z/0nB/6SK6acQlaFIUMpUCCO4NUD7SrOpFulMlJK4LvGMcynkf+kg/KsGpaGaljzw7ylXZ6SEJXO7365XopgIkj3d39i0y2oddiRjqO9Trdp1HfTHb1A80zCStK3I7eAtz14f3namydYPw9OwXm4yX3VpLLi1L2C0Y2ONzlJBqP1Nepci3xli8IbdcaT4sGKo4BOTniHkRsTStkzi1rGBtYvk/+91bA5Kk/Z/JXZNTTrQ+SCFkoCuqkH96T+VXC4EvtKTxKCHEbKQcEAjoR1rn+6vqZdtdxivpemxmW/e1tHiQlQPwAq5ZKdj6VdOlrszdbWy60sYKeNA6hJ5j1BrQxxjlDjw7n3H9hV5Hsq61dZmLZOebhtS5BUkqekPIyhAPPmN/Un8aH0OvuuqkqcUAI6m2XCSnw8DhCCcnGx4Rk8iKuXUtkF7jttSJzkeI2Qt1LeAFY6knt/PnvVT2WzmVe7YlUZxECfLLSPiIK28gK3O+OBWCf51pIIWYtoom9mCb3MkRkuOvx7NCCnOBpRQl5xRJGcfW57jkAkDbNWfKlsxYz0mQ6ltllCluuHOEpHMn+s0Ch+dZT7vZkL+j2HFOGIhvgUpOSVlJ/d1pprqLqHVMeEbO2F25bfjBLboCXM8iTkZ25DG2+aiOYPxSeGAdVGztbfT2s7PHgtIbgInMJQ6tseK4PFSonP2UkgHhHYZ7UR2wgSbN0A1TI5/8A3KErD7ONStzI8p52Jb1R3g4krIWoFKgrOAN9wNiaI9T2+6WC1qnwZzciRAnG4KaXHTgKXkEnHkc8PbPam0mNeAnNlJ9+0vv/APFLiMfNZrTpzBa0yOYMC4j4Tz+M1XbGtbuj3BDDccPw5Lz7S/B4ipbucgpJx9o4AFWVZtNXNdlt+LoYs6PFcQhIYQQ0Xd1ZynKuY3zt05VACuZQRShvZ9rwR0s2y8lpLHAA1KDaUeGccl4O4P3sZzz8rTO+Ck8W2xAyDVJuey/USFDw1QF4GAfFPTbqO1HFnF6sGl/dryplZQFNsnxTx8HIJTgZV1xnl6Yoc7aLSSAtuoLm0zOkMKc4CF/GeyQlHz2Ofx89tcGxPXB1Ep4eDFdTwOMqG5RueEfdydzjGcnl1zpi3uS1Jm3BImNn9pHdUnAB6bdfU9s0XE98GoikMjbIpVIpJCENNhtscKEpCQOwHKmt2kpi29xZXw+ICjPYc1H5CnSck/Dvv+NVt7W9QhiEYEVw8b6S0nHPg+0r5/V/Gk6p52iNvLsf2VLRm0EQ5D1wu171A1HLxZbPgJ8PjAUr4Ekp8k8R/Cor6Ok3eJLuqpUbxW3MOtrw0RsSOHYJJPCdhvtUtCvs3RykW1cJlStnXzxqCl8QBAz0IG3Wp0XPTeqY/u0kGK8tfEEqUGyVYxni5KO/XvWd0r4TYb5cURnA+SsAD7oYkLlMaUSuFcfFtrivBdivIAU259Y455HUEGrP9lVuKI1njkbqPvC/x4v0x+NV1dLU03crdpmE6XUhwuvLIwSVd8dkJ/Or39nsIByTLCeFDaQy2COXU/kEilSkSujjHBO76DhWHlso3A2pVkcqVdhJWKBPaBbB4rUwNhTbyfBdHTODj8RkfIUeUzusFq4wHor31XE4B+6eh/Gs2rg8aItVmmiuVktrs90l2JyAie1IWkstOL4MnmhQPQ4OOdbLVo2ddJCn32RbYqlEhtWSvHYA7/M/nRN7RLA8ttchtCkzreSF8I3Ukbnfy+sPKhS9awmz4Edhh5TJU1iVwjBWrOPrdiMVjjkmmYDFQJw6+h9lctaDlEcj+zVmZXYmwtx2YUtPcB4lpOdlKPIEHcAfzplo+7v6Sv7lnuK+BHi4QvPwpUeR/wBKhz+VNLDqa1oS09dbap65MpCW5DTYKnMbDOSPi5DO9Sdx027d4Mu53ItRJ7ziVMJWvZCccKW1Hudvn8wFlvhkxzE0ep53dCFPqy1W8y43Lj8SMFKhwrSfsnG4P9cqwYcZUtmSWUeMykoaVj6gJycds1VWhdYv22SLPestuo/ZhTu3FjbgV2PY1bDDzUhvxGFZG2U9UnsRW6Gaz4cnq/z7JZA5HC256k8s86htJoejxZ0VbLrLUe4Ppj8accTRVxDHllSvxqYrOa1V2VV4lyUxIq3ONKDslPEcDiJwM+W+ajG1hxScniQriwT1G2VH12HpmpJ9lqSjgfQlaM8XCoZGRQ+uJNtSllkiTGDaVuKdVunBVlKB6GmsoiktxINrzE0tZIMz6QjW9hqQdwsJ2bIzukckn0qTXIEUF9TiUJbzus4Sk9Qem9MX7ugocbMeTuDj9n9XjzwZ9cn0pyxCky5S3Z5DYbeA8JtWW3QMnJB86Nobyo37uFKGaDDTLjN+KFoCkhJzkHz5f+KGZ7qpMse9EuHksjknfdKc9M8zzJHlROhDbbQZSAEJGAByxUc5Z2io8C1JHLluBgj8go49TS7zhNTy2JCLbESEcOGEADt8Ipwdx3ryhOEJQCTwgDOMUxvN4i2eK6686hK0DKio/Cgefc9h/wCCmWVsbdzlIbfC1alvLFltr7rzgQrgypQ5pB6D/MeQqkFovGoJMnUEdni93cR4TfBx7A7JSOuNiakZsqdry8FlhTjVuZJUpahnf7xHVR5AfzqOY1fdbStMRmPHZYYHAIymuRHMnrknc1jHiOcXNAL+x6Dt9VfHXhPZbbuqbSv3hpSL5BGSFI4VSG/TuD/W9BX1TsSPOrAi+0ZDik+/wFJI5qacz+R3/OoG5R4l+1IhFkS4lMohTgUjAQrmojyxvV9M+SMubI3a3nmwO6hwBqkQ+z6G/Lkyb5LUp195RQ2VDdR+0f0FdFWC3i22piMr64Tlw91Hc0DezywtB1rgbIiwUpSjP2l9P4nzxVkjlVNEPFe7UHrgeyl+BtXqlSpV0ktKsK5VmkaEIQ1tZBJa+kGEZcbSQ8kD6yO/qP0rnfWenjbJnvUdsiE+roP8NX3f4V1qoZGKrXW2l2mUOks+Jbn9loH+7J6eW/I1zJ2u00njxjB9Q+6Y2nDaVWtjgWCwwBeVyTKCx+xcWjCh/lSnJ+LmPLy6vLxZ13aXAk3K5IixQlK/dFKCcK2JAUTgnlk9OlClygSNNXBliWp1+zqkpeHDyWU9+ygD86268m/S86AIR8aOWeJoo34lKUcjHQ7AYNIELnyte197r83YdlfcKqk4v7EbVOsDHgPp4vd8F5KeJJWkE746chmnNk1VddJzE2++IdKEDDbnNQT+i0/0O1SdltqNL2dRKWnbrISQltawkLUNwgE7YH5n5UNNzn27jLt2plokNrQtwsq+MpdKcpCCPqqzgYG3SrxkSgsbljeO/uFBxlXNaNQwLtHDzUhoBR+ug5R8xzSfI5qXxsFdDyIOQfnVARNM3+1tJmtSmITysBDapAQtR+7vtnyJqXtntFu1oeLFziKStJ4VlseGrPmk/DWiOSRvoO8fz/SpQ64V0HzrChtg/nQPbvadZ5CUh9bbZP8AxG1NnPqMj9KnIurLNJTluShX+iShX5ZpvxcY9dj3BUbCpngRxqPcgn1r3ntyqKOobUE8RdVjvxo/jTGXrWyRkkqksnH3pKc/gnJqPjIehv6FGxyIqTq0Mo431htPdRxn071Xdy9qsBgFMILcV0LLeB/zL3/AUITdYX3UE5EOCRFXIVwpIWSs57rPLryxUGeVw8jaHc4/jlTtA5Vkao11BsrSm2lEvEYDacFxX/6j13qtXvpXVgcuVyU5HtDAKuFCSrPfhH2lf5j/ACpgLb9A31H9oWQ8yUKUlzBWhxXD8JPf4sZBqR0nq18XMsXR7jYlEJHFslpXIADkEnljlyrO9rw0ys8xrn5fJSKujgJk1qZq2SY5saZDUQEl6G+sKQo7AkHnkgfI8tqn73bIerrcm6WopEsJwrkCo/cV2I6GhvWtg+h5pejpJhPqPB2QrqnP6fypppy9uWR991CFOFbZSlvPwlW2Ce+N+VXdEJWCfTnzf57go3Uaco+Zb5cF1LUthbTi08SUK5474q0vZ/pV6MhtHhhVwlY4sj/CT28scz57VHaT07KkTE3e7hTs15QLLShkgnkSO/YdKvXS9iFrj+I+AZbo+Mj7A7D99LlkfqnCFvA9R6ewUjyZKk7TAZtsFqKwPhQNzjdR6k+tPawBis102tDQAEq75SpUqVWQlSpUqEJVrfZQ82ptxIUhQwUkZBFbKVQReEKsdY6PS1HeBa95tq/rpO5b/r73SqllW256OmLnWzMmAojxMpzgdAodD2UK6mUkKBBAINCF/wBIIe45FrCUOHPFHP1Fenb05elcyTTPht0Qtp5b/SYHh3PKoWcuVqa4x59nlIMhjhKIT6koUzg5yM7LGd88+4qDkx5EO5rml5M0Rn0KffRkoLhJOMnnuDvRvqLQja5Dq4QNvmJOS0sEIJ7jqn1G1CviTbLHXaL1AP0e4TxFtICuPOQtK+RIxyPTI65q2nmjc3bH0xXBCHA3aK9RQWtX2didanOJ1riKGz1zjiQeyu386GLZdJdyuVltq2gTFWW3PGSF8YyclQI6I+H5VK2C76f09CfUxcH5S3VBXhlkoIwDgY3Hqc9q06Eivzb9Jur7KkIIWWyUkJK1q6HrjeksuGOQEeVvpsd1Y+YheNXosVtuiIwtAJU2FrUy8pvBJOw5jlUfHtNmnXqLDjyZKWZTCVIPwLU24eaV8uWDTq736HInXcrgMrfWhTEeSgEqO4TkgnHLO4GaYaHbP9rYKFpIKVniSoYxsdq0Ma+PT2SQQPsqn1JxL0u1b9QsQJjz3ukg8LMhtCclRwACDsME7/Kk9brHAuNzakrkOIhNp4ELdShTrhODjA5YOfSiy0XGNqRkx5RCZ0GSHU42zwr2UPkMH+dA2tU8Gp54GwKkn/pTVNPLJLJ4UhogZ/f7hDmgCwiizsW6TpaZcrZbIzMxkL4fET4xBTg/a25eVQllvEq7als5mFLjjLpSHQkBRTzwemBvj1NSvswf8RFwhOEFCgleD2OUq/UVCWCA9C1c02+jw0RnVLWpZCQEDIzk8xUNpr5mOzWRfzCDwCjk8NyjyLdqOO22kvrRHWtaUqdGTwqSOYOOuMGgXUGlJ9qkr8FpyRFwVJdQjOAOfFjkRTXUnhi9yHGJjcxLjilhbZO2VE8OT1HlRGI2o9U8AlEwbfthKgQCB5c1fPaoYx2lp+4Bp5B6eykkOxWVpTqp12zQ7dGj++3FSeEqca4gkj6uEnPEoDG/KpjSGi1NSGpE1Hjzln9mwkZSgnv3P5CijR2iUpHBbGMAjDsx3r3H/wDIq1bJYotoZw0ON5Q+N5X1j/AeVLY0zWyEbWHk9/ZBoZPKY6Z02i3ASZWHJih6hv08/OiPFIbVmupDCyJu1owlk2lSpUqaoSpUqVCFjFLes0qEJUqVKhCxilis0qEJjc7TCuTPhy2ErwPhUNlJ9D0oNvGh3eBSYpblMKG7LwGSPQ7GrArGKyz6SKbLhR7jlWDiFzte/Z7CDhHhyLe6fs4+E/I/uNQ7WntU2hIFouKXmhnDYXgf8qtq6deYafQUPNoWn7qk5FQsrStpkE4jlknq0oj8uVZXafVNFNcHDs5W3NK5xD15hSBIl6XiuOoOQ8iIQQe/wfD+VRdkuqrPeHLlNhPPyCSQVKKOFR5k5G/OukHdDNkksTlp7BbYP6Ypq5oqYMgTWVj/ADJUP40p0szGlr4hnsVIA7rm5q5qh3r6QtqFtALKktuK4jg8wSANjW27uyr/AHV2axAeBdCcIQkrxgY548q6HGiJgIPvEUY6gK/hThGipCv8WegDqEoJ/U1ZurlLg5sWeOUbB3VA2O2aphBz6OiKj+PgKdcSkKwOmTuP5VMJ0VcZ76ZF+uvGQMYSorUB2ydgKvOPouCAC9Ifc8hhIqXhWK2wiFMxUcY+0v4j+Jq23WPO6mt+fJUWwYVTaa0E22pKrdbSpXSVIP6E/wD4irCtOjYzPC5cF+8OZzwDZA9e9FIGBWcU2PQMDt0h3H5qC88BeGmm2m0obQlKUjASkYAr3is0q3gVgKiVKlSqULGKzSpUISpUqVCF/9k="/>
          <p:cNvSpPr>
            <a:spLocks noChangeAspect="1" noChangeArrowheads="1"/>
          </p:cNvSpPr>
          <p:nvPr/>
        </p:nvSpPr>
        <p:spPr bwMode="auto">
          <a:xfrm>
            <a:off x="155575" y="-617538"/>
            <a:ext cx="1333500" cy="1295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9" name="Text Box 1"/>
          <p:cNvSpPr txBox="1">
            <a:spLocks noChangeArrowheads="1"/>
          </p:cNvSpPr>
          <p:nvPr/>
        </p:nvSpPr>
        <p:spPr bwMode="auto">
          <a:xfrm>
            <a:off x="762000" y="990600"/>
            <a:ext cx="4724400" cy="3657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After the co-founding of the Liberty Party, a “Negro” political body, Hubert Harrison expressed in the Negro World, the ideas of a Negro Party in American politics, and a Negro candidate for the US presidency of America.  Eighty-eight years later, Barack Obama achieved that goal.</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7411" name="Picture 3" descr="http://t2.gstatic.com/images?q=tbn:ANd9GcQ-J_IXZekROzVSoZ-ADtQeHBE2id0SpNRslhJfKw4J3u-kzX_1Pw"/>
          <p:cNvPicPr>
            <a:picLocks noChangeAspect="1" noChangeArrowheads="1"/>
          </p:cNvPicPr>
          <p:nvPr/>
        </p:nvPicPr>
        <p:blipFill>
          <a:blip r:embed="rId3" cstate="print"/>
          <a:srcRect/>
          <a:stretch>
            <a:fillRect/>
          </a:stretch>
        </p:blipFill>
        <p:spPr bwMode="auto">
          <a:xfrm>
            <a:off x="5562600" y="1524000"/>
            <a:ext cx="2922556" cy="2614271"/>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20</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257800"/>
            <a:ext cx="73914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Umbilical Cord, H.W.L. </a:t>
            </a:r>
            <a:r>
              <a:rPr lang="en-US" sz="1200" b="1" dirty="0" err="1" smtClean="0">
                <a:latin typeface="Bookman Old Style" pitchFamily="18" charset="0"/>
              </a:rPr>
              <a:t>Willocks</a:t>
            </a:r>
            <a:r>
              <a:rPr lang="en-US" sz="1200" b="1" dirty="0" smtClean="0">
                <a:latin typeface="Bookman Old Style" pitchFamily="18" charset="0"/>
              </a:rPr>
              <a:t>, page 270</a:t>
            </a:r>
          </a:p>
          <a:p>
            <a:r>
              <a:rPr lang="en-US" sz="1200" b="1" dirty="0" smtClean="0">
                <a:latin typeface="Bookman Old Style" pitchFamily="18" charset="0"/>
              </a:rPr>
              <a:t>Picture:  http://antoniofarinha.com/blog/page/40/</a:t>
            </a:r>
          </a:p>
        </p:txBody>
      </p:sp>
      <p:sp>
        <p:nvSpPr>
          <p:cNvPr id="7170" name="Text Box 2"/>
          <p:cNvSpPr txBox="1">
            <a:spLocks noChangeArrowheads="1"/>
          </p:cNvSpPr>
          <p:nvPr/>
        </p:nvSpPr>
        <p:spPr bwMode="auto">
          <a:xfrm>
            <a:off x="762000" y="1028700"/>
            <a:ext cx="5181600" cy="36957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1918: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By insistence of the Naval Administration, the Colonial Council of St. Croix passed an ordinance regulating alcohol consumption and forbade its importation, manufacture, and sale except for medicinal, sacramental, industrial, and scientific uses.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2" name="Picture 4" descr="http://t2.gstatic.com/images?q=tbn:ANd9GcQuH1S3ugR77_BSW-O7YxJsCzqCA1HwZR4N5T-JQDIK6gaqLpFfgA"/>
          <p:cNvPicPr>
            <a:picLocks noChangeAspect="1" noChangeArrowheads="1"/>
          </p:cNvPicPr>
          <p:nvPr/>
        </p:nvPicPr>
        <p:blipFill>
          <a:blip r:embed="rId3" cstate="print"/>
          <a:srcRect/>
          <a:stretch>
            <a:fillRect/>
          </a:stretch>
        </p:blipFill>
        <p:spPr bwMode="auto">
          <a:xfrm>
            <a:off x="6629400" y="1676400"/>
            <a:ext cx="1621536" cy="2438400"/>
          </a:xfrm>
          <a:prstGeom prst="rect">
            <a:avLst/>
          </a:prstGeom>
          <a:noFill/>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57201"/>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990600" y="5029200"/>
            <a:ext cx="74676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Hubert H. Harrison Reader, Page 194</a:t>
            </a:r>
          </a:p>
          <a:p>
            <a:r>
              <a:rPr lang="en-US" sz="1200" b="1" dirty="0" smtClean="0">
                <a:latin typeface="Bookman Old Style" pitchFamily="18" charset="0"/>
              </a:rPr>
              <a:t>Picture: http://www.africawithin.com/garvey/garvey_bio.htm</a:t>
            </a:r>
          </a:p>
        </p:txBody>
      </p:sp>
      <p:sp>
        <p:nvSpPr>
          <p:cNvPr id="15361" name="Text Box 1"/>
          <p:cNvSpPr txBox="1">
            <a:spLocks noChangeArrowheads="1"/>
          </p:cNvSpPr>
          <p:nvPr/>
        </p:nvSpPr>
        <p:spPr bwMode="auto">
          <a:xfrm>
            <a:off x="914400" y="1295400"/>
            <a:ext cx="4876800" cy="3048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1923: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Marcus M. Garvey, protégée of Hubert H. Harrison and President — General of UNIA was found guilty of mail fraud and sentenced to five years in prison, fined $1,000.00, and the cost of the lawsuit.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5" name="Picture 5" descr="Marcus Garvey"/>
          <p:cNvPicPr>
            <a:picLocks noChangeAspect="1" noChangeArrowheads="1"/>
          </p:cNvPicPr>
          <p:nvPr/>
        </p:nvPicPr>
        <p:blipFill>
          <a:blip r:embed="rId4" cstate="print"/>
          <a:srcRect/>
          <a:stretch>
            <a:fillRect/>
          </a:stretch>
        </p:blipFill>
        <p:spPr bwMode="auto">
          <a:xfrm>
            <a:off x="5867400" y="1524000"/>
            <a:ext cx="2638425" cy="3238501"/>
          </a:xfrm>
          <a:prstGeom prst="rect">
            <a:avLst/>
          </a:prstGeom>
          <a:ln>
            <a:noFill/>
          </a:ln>
          <a:effectLst>
            <a:softEdge rad="112500"/>
          </a:effectLst>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22</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nd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838200" y="5105400"/>
            <a:ext cx="72390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Umbilical Cord, H.W.L. </a:t>
            </a:r>
            <a:r>
              <a:rPr lang="en-US" sz="1200" b="1" dirty="0" err="1" smtClean="0">
                <a:latin typeface="Bookman Old Style" pitchFamily="18" charset="0"/>
              </a:rPr>
              <a:t>Willocks</a:t>
            </a:r>
            <a:r>
              <a:rPr lang="en-US" sz="1200" b="1" dirty="0" smtClean="0">
                <a:latin typeface="Bookman Old Style" pitchFamily="18" charset="0"/>
              </a:rPr>
              <a:t>, page 327</a:t>
            </a:r>
          </a:p>
          <a:p>
            <a:r>
              <a:rPr lang="en-US" sz="1200" b="1" dirty="0" smtClean="0">
                <a:latin typeface="Bookman Old Style" pitchFamily="18" charset="0"/>
              </a:rPr>
              <a:t>Picture:  http://house.of.representatives.vote.no.suckered.us/</a:t>
            </a:r>
          </a:p>
        </p:txBody>
      </p:sp>
      <p:sp>
        <p:nvSpPr>
          <p:cNvPr id="8196" name="Text Box 4"/>
          <p:cNvSpPr txBox="1">
            <a:spLocks noChangeArrowheads="1"/>
          </p:cNvSpPr>
          <p:nvPr/>
        </p:nvSpPr>
        <p:spPr bwMode="auto">
          <a:xfrm>
            <a:off x="685800" y="990600"/>
            <a:ext cx="4953000" cy="3429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1954: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The House of Representatives adopted its own version of the Revised Organic Act of 1954.</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8" name="Picture 6" descr="http://t2.gstatic.com/images?q=tbn:ANd9GcQ4_J3SQsYGTWAa6pHdromTzi00CQ8b3Ih5Epbx6N-FYpvXn90-iw"/>
          <p:cNvPicPr>
            <a:picLocks noChangeAspect="1" noChangeArrowheads="1"/>
          </p:cNvPicPr>
          <p:nvPr/>
        </p:nvPicPr>
        <p:blipFill>
          <a:blip r:embed="rId3" cstate="print"/>
          <a:srcRect/>
          <a:stretch>
            <a:fillRect/>
          </a:stretch>
        </p:blipFill>
        <p:spPr bwMode="auto">
          <a:xfrm>
            <a:off x="5638800" y="1371600"/>
            <a:ext cx="2438400" cy="2438400"/>
          </a:xfrm>
          <a:prstGeom prst="ellipse">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23</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rd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334000"/>
            <a:ext cx="7391400" cy="646331"/>
          </a:xfrm>
          <a:prstGeom prst="rect">
            <a:avLst/>
          </a:prstGeom>
        </p:spPr>
        <p:txBody>
          <a:bodyPr wrap="square">
            <a:spAutoFit/>
          </a:bodyPr>
          <a:lstStyle/>
          <a:p>
            <a:r>
              <a:rPr lang="en-US" sz="1200" b="1" dirty="0" smtClean="0">
                <a:latin typeface="Bookman Old Style" pitchFamily="18" charset="0"/>
              </a:rPr>
              <a:t>Courtesy:</a:t>
            </a:r>
          </a:p>
          <a:p>
            <a:r>
              <a:rPr lang="en-US" sz="1200" b="1" dirty="0" smtClean="0">
                <a:latin typeface="Bookman Old Style" pitchFamily="18" charset="0"/>
              </a:rPr>
              <a:t>Text:  The Street Speaker</a:t>
            </a:r>
          </a:p>
          <a:p>
            <a:r>
              <a:rPr lang="en-US" sz="1200" b="1" dirty="0" smtClean="0">
                <a:latin typeface="Bookman Old Style" pitchFamily="18" charset="0"/>
              </a:rPr>
              <a:t>Picture: http://www.jewishdictionary.co.il/u/united-negro-im.asp</a:t>
            </a:r>
          </a:p>
        </p:txBody>
      </p:sp>
      <p:sp>
        <p:nvSpPr>
          <p:cNvPr id="4" name="Text Box 2"/>
          <p:cNvSpPr txBox="1">
            <a:spLocks noChangeArrowheads="1"/>
          </p:cNvSpPr>
          <p:nvPr/>
        </p:nvSpPr>
        <p:spPr bwMode="auto">
          <a:xfrm>
            <a:off x="914400" y="990600"/>
            <a:ext cx="74676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1941: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Carlos A. Cooks founded the African Nationalist Pioneer Movement.  Many Virgin Islanders played pivotal roles and promoted African nationalism through race pride, economic, educational, and social uplift, self reliance and protection and guardians of Africa’s legacy.  It was an outgrowth of Marcus Garvey’s United Negro Improvement Association (UNIA) endorsed  by Virgin Islander, Hubert H. Harrison.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descr="http://t2.gstatic.com/images?q=tbn:ANd9GcSMr1DhDdCzrhW-rk7p8tQ_EbrKtHtE-vk73JsE-JBfEihSb7xZ"/>
          <p:cNvPicPr>
            <a:picLocks noChangeAspect="1" noChangeArrowheads="1"/>
          </p:cNvPicPr>
          <p:nvPr/>
        </p:nvPicPr>
        <p:blipFill>
          <a:blip r:embed="rId3" cstate="print"/>
          <a:srcRect r="36667" b="55000"/>
          <a:stretch>
            <a:fillRect/>
          </a:stretch>
        </p:blipFill>
        <p:spPr bwMode="auto">
          <a:xfrm>
            <a:off x="4876800" y="4054642"/>
            <a:ext cx="3505200" cy="1660358"/>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24</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838200" y="5181600"/>
            <a:ext cx="78486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Daily News</a:t>
            </a:r>
          </a:p>
          <a:p>
            <a:r>
              <a:rPr lang="en-US" sz="1200" b="1" dirty="0" smtClean="0">
                <a:latin typeface="Bookman Old Style" pitchFamily="18" charset="0"/>
              </a:rPr>
              <a:t>Picture: http://www.the-peoples-forum.com/cgi-bin/readart.cgi?ArtNum=23187</a:t>
            </a:r>
            <a:endParaRPr lang="en-US" sz="1200" b="1" dirty="0">
              <a:latin typeface="Bookman Old Style" pitchFamily="18" charset="0"/>
            </a:endParaRPr>
          </a:p>
        </p:txBody>
      </p:sp>
      <p:sp>
        <p:nvSpPr>
          <p:cNvPr id="12291" name="AutoShape 3" descr="data:image/jpg;base64,/9j/4AAQSkZJRgABAQAAAQABAAD/2wBDAAkGBwgHBgkIBwgKCgkLDRYPDQwMDRsUFRAWIB0iIiAdHx8kKDQsJCYxJx8fLT0tMTU3Ojo6Iys/RD84QzQ5Ojf/2wBDAQoKCg0MDRoPDxo3JR8lNzc3Nzc3Nzc3Nzc3Nzc3Nzc3Nzc3Nzc3Nzc3Nzc3Nzc3Nzc3Nzc3Nzc3Nzc3Nzc3Nzf/wAARCACZAPIDASIAAhEBAxEB/8QAHAAAAAcBAQAAAAAAAAAAAAAAAAIDBAUGBwEI/8QASxAAAgEDAwEFBQQGBgcGBwAAAQIDAAQRBRIhMQYTQVFhFCJxgZEyobHBFSMzQlLRBxZyguHwJFNUYpKy8SU0NaKzwjZDY3SDw9L/xAAXAQEBAQEAAAAAAAAAAAAAAAAAAQID/8QAFxEBAQEBAAAAAAAAAAAAAAAAABEBIf/aAAwDAQACEQMRAD8A2wKp6CiNGPCkFc/xUqkh6ffUHMYNGAzQbHh1oA0BgKNiuKa6TVHCK5Xa5QcNczRq5UHKKRR6jP03YHVpdKe4RL5EDCFuCyHOGXwP2T06Yqh90ob/ADrpFcwDj1oADk0bFcC+VGA45qgpopo5FFIoOVzArpFcxzQDArpAxQAoUBdvlXNtGOT6UPWgIVopGKUPSk2oCMBSbLkilDQAFAmFI6A0dV55o/AGaKZlBxUUNieVCu+0L/CKFAYBo+B0o6vzSwVTQ2qDxRHFOaMAa7mu0ABrua6BXDQdNcoZoZNAKKa6cgeFFoAQfOqT2mtDJ2psJW0vv42Ije6QSBosnByV93GHPBHieeau27ikkY75ef3x/wAq0Gbdk7r2TU2trbU5LGBl92C9ZZI3ccYByuw9OnXyPAGlo+5QfMZ4FFcI/wBtFcEYIYZyPKuIFjQJGqogGAqjAHyFMCpoEsfWky9DeRVB+fGuVwPnrQJ5qgx5opoZrhqDoNdNFzXQaDpFFzxRs5opoOGiGjE0TPNBwik3yOlKnpRDg0CWc9c0Xx4ozIfCidKgLhqFH3egoUEipowIog6UAaBTIoBqKOaN8qA4bP8AOgf7VFB4oceVAMg13II4+dF4KZGeKbxSgWSTTNt3LuOT59KBfOPHNcL46mkkdZLiUJhthCEDPXqfxFQerdqLTTtTls7h4o41tu873cWYyFsBAoyTxzn4ZoJ4SBlDLyD0pNGxJL/dP3f4VR5v6R7SO3WO1tnmlVcM7ERpnPXHJxj18agNR7W63d2kVwLsWyyyONtuoXKqEwN3XPvNyDSjUL7UbOwQvd3KQqOffYAn4DqfpVdve3emQE+zR3F1joQoRfqf5Vl3fTSzM0rs5Khtzkk7uM5zS8BZ1G7BJXrjJqUWzUO3epTKPYoYbbByTjvSR5cgD7qTh7cayMhhaSeGWiI/AiqtMV4Ltjz5+n4Um16ilQi5x4miVfbXtzerzc2MEi55aJ2Uj5HINWOw7VaXdhVaf2dz4Tjb9/Ssb9tkK7kHQckLn/pRG1G8nUAsvw/yKuFb9HOkyb4nV181IYfUUSe6gt/29xFET07yRV/GsLs7m9jkxFcsgbjKuVz8xR5d7MWkJL+J65+dWlbfDe21x+wuYZCOvdyq350tuPGFJrCWtpYZDHMhSQAHaykcH404gku7RS9ndzRtwcJIQT9PjSlbdvx6elcLk+NZrB2r1+DKvGtxjOd8IGPpj8KWft7fQuqT6ailskAbs8D1+fn+YVWhBwV5NcJBxgmshuu2etTxbTddzkAgQptP15P31BjVJxMzG4njkzyzE+9zn7R6nwyaiVuzSneVAwB41wPWQ6f2y1i2lcvc96gIAWUbsjA+f31LJ/STIse17CN5PB1cgH5YorRy3J5+VE3D+IZIzjy8qyi87c6zcgrHcJbI3+qiBI+Zz9aYfprWHUD9JXoUNkAzNgHwINKNkzQrKB2n7QAAHU848TCn/wDNClF/3t1XcB/aNKo8mOh/4jTLSr5b0SsqMo7wgA+IHGR4EVIgn7O3IPjUUXdJnjcP7xpVTIeu7/iNBVIYA856DrTXWL2SygjkiQF94xkdfHHwIBoJFVk8Q/1NKoXB+y5APnTfTtQg1GDvLcnI4kQ/aQ46H/PNDU76LTtMur6ckRQRl2wuTgdeMigqH9S9Y3Nu7WXpVj9lkc//ALKOnYTUdwc9orslDkAo+OMY4MnhgcVXOymuzx9p5rjW7pzatvazQgorFuhRc4GQ3TngnmtC07tFZXTXDmdESLOSzjhRwSfuqCqaj2BuoCbpdRurmQyEsiRy5JbJLZVievXpnzpgOyc6uZvYbkSbstI8dyxPrgn8Qa0Gw1uO/wBZltLUGW2ijBadD7obJBXPnjB5xx061LAZzg+nWgxS/wBOm0We3F3K7b2LQu8LjG3nHTxz4DFGu+4XS7Ys11tF3KB+pLjBSPnHGF4+NbVhuBuAHjxSa59plG5hlEPB9W6/SqkYhPfWHtSoIXSJI/ebZIAx55BxkHpx6etW3S9Ctb+xhvPY74rMoZe67xAR4nBUnyrRmJHVifmaGfIfOiqdF/R9pDIjMLxGIBK9/wBD8xTXVuxnZ7Trf2i8mvFj3BeGz1Pop6daveTQyRx4HrQULTOyHZ7VYDcWUl6yK2w5bbtI9CKfL2E0dRj/AEo485c/l6077X9opuz8Vs0Fp3/eyEHLbVx8fA/yqSsb+3v0LWk8c2w7X2Nna2M4NEQ1x2QsZYo4SbhkjyFPeKNgPl7uf+tJRdh9Oizse7TPUiYZ/wCWrFcXCxsqMGkdx7qouc/kB8ai9b1STTI5bia0LWUaZMsbgsvnlfLHjVFW7Tdi9WZ7dtBuAwAPfC8lBzgjbtyh/wB7PyqFbsD2lctIYrAs3vHFwR4f2cD5fSrr2W7V2+pGW4vGS1hZ9sCOBkYwDluh5+lWHVmmmW1i0540kuZgrTMobu48Esygggt0xnjnNWDHdW0TVOzFut5qclpbLK4iR0nkfLAE4IVCcYB5++oRore4kaePV7Hfu3NGzhV8yBkhj8MCtq7QdkrHXbCC01O4nnSBhKp7wIxYDGcgeOSfSqpcf0d9mrGVElW5UNwJJLhwoPx6Z68elEVKwWznVR3ibiAScqhVsc9Ccil+4iiklYXX6kkFVYqcHAzzngcHgeP3zFzpPZe2huvYfa7v2baZhHJ7oGcHDHAJABJwfWi6BpXZ2/vWt4dP1AFsqhmkbBxzypOVBAzkgDJAzk4MEM1tFHOyy3MOQD7lwVIGT146/GpLs9pOj61ciyke5E4Us7xEgADnPKYA9cnxwauEXYbQY2LeyNvPHE7gfceP+tPrPstploZfZYp4+8ULJtupRuHgD73PjRUTH/R9pgAK3l4Sec+7z92KUPYOx/2y6PxCfyq2quAB/kUYqeODz09aCmf1Cs/9suP/ACfyoVZJNZ02N2R760V1JDAzoCCPnQqKyXT+0+pm+s2a5Y28fuiIsACDnOeVBxk48q0e017S2tjPJeQ8LlvfAzgZ6Z5z4Y4rFhkBBjLFd2OAAccf59am9H1K5sFK283IOWAO1RxjdjoevQ+lGa1yw1a1uoZZkBRISCWcEEDGSSBnIByMjjgYNQHbF9TW7YwQtNahUwAygK3jjPXg/DpVClv5WkT2WZmGQNgOR1BUckknJ+uPMgTt5rXaUW4vZ2tI7fay4mJwzHocbc+AwenXxNVatHZi0O+OcXk0DkZeIw58ehPQjpT7tpcXMWlyLaMhB+3Hs3NIP4QAR8M545+cVYf1mltkeF9JCOA2FMobGPBsEH6VISH9FWLXesXffXcSLjvJVUZPGFJAHJJ5wPLpQZAJFguYHcrdrHiUoXCDHOU55x4ZAHGfOhd9o707EJt7aEzMz28XBy2duSRzjp9OvNc7Xa82sXrI8URFuGCXBOZNvXaWHHGfAHnOCepiFFo+ZZl2ndsRj12genj0HHmPWiLd2R7ZX1tdmytbZpVDb3Kbi8nTx55PA5HgAMVt9hM89rHJPE0bkfZbwrzdpmrx6bdRPpigSQtvM8jcjgZznw9K2ns32zsNUmhsmmHtMke9NkbgNxkjngnryDziouLfx4U3B/0yUf8A0k/F6Nuwwx1NJo/+lSt5xJ/zPRTgKPGu8UXeD4j60AR5jPoaAxFDHnRGcgdcUmzAjB69aCq9rNct7e2uZriZrKKItAkwhEjuwxuIVgRt5A9SfDjOXdi+2baJqc9xqEz3FpM5Uxq2DuHRgPDqPTn0p/8A0vx6je65b6ekA9lt4VMboCWcueR155xx18azVI3lZLdULybtoQAkg9PDn5Cqj0J2T7QQ9o77UpIO/VdqOJEBKxouQEYkYDHJbA6Ajmq/2/7dWtqrWWl6lcvLkpIbc4jGDyQ/ieAOCR1BoaJa6ho39GUsX6LWOS+MizySsVEMe3iRweTwOFHBJHicHMtW0K8s7mO2zLPO8auqhCNiEZy3UDqPH444zUSVjrht7hRYmYIoJSc43oMY+HQ/iKltI7T3cWoJqD3LGeLftaSZ3XbySFBOfeyMg+h86qSQzW0r206ETRsEMRGecHPHj0+8ULGB3Yd+7pht21Mbjj1PTn/pRHoGPthpV7oB1GW6ezXHdtG6ksjHoCF5PTr61AaVrV3rerBnlS2tYYNqwNw0hIwzFcdDnhcg/DxrOhva3Mc1xegmytVAjhxlnI94jORnyAzxkVI2UIvtdlisLe6lkiZXiitmSJGtiSJGLArgk4UDIzwMdaKRsba4tp3uZob6DTre4eSOaMl4SA2DgttUr7ufUAdTir1pfa3RdSe4EdwYu6ON8kZVXUjO5DyMHBwCQeOmacW1xczAxfod7ezChEjdcO4xg+5+6oHAyecdKm7G3t4YQLa3WJCDuQKFBycnI+JP1opGGOSe3im3IA4De7znPrS4gY4JOB5daUSFI4+7TIUHhQeB8BRl90YwTQFEKAedNtScW1hczLAZSkZIjUEl+OmFyfpXJNWsonmWWXuxEu5mYcY9Pu+tQPafUbq90dDoN6kNwx3/ALUK2zHgfOpoz2XTNQlleRbe8jDsWCG5ZdufDBkBHwIHwoUVV1gKB3YOB1JwT/5qFZorLxyRORNu35KjIzgjwpcIqyIHyUfKtsPjyfoODUo1tANBtXns3YpLJuwBkKQpBOG4/e+h8qjd9ps7qEEEcjfnHAbdxyf4earKS0mdY2L20EZlZfflZA7AdeATtGD8/wA3yXetC2jtwtu9tGQqpNjYc46gYGA3OOufGkINLvzZz3UccVvCU3HvY85UeKhsfhiou9eLTbvuoLl5AArBiMMTjngfT8qqrn7R2nmgJ026tppn2+5GgKqcYJzjr6EmohtC1sQtH2jt0uYZn3Kz3IZ3brkefzp5a/0gdza29va2E6d2ANxwwx8CfOk5+0PtfdI1tqUgj5Ve7Qpz6Ecjn/pRVfvOyEs8zQWtmRICVbbuAVs+IwcYHUenhxUB+idUiufYmieNtm4pIhQ+H7rYIOQBj4Vqg7STNYTyX91cR2wTLrchTuHltUE/56VEadd6DeyyCR7aeWWMI8UVhtRsOWzjaBnJUZP8IokVOx7IzsYXnaMTTbzHG7A7toGc84B94GrjpyWHZtkvb2GefUI0buIoNrFx9lQGByBk8kgcE+VPRaaVBbFF0mKVS3CSouEBx0x0z1z18Krmvazo+jyqkfZywYnHCsVz4c8dOfw8qK0jTu0vtFpHPLZyWst3GHht5F94kDLk46LzkE44BzTg9orRC15Ixjts7QShYuEDsdoUnPOR/dNZBZ9vShEi6RCgQC3QJO6FYsEhc+nvfWpDR/6QNIaH2aeyltIQV2hB3oUKcj1HU5880Gm6V2u0zVHtY7W8DXFxFvEAViV4ycnp/OlL7Xe6ubGKO1uXS7dQJWjZQuSfdxjOcKx9OM9eMxh1rsbHaWkc87TT28AgWXuXVioz1wfXy6enR4P6uahAkcEV3LHHvkQu7EBiAC3J5PAxz4cUF4n7aaLbOyXN0sUyuyGJgxOQxXp8Rx5inFt2s0WYzA3gQRRmV5JBhdo6+uceFZXrnaLQzOI9QstQupYF/VFLjaoHPhnpk8Hw8Kjm1vsvMNt7FrIVxn3JwxCk4KjJ6cfPAoNge8t9d0/V/flsYLR2iF4yEN3e1XZ0PUccceXjWd6n2cjm1jT9U0WafTjFf29jCO7AKAoCkinxypB5yeuaJb6j2Y1S19kfWNUhhSPYiS3DRDaT0JAII+OacXd3o0kOl28GpymGznDn/TwWCgH7OQOQSCCfWg12OxWa0SDUCbklg7GQlgWB46eA646dKrPbDR47K0vNRsY5zNPbvFL3cg4RtpJQH97CDxAAGfCq43aOfuDHY65I9s64/Wjc4/v9PCj6r2yu9S0l7dbeJnufckUjhUJ6jnOcdOPWqjNO0MhttUkto7dLQwhI5FRWQlwgySDz+XNN9NVWlzIgPusdzPgA48au2vNb6nNaKdMkkdXVXkETElVVvzNQ0WjgLaXFpGZkkkkJgjfDDaSdvnngHPIoI/TL6WPa6Se5GVePeudp8fHHXFW3s1rc0mo+33bSm9EY/WDauYwfsEAdDuyMY6fRnBYOrIE0W6iVCvurhsD6nnyp/wBkBaLbXLNDcCfvpY+8iiBCpx7pyceeB6daJjTLfVZEvobe4MTpKGwVIypGDzwPWpYXduoA72JRn+Ks9v8AWbNbqNomuFESn9oUPpjgmoPtB2gmvrNINNuDHItxG4mU+Cndx6jA+dGmrahrNnYRlppAxAyEU8n/ADxUJ+mpNTtZDDlLpGzFAr/bXjnqD8x8qzzWbmO4kRraSV3Migl+RtHlnnrz8zTFLt92VOXHvAkctjIB45zkUSrvrlxE8BG4i7mYRsWYh9sjKAhUjqrHGfhyc8sYtMfv1tu+gd2fbuBJIypIycHB69MHj4GquLq6kuo5nkxswxlXpnGRjOOc/DoaVfUpZp2eWTIkO5udoGB/n/Gs6tWp+zWphiEETrnh2l5YeZoVUDeSZ4aRvUTdaFQpFZrjDsjX8jSJtkURnDAjBB6AilOz0F5bazaXZtmjji3F9zAdVxwPOrurRD7cS59EFA+znoiqfl+OOK0kN7ieXUUaALshk4cE+8y4HU+HjTW10S0tTmOCGMnqeST8TT8yEY7tFP8A+XH5U3u7qaO3mkQREojHDEtjg48PPwophd3b2XaHTLK32C3uEkMnBzkeOfTj6mk9etNZvpYhbXcK2x5aI5CuM9D4kUe3sH1CXSNduGiEkEW8RpHnfvUHnJ6A8/Opg3jgYeCLHmMj8MUFZbsxeaimzUbp5AUAVIyEVDkcdSMevWmXZrRNSjvmlht0miilkhkkDAcqcZ2k5+n5VdFvbYftbNCfPJP404s7vT4lPdWsURYksFjIBJ6nr160Ir2qTa5LbSrpWlXKT5x38yAAAHggZOT9B6Gs37QWOsred5q6yi4ZeTIOuK25NRtW3d00Z2sVIwwwR1HX1owuIZGVSFxI20Zlb7RBwAM9ScAYGeeKEYI0E80YtrYSue9ARcZLA7sfeGP970oJomrxE/8AZ91gjwiIre7exgt52jit4EnhtgG3PlztXOM9Tj3uuOppNLiSYyLGkRMcZYoUbOOo8fXxoRg09he2yGa5s5ol3DBdOPhU5oGvXNoO5ht441MR2vOcKdvOB068CtWW4eWJiYbUMvEeW2s/AJwpxkAHqD8sDNEubL2iwa+eAo0cgjRxuU+8PeCgNj91c+75c0IxKQSyyXjS7e8lIBKdFyc8eYwMfOm1yDIysFG7pgDAzknj61rsvZ7T7i1uLuSxSV1dA4ZGZuc454XH38VET6DGrL7LpEEaryCZOQfhziqjO4y6Ha4Kc/wmpG2LqCFUruGN7r0q3f1fkuf+8WxjTcGyjgnjnrjzqXi0WNftrO3xb/AUIpdmwgiQAjvFOcknP3D8amrOaOOQyRJGveJlwGON2D0U9PwqXl0WHJaFGPHrmmbaJOwYdzIFIwCSpA+ooRF3WpxjTtOurq0cvJal5LiDgowZeeCOcA9eOR8KsGk2C6XewSW0lzLGUcmRwDtJxtOBz/F/OmQ7Mb7eOOTvNiAIORkIB0yB4nk0/a6tbdAHkzKBzhcc+NBKtFbTIRJEHI8GQjOfjmiQ2kFpG62id0rclU4GfQcgdag5dUDncoHx3k0QahI+AuM+fJzQp1rKboVwrKM8hEDcdaiJDECY0tmaYZySDx0+AqRm1RoYg00L+9wOCBn6VC3j27lnjLAgfrPdAAz4jg+fT4UQhO7pcJjCAElyiAjPlkcYpzDdCRx3kjPg8kADHlwf5+NIGyYWaTTlY4v7Q3f8JwfnSLSTSqNzDavCgDw+NA+lMRLBpWPuZAVMZPryfOkBOi5BZm+ORn502CknJyRj5fWlSxIxu59eKzqnHtbf6tD/AHqFR+D5ihUGj+0biecYpB5H35IG3zx4US8ljsrSS6kGEQAk9ccgeWfGmVhMmp2aTOu6bHv7M4B8celWqkhKrA7pWBHhu4NMtHYT3Goi4mkdFucKhkIBUopxwaZabEG1PU0nClVePCtyBlAehqbXukUd2gA8eAAfpVC4aFFSOEbEjUKiqeAB0ArhKheT08xRtylfsrnwpGQZBB49VJ/KgM5TzFNLi8jtiA5O48hfdBYemSPypOWBZ3J/Xeg7xtv3GmkmmEjCEIT1Z1ZsfA7qCTvtdg/RumOcKrJLy8ydQ/Pj+GfClOzPaG3fW7VEHeNuJAjk5wBycEAcdevTPlzELobyKFa9kCeRB2j4DdR7Cwj0vX7GRZi7dzO+ZMKVwoGVy3XDEDx5oJOwvz7ZqFwk0ktvFZzBtsDvt3OSXJI4HGOmevXwGka7ZxR6kkLSM0lqQzd23ADfDknPGfIYpzpuimax1O5BBtboyGS5EqnvCDgR7ccAEsfHOR4jhbRdMjsHWzshcD26aJZe6lETFV3E9FxjBOemeBkdaBno+tRTQ6nGksyrHZkkScBsuBnHXI/MUY65bHs8bWGVRKs7SBEJGOnJ5zg7jjzwemKMNDtFLGLvUyCrBJSNwODg469B9KK2m2UYUGFW56Nk/nQOdKvLl+yl2jzRNI10G3IT9k8gH148ulNkEwB3P0HjQWCCBmMSBS2Mken+FB2yDuGc55oDxXDjGcZzwT4fClTeLnc2WJ5Jz1+tNEfMiKcEAiiEqoAx0oFWvCx+1gehNF9oxjrj0amkk2zH6knjJbGKZSXxlJ7lJFPTnpQTTMHXDZYHwbkUznt7Lae8SMHwywH5ios3twkRyxyOoAA+8n8qYTXuGImRG55y2c1Up9NYqcmKdMfwqufvzzRLa1vVJ7kLx142kfUUzfUIiuQ7Lj7K9R9/SnVtfL3aItwqk/unIH55ohc2126ssiEN03ZTP1rkWnyRSZKBviQcedLe1lI2AkBPgWYEfdTWXU5oh7riQ+kYI+7NAe+jtFURTuqsAdqrng9eR0Pl86htikHaMUJ55bmbfI7Mc8E8CjrG6qWJBHA61Ae1giJ3SucBSdoOCT4c/lRmij5Kpxjyx86IpKlRg8kYIpyI5O7dtjbUba7HwP8Ak1NU07g+Q+lClCZM+6px4UKgs+v2qvp15uZ2PdMwAY4yBnkdKi+zNtHNpuZY9/vFRxnip57O/utOMSyWyxPEQAUZmII+I5plp2nS6dbiDv8AcQSW4wCT6VMa04hgijVtkSrk5PueP+eKP7uD7o+QxS0Ybaf1mT5CjiMsQSc1pDZSpIJyCPWj7d3Kn5Yp4toF5LceQHNLxxqidCvqRQNtR082umWlxczJuuAxVO6C7RxjJAyfE+9Vc1G8mhkEVtcBCo95ggP5Vab67kmtrWHe8vctIMYzjnjp5AVTL4u8zk5PvdCCPxoaSbU5wSG1By3idhH4EU+7NX0txrF1IxN2senyFgyFmwGHTLZxnBOM+HBqMihaTdhefAYp/wBmWkTtEyK8YleykVXcsghB8c4OT0x4HOPGlQ/7E3sL9nb5R3wlknCtN9pnctuAUYwDtOSevPTGMT2jJPPrMQtrme27iBpjJJtbIyFxt6nOcE44Hqajex9ukekyQtqUpuJXci3Ro9sfvDnaTkMQrHIHTyxz2WK2XXkTunvb54EFlEH6Sb2ydyjC4Uk8kA/gqpZZV2tgDOKbzYbB24p/JGkaFXaOJ8YII5B8QceNJTeykjc6sQOoFFRDuD8aIzE4G7BHGPOn862mM+8OfBf5U3JibISGR8DP2cfeaBqrhZFGOd45+lJSXICjCktjoBT2IRm4Tvo+6UFW3sd3jyAFB5x50S4jjEzrbIJICfcdo9pPxGeKqIye4D4V4lbzy/T+XzptO0GB3Sxow/3z+NP7izK7iQignIIGKjZEcOcxSyepOKIj5ZFJOZFDf7ozmmwUsSFVenBHFS82nl0DC22Ac8uBn602REhAd+7bnG0sTj6UQW1EqxMq24bHLHcOnrmkmBb32FrH5BSpz9Klbe4glcRAKp8CEH86kPYg65c7yPT/AAoRWDLtXAMbZ8QnX+dLCSVlBEAcY8Yhj8KkLie2t5CqQbT4+4ATTV74HpGdvlxShq4Ykd4oGDxhSoo7FmUblY46EmlGuu+wcqB5Hg/XFLRRmbhYCAf3txGfwqVYjpE3Agnn86dzXCzWm/AV+92sM8n3Vx94NKy2IWN2MigqMhOCfqDRZtKmgt1uZUXYwUkhs7Qw4+v08OvFQhJdRdVC92vAx1oUv+j4v9ttB6Evx/5aFRV0tnVLWFlYg7AD9BQaLe4CPnPkKSHVv7JpVftD4VjNdIUFk7Lw+31UAn7wRR/YWkUKLmeIeSOoJ+YWlI+p+P5U4Tw+P5VqpDb9EwBDnvpT/vTsfzoyWEIxi1QjPic/jT9fGgnh8aUiDu5IUE7wRwgIp91QAQfh8fHFVCXvu8ZgoHxUVfb/AP8ADLv+y341TW+1SpuI3fMnB95jx1P86W7PySw9poZ44jMQrOUJUAhQRkscYxu6+oo1z9sfGo+x/ay/CL/1Fq4ysfZyG3/TF7Zb7vuZJdzXFuSpgBIJZ+u5eduDjGW880+GnWl9rNqryRJA0Trcy7MKsagsCoPAbcR5nA6cVPdif/intn/92P8A30wvv/FLH4yf+kaqzh3KmJXDe/7xBYgZbnqfUn86K/ugYCgUtL+1k/tH/mNM5f2nyoor5JIwPXFN+mRtJ+Bpz5/AfhTb94/H8qVCL8n3hijo+Y/e2getK/u1H6r+zX4H8atBptQtoTgSE/3TTSfVdgIURPzweRxTC7/9q02k6CiFbi8klz+qhI8iMmm445ZVwf3R4UPCgfCiEWDA5B24PGKd2980S4YGTP2t744+VNnog60B7uYSElC23qAx6edMixz4j1paT7FH/wDk/P8AKgbqZTKpjPPmTipCHVJY4+6ZFYDxIzzRI/8AvEfwFJ3v7UfGpQ+ttVl70r3iwq37TEfBAHQgdfh5nwo8+rNcwyw3PfzRA7oFZgTG3x8sdeOcDp1qIj+2aUX7VTdUfK/6tv8Aj/woUahWR//Z"/>
          <p:cNvSpPr>
            <a:spLocks noChangeAspect="1" noChangeArrowheads="1"/>
          </p:cNvSpPr>
          <p:nvPr/>
        </p:nvSpPr>
        <p:spPr bwMode="auto">
          <a:xfrm>
            <a:off x="155575" y="-503238"/>
            <a:ext cx="1647825"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3" name="AutoShape 5" descr="data:image/jpg;base64,/9j/4AAQSkZJRgABAQAAAQABAAD/2wBDAAkGBwgHBgkIBwgKCgkLDRYPDQwMDRsUFRAWIB0iIiAdHx8kKDQsJCYxJx8fLT0tMTU3Ojo6Iys/RD84QzQ5Ojf/2wBDAQoKCg0MDRoPDxo3JR8lNzc3Nzc3Nzc3Nzc3Nzc3Nzc3Nzc3Nzc3Nzc3Nzc3Nzc3Nzc3Nzc3Nzc3Nzc3Nzc3Nzf/wAARCACZAPIDASIAAhEBAxEB/8QAHAAAAAcBAQAAAAAAAAAAAAAAAAIDBAUGBwEI/8QASxAAAgEDAwEFBQQGBgcGBwAAAQIDAAQRBRIhMQYTQVFhFCJxgZEyobHBFSMzQlLRBxZyguHwJFNUYpKy8SU0NaKzwjZDY3SDw9L/xAAXAQEBAQEAAAAAAAAAAAAAAAAAAQID/8QAFxEBAQEBAAAAAAAAAAAAAAAAABEBIf/aAAwDAQACEQMRAD8A2wKp6CiNGPCkFc/xUqkh6ffUHMYNGAzQbHh1oA0BgKNiuKa6TVHCK5Xa5QcNczRq5UHKKRR6jP03YHVpdKe4RL5EDCFuCyHOGXwP2T06Yqh90ob/ADrpFcwDj1oADk0bFcC+VGA45qgpopo5FFIoOVzArpFcxzQDArpAxQAoUBdvlXNtGOT6UPWgIVopGKUPSk2oCMBSbLkilDQAFAmFI6A0dV55o/AGaKZlBxUUNieVCu+0L/CKFAYBo+B0o6vzSwVTQ2qDxRHFOaMAa7mu0ABrua6BXDQdNcoZoZNAKKa6cgeFFoAQfOqT2mtDJ2psJW0vv42Ije6QSBosnByV93GHPBHieeau27ikkY75ef3x/wAq0Gbdk7r2TU2trbU5LGBl92C9ZZI3ccYByuw9OnXyPAGlo+5QfMZ4FFcI/wBtFcEYIYZyPKuIFjQJGqogGAqjAHyFMCpoEsfWky9DeRVB+fGuVwPnrQJ5qgx5opoZrhqDoNdNFzXQaDpFFzxRs5opoOGiGjE0TPNBwik3yOlKnpRDg0CWc9c0Xx4ozIfCidKgLhqFH3egoUEipowIog6UAaBTIoBqKOaN8qA4bP8AOgf7VFB4oceVAMg13II4+dF4KZGeKbxSgWSTTNt3LuOT59KBfOPHNcL46mkkdZLiUJhthCEDPXqfxFQerdqLTTtTls7h4o41tu873cWYyFsBAoyTxzn4ZoJ4SBlDLyD0pNGxJL/dP3f4VR5v6R7SO3WO1tnmlVcM7ERpnPXHJxj18agNR7W63d2kVwLsWyyyONtuoXKqEwN3XPvNyDSjUL7UbOwQvd3KQqOffYAn4DqfpVdve3emQE+zR3F1joQoRfqf5Vl3fTSzM0rs5Khtzkk7uM5zS8BZ1G7BJXrjJqUWzUO3epTKPYoYbbByTjvSR5cgD7qTh7cayMhhaSeGWiI/AiqtMV4Ltjz5+n4Um16ilQi5x4miVfbXtzerzc2MEi55aJ2Uj5HINWOw7VaXdhVaf2dz4Tjb9/Ssb9tkK7kHQckLn/pRG1G8nUAsvw/yKuFb9HOkyb4nV181IYfUUSe6gt/29xFET07yRV/GsLs7m9jkxFcsgbjKuVz8xR5d7MWkJL+J65+dWlbfDe21x+wuYZCOvdyq350tuPGFJrCWtpYZDHMhSQAHaykcH404gku7RS9ndzRtwcJIQT9PjSlbdvx6elcLk+NZrB2r1+DKvGtxjOd8IGPpj8KWft7fQuqT6ailskAbs8D1+fn+YVWhBwV5NcJBxgmshuu2etTxbTddzkAgQptP15P31BjVJxMzG4njkzyzE+9zn7R6nwyaiVuzSneVAwB41wPWQ6f2y1i2lcvc96gIAWUbsjA+f31LJ/STIse17CN5PB1cgH5YorRy3J5+VE3D+IZIzjy8qyi87c6zcgrHcJbI3+qiBI+Zz9aYfprWHUD9JXoUNkAzNgHwINKNkzQrKB2n7QAAHU848TCn/wDNClF/3t1XcB/aNKo8mOh/4jTLSr5b0SsqMo7wgA+IHGR4EVIgn7O3IPjUUXdJnjcP7xpVTIeu7/iNBVIYA856DrTXWL2SygjkiQF94xkdfHHwIBoJFVk8Q/1NKoXB+y5APnTfTtQg1GDvLcnI4kQ/aQ46H/PNDU76LTtMur6ckRQRl2wuTgdeMigqH9S9Y3Nu7WXpVj9lkc//ALKOnYTUdwc9orslDkAo+OMY4MnhgcVXOymuzx9p5rjW7pzatvazQgorFuhRc4GQ3TngnmtC07tFZXTXDmdESLOSzjhRwSfuqCqaj2BuoCbpdRurmQyEsiRy5JbJLZVievXpnzpgOyc6uZvYbkSbstI8dyxPrgn8Qa0Gw1uO/wBZltLUGW2ijBadD7obJBXPnjB5xx061LAZzg+nWgxS/wBOm0We3F3K7b2LQu8LjG3nHTxz4DFGu+4XS7Ys11tF3KB+pLjBSPnHGF4+NbVhuBuAHjxSa59plG5hlEPB9W6/SqkYhPfWHtSoIXSJI/ebZIAx55BxkHpx6etW3S9Ctb+xhvPY74rMoZe67xAR4nBUnyrRmJHVifmaGfIfOiqdF/R9pDIjMLxGIBK9/wBD8xTXVuxnZ7Trf2i8mvFj3BeGz1Pop6daveTQyRx4HrQULTOyHZ7VYDcWUl6yK2w5bbtI9CKfL2E0dRj/AEo485c/l6077X9opuz8Vs0Fp3/eyEHLbVx8fA/yqSsb+3v0LWk8c2w7X2Nna2M4NEQ1x2QsZYo4SbhkjyFPeKNgPl7uf+tJRdh9Oizse7TPUiYZ/wCWrFcXCxsqMGkdx7qouc/kB8ai9b1STTI5bia0LWUaZMsbgsvnlfLHjVFW7Tdi9WZ7dtBuAwAPfC8lBzgjbtyh/wB7PyqFbsD2lctIYrAs3vHFwR4f2cD5fSrr2W7V2+pGW4vGS1hZ9sCOBkYwDluh5+lWHVmmmW1i0540kuZgrTMobu48Esygggt0xnjnNWDHdW0TVOzFut5qclpbLK4iR0nkfLAE4IVCcYB5++oRore4kaePV7Hfu3NGzhV8yBkhj8MCtq7QdkrHXbCC01O4nnSBhKp7wIxYDGcgeOSfSqpcf0d9mrGVElW5UNwJJLhwoPx6Z68elEVKwWznVR3ibiAScqhVsc9Ccil+4iiklYXX6kkFVYqcHAzzngcHgeP3zFzpPZe2huvYfa7v2baZhHJ7oGcHDHAJABJwfWi6BpXZ2/vWt4dP1AFsqhmkbBxzypOVBAzkgDJAzk4MEM1tFHOyy3MOQD7lwVIGT146/GpLs9pOj61ciyke5E4Us7xEgADnPKYA9cnxwauEXYbQY2LeyNvPHE7gfceP+tPrPstploZfZYp4+8ULJtupRuHgD73PjRUTH/R9pgAK3l4Sec+7z92KUPYOx/2y6PxCfyq2quAB/kUYqeODz09aCmf1Cs/9suP/ACfyoVZJNZ02N2R760V1JDAzoCCPnQqKyXT+0+pm+s2a5Y28fuiIsACDnOeVBxk48q0e017S2tjPJeQ8LlvfAzgZ6Z5z4Y4rFhkBBjLFd2OAAccf59am9H1K5sFK283IOWAO1RxjdjoevQ+lGa1yw1a1uoZZkBRISCWcEEDGSSBnIByMjjgYNQHbF9TW7YwQtNahUwAygK3jjPXg/DpVClv5WkT2WZmGQNgOR1BUckknJ+uPMgTt5rXaUW4vZ2tI7fay4mJwzHocbc+AwenXxNVatHZi0O+OcXk0DkZeIw58ehPQjpT7tpcXMWlyLaMhB+3Hs3NIP4QAR8M545+cVYf1mltkeF9JCOA2FMobGPBsEH6VISH9FWLXesXffXcSLjvJVUZPGFJAHJJ5wPLpQZAJFguYHcrdrHiUoXCDHOU55x4ZAHGfOhd9o707EJt7aEzMz28XBy2duSRzjp9OvNc7Xa82sXrI8URFuGCXBOZNvXaWHHGfAHnOCepiFFo+ZZl2ndsRj12genj0HHmPWiLd2R7ZX1tdmytbZpVDb3Kbi8nTx55PA5HgAMVt9hM89rHJPE0bkfZbwrzdpmrx6bdRPpigSQtvM8jcjgZznw9K2ns32zsNUmhsmmHtMke9NkbgNxkjngnryDziouLfx4U3B/0yUf8A0k/F6Nuwwx1NJo/+lSt5xJ/zPRTgKPGu8UXeD4j60AR5jPoaAxFDHnRGcgdcUmzAjB69aCq9rNct7e2uZriZrKKItAkwhEjuwxuIVgRt5A9SfDjOXdi+2baJqc9xqEz3FpM5Uxq2DuHRgPDqPTn0p/8A0vx6je65b6ekA9lt4VMboCWcueR155xx18azVI3lZLdULybtoQAkg9PDn5Cqj0J2T7QQ9o77UpIO/VdqOJEBKxouQEYkYDHJbA6Ajmq/2/7dWtqrWWl6lcvLkpIbc4jGDyQ/ieAOCR1BoaJa6ho39GUsX6LWOS+MizySsVEMe3iRweTwOFHBJHicHMtW0K8s7mO2zLPO8auqhCNiEZy3UDqPH444zUSVjrht7hRYmYIoJSc43oMY+HQ/iKltI7T3cWoJqD3LGeLftaSZ3XbySFBOfeyMg+h86qSQzW0r206ETRsEMRGecHPHj0+8ULGB3Yd+7pht21Mbjj1PTn/pRHoGPthpV7oB1GW6ezXHdtG6ksjHoCF5PTr61AaVrV3rerBnlS2tYYNqwNw0hIwzFcdDnhcg/DxrOhva3Mc1xegmytVAjhxlnI94jORnyAzxkVI2UIvtdlisLe6lkiZXiitmSJGtiSJGLArgk4UDIzwMdaKRsba4tp3uZob6DTre4eSOaMl4SA2DgttUr7ufUAdTir1pfa3RdSe4EdwYu6ON8kZVXUjO5DyMHBwCQeOmacW1xczAxfod7ezChEjdcO4xg+5+6oHAyecdKm7G3t4YQLa3WJCDuQKFBycnI+JP1opGGOSe3im3IA4De7znPrS4gY4JOB5daUSFI4+7TIUHhQeB8BRl90YwTQFEKAedNtScW1hczLAZSkZIjUEl+OmFyfpXJNWsonmWWXuxEu5mYcY9Pu+tQPafUbq90dDoN6kNwx3/ALUK2zHgfOpoz2XTNQlleRbe8jDsWCG5ZdufDBkBHwIHwoUVV1gKB3YOB1JwT/5qFZorLxyRORNu35KjIzgjwpcIqyIHyUfKtsPjyfoODUo1tANBtXns3YpLJuwBkKQpBOG4/e+h8qjd9ps7qEEEcjfnHAbdxyf4earKS0mdY2L20EZlZfflZA7AdeATtGD8/wA3yXetC2jtwtu9tGQqpNjYc46gYGA3OOufGkINLvzZz3UccVvCU3HvY85UeKhsfhiou9eLTbvuoLl5AArBiMMTjngfT8qqrn7R2nmgJ026tppn2+5GgKqcYJzjr6EmohtC1sQtH2jt0uYZn3Kz3IZ3brkefzp5a/0gdza29va2E6d2ANxwwx8CfOk5+0PtfdI1tqUgj5Ve7Qpz6Ecjn/pRVfvOyEs8zQWtmRICVbbuAVs+IwcYHUenhxUB+idUiufYmieNtm4pIhQ+H7rYIOQBj4Vqg7STNYTyX91cR2wTLrchTuHltUE/56VEadd6DeyyCR7aeWWMI8UVhtRsOWzjaBnJUZP8IokVOx7IzsYXnaMTTbzHG7A7toGc84B94GrjpyWHZtkvb2GefUI0buIoNrFx9lQGByBk8kgcE+VPRaaVBbFF0mKVS3CSouEBx0x0z1z18Krmvazo+jyqkfZywYnHCsVz4c8dOfw8qK0jTu0vtFpHPLZyWst3GHht5F94kDLk46LzkE44BzTg9orRC15Ixjts7QShYuEDsdoUnPOR/dNZBZ9vShEi6RCgQC3QJO6FYsEhc+nvfWpDR/6QNIaH2aeyltIQV2hB3oUKcj1HU5880Gm6V2u0zVHtY7W8DXFxFvEAViV4ycnp/OlL7Xe6ubGKO1uXS7dQJWjZQuSfdxjOcKx9OM9eMxh1rsbHaWkc87TT28AgWXuXVioz1wfXy6enR4P6uahAkcEV3LHHvkQu7EBiAC3J5PAxz4cUF4n7aaLbOyXN0sUyuyGJgxOQxXp8Rx5inFt2s0WYzA3gQRRmV5JBhdo6+uceFZXrnaLQzOI9QstQupYF/VFLjaoHPhnpk8Hw8Kjm1vsvMNt7FrIVxn3JwxCk4KjJ6cfPAoNge8t9d0/V/flsYLR2iF4yEN3e1XZ0PUccceXjWd6n2cjm1jT9U0WafTjFf29jCO7AKAoCkinxypB5yeuaJb6j2Y1S19kfWNUhhSPYiS3DRDaT0JAII+OacXd3o0kOl28GpymGznDn/TwWCgH7OQOQSCCfWg12OxWa0SDUCbklg7GQlgWB46eA646dKrPbDR47K0vNRsY5zNPbvFL3cg4RtpJQH97CDxAAGfCq43aOfuDHY65I9s64/Wjc4/v9PCj6r2yu9S0l7dbeJnufckUjhUJ6jnOcdOPWqjNO0MhttUkto7dLQwhI5FRWQlwgySDz+XNN9NVWlzIgPusdzPgA48au2vNb6nNaKdMkkdXVXkETElVVvzNQ0WjgLaXFpGZkkkkJgjfDDaSdvnngHPIoI/TL6WPa6Se5GVePeudp8fHHXFW3s1rc0mo+33bSm9EY/WDauYwfsEAdDuyMY6fRnBYOrIE0W6iVCvurhsD6nnyp/wBkBaLbXLNDcCfvpY+8iiBCpx7pyceeB6daJjTLfVZEvobe4MTpKGwVIypGDzwPWpYXduoA72JRn+Ks9v8AWbNbqNomuFESn9oUPpjgmoPtB2gmvrNINNuDHItxG4mU+Cndx6jA+dGmrahrNnYRlppAxAyEU8n/ADxUJ+mpNTtZDDlLpGzFAr/bXjnqD8x8qzzWbmO4kRraSV3Migl+RtHlnnrz8zTFLt92VOXHvAkctjIB45zkUSrvrlxE8BG4i7mYRsWYh9sjKAhUjqrHGfhyc8sYtMfv1tu+gd2fbuBJIypIycHB69MHj4GquLq6kuo5nkxswxlXpnGRjOOc/DoaVfUpZp2eWTIkO5udoGB/n/Gs6tWp+zWphiEETrnh2l5YeZoVUDeSZ4aRvUTdaFQpFZrjDsjX8jSJtkURnDAjBB6AilOz0F5bazaXZtmjji3F9zAdVxwPOrurRD7cS59EFA+znoiqfl+OOK0kN7ieXUUaALshk4cE+8y4HU+HjTW10S0tTmOCGMnqeST8TT8yEY7tFP8A+XH5U3u7qaO3mkQREojHDEtjg48PPwophd3b2XaHTLK32C3uEkMnBzkeOfTj6mk9etNZvpYhbXcK2x5aI5CuM9D4kUe3sH1CXSNduGiEkEW8RpHnfvUHnJ6A8/Opg3jgYeCLHmMj8MUFZbsxeaimzUbp5AUAVIyEVDkcdSMevWmXZrRNSjvmlht0miilkhkkDAcqcZ2k5+n5VdFvbYftbNCfPJP404s7vT4lPdWsURYksFjIBJ6nr160Ir2qTa5LbSrpWlXKT5x38yAAAHggZOT9B6Gs37QWOsred5q6yi4ZeTIOuK25NRtW3d00Z2sVIwwwR1HX1owuIZGVSFxI20Zlb7RBwAM9ScAYGeeKEYI0E80YtrYSue9ARcZLA7sfeGP970oJomrxE/8AZ91gjwiIre7exgt52jit4EnhtgG3PlztXOM9Tj3uuOppNLiSYyLGkRMcZYoUbOOo8fXxoRg09he2yGa5s5ol3DBdOPhU5oGvXNoO5ht441MR2vOcKdvOB068CtWW4eWJiYbUMvEeW2s/AJwpxkAHqD8sDNEubL2iwa+eAo0cgjRxuU+8PeCgNj91c+75c0IxKQSyyXjS7e8lIBKdFyc8eYwMfOm1yDIysFG7pgDAzknj61rsvZ7T7i1uLuSxSV1dA4ZGZuc454XH38VET6DGrL7LpEEaryCZOQfhziqjO4y6Ha4Kc/wmpG2LqCFUruGN7r0q3f1fkuf+8WxjTcGyjgnjnrjzqXi0WNftrO3xb/AUIpdmwgiQAjvFOcknP3D8amrOaOOQyRJGveJlwGON2D0U9PwqXl0WHJaFGPHrmmbaJOwYdzIFIwCSpA+ooRF3WpxjTtOurq0cvJal5LiDgowZeeCOcA9eOR8KsGk2C6XewSW0lzLGUcmRwDtJxtOBz/F/OmQ7Mb7eOOTvNiAIORkIB0yB4nk0/a6tbdAHkzKBzhcc+NBKtFbTIRJEHI8GQjOfjmiQ2kFpG62id0rclU4GfQcgdag5dUDncoHx3k0QahI+AuM+fJzQp1rKboVwrKM8hEDcdaiJDECY0tmaYZySDx0+AqRm1RoYg00L+9wOCBn6VC3j27lnjLAgfrPdAAz4jg+fT4UQhO7pcJjCAElyiAjPlkcYpzDdCRx3kjPg8kADHlwf5+NIGyYWaTTlY4v7Q3f8JwfnSLSTSqNzDavCgDw+NA+lMRLBpWPuZAVMZPryfOkBOi5BZm+ORn502CknJyRj5fWlSxIxu59eKzqnHtbf6tD/AHqFR+D5ihUGj+0biecYpB5H35IG3zx4US8ljsrSS6kGEQAk9ccgeWfGmVhMmp2aTOu6bHv7M4B8celWqkhKrA7pWBHhu4NMtHYT3Goi4mkdFucKhkIBUopxwaZabEG1PU0nClVePCtyBlAehqbXukUd2gA8eAAfpVC4aFFSOEbEjUKiqeAB0ArhKheT08xRtylfsrnwpGQZBB49VJ/KgM5TzFNLi8jtiA5O48hfdBYemSPypOWBZ3J/Xeg7xtv3GmkmmEjCEIT1Z1ZsfA7qCTvtdg/RumOcKrJLy8ydQ/Pj+GfClOzPaG3fW7VEHeNuJAjk5wBycEAcdevTPlzELobyKFa9kCeRB2j4DdR7Cwj0vX7GRZi7dzO+ZMKVwoGVy3XDEDx5oJOwvz7ZqFwk0ktvFZzBtsDvt3OSXJI4HGOmevXwGka7ZxR6kkLSM0lqQzd23ADfDknPGfIYpzpuimax1O5BBtboyGS5EqnvCDgR7ccAEsfHOR4jhbRdMjsHWzshcD26aJZe6lETFV3E9FxjBOemeBkdaBno+tRTQ6nGksyrHZkkScBsuBnHXI/MUY65bHs8bWGVRKs7SBEJGOnJ5zg7jjzwemKMNDtFLGLvUyCrBJSNwODg469B9KK2m2UYUGFW56Nk/nQOdKvLl+yl2jzRNI10G3IT9k8gH148ulNkEwB3P0HjQWCCBmMSBS2Mken+FB2yDuGc55oDxXDjGcZzwT4fClTeLnc2WJ5Jz1+tNEfMiKcEAiiEqoAx0oFWvCx+1gehNF9oxjrj0amkk2zH6knjJbGKZSXxlJ7lJFPTnpQTTMHXDZYHwbkUznt7Lae8SMHwywH5ios3twkRyxyOoAA+8n8qYTXuGImRG55y2c1Up9NYqcmKdMfwqufvzzRLa1vVJ7kLx142kfUUzfUIiuQ7Lj7K9R9/SnVtfL3aItwqk/unIH55ohc2126ssiEN03ZTP1rkWnyRSZKBviQcedLe1lI2AkBPgWYEfdTWXU5oh7riQ+kYI+7NAe+jtFURTuqsAdqrng9eR0Pl86htikHaMUJ55bmbfI7Mc8E8CjrG6qWJBHA61Ae1giJ3SucBSdoOCT4c/lRmij5Kpxjyx86IpKlRg8kYIpyI5O7dtjbUba7HwP8Ak1NU07g+Q+lClCZM+6px4UKgs+v2qvp15uZ2PdMwAY4yBnkdKi+zNtHNpuZY9/vFRxnip57O/utOMSyWyxPEQAUZmII+I5plp2nS6dbiDv8AcQSW4wCT6VMa04hgijVtkSrk5PueP+eKP7uD7o+QxS0Ybaf1mT5CjiMsQSc1pDZSpIJyCPWj7d3Kn5Yp4toF5LceQHNLxxqidCvqRQNtR082umWlxczJuuAxVO6C7RxjJAyfE+9Vc1G8mhkEVtcBCo95ggP5Vab67kmtrWHe8vctIMYzjnjp5AVTL4u8zk5PvdCCPxoaSbU5wSG1By3idhH4EU+7NX0txrF1IxN2senyFgyFmwGHTLZxnBOM+HBqMihaTdhefAYp/wBmWkTtEyK8YleykVXcsghB8c4OT0x4HOPGlQ/7E3sL9nb5R3wlknCtN9pnctuAUYwDtOSevPTGMT2jJPPrMQtrme27iBpjJJtbIyFxt6nOcE44Hqajex9ukekyQtqUpuJXci3Ro9sfvDnaTkMQrHIHTyxz2WK2XXkTunvb54EFlEH6Sb2ydyjC4Uk8kA/gqpZZV2tgDOKbzYbB24p/JGkaFXaOJ8YII5B8QceNJTeykjc6sQOoFFRDuD8aIzE4G7BHGPOn862mM+8OfBf5U3JibISGR8DP2cfeaBqrhZFGOd45+lJSXICjCktjoBT2IRm4Tvo+6UFW3sd3jyAFB5x50S4jjEzrbIJICfcdo9pPxGeKqIye4D4V4lbzy/T+XzptO0GB3Sxow/3z+NP7izK7iQignIIGKjZEcOcxSyepOKIj5ZFJOZFDf7ozmmwUsSFVenBHFS82nl0DC22Ac8uBn602REhAd+7bnG0sTj6UQW1EqxMq24bHLHcOnrmkmBb32FrH5BSpz9Klbe4glcRAKp8CEH86kPYg65c7yPT/AAoRWDLtXAMbZ8QnX+dLCSVlBEAcY8Yhj8KkLie2t5CqQbT4+4ATTV74HpGdvlxShq4Ykd4oGDxhSoo7FmUblY46EmlGuu+wcqB5Hg/XFLRRmbhYCAf3txGfwqVYjpE3Agnn86dzXCzWm/AV+92sM8n3Vx94NKy2IWN2MigqMhOCfqDRZtKmgt1uZUXYwUkhs7Qw4+v08OvFQhJdRdVC92vAx1oUv+j4v9ttB6Evx/5aFRV0tnVLWFlYg7AD9BQaLe4CPnPkKSHVv7JpVftD4VjNdIUFk7Lw+31UAn7wRR/YWkUKLmeIeSOoJ+YWlI+p+P5U4Tw+P5VqpDb9EwBDnvpT/vTsfzoyWEIxi1QjPic/jT9fGgnh8aUiDu5IUE7wRwgIp91QAQfh8fHFVCXvu8ZgoHxUVfb/AP8ADLv+y341TW+1SpuI3fMnB95jx1P86W7PySw9poZ44jMQrOUJUAhQRkscYxu6+oo1z9sfGo+x/ay/CL/1Fq4ysfZyG3/TF7Zb7vuZJdzXFuSpgBIJZ+u5eduDjGW880+GnWl9rNqryRJA0Trcy7MKsagsCoPAbcR5nA6cVPdif/intn/92P8A30wvv/FLH4yf+kaqzh3KmJXDe/7xBYgZbnqfUn86K/ugYCgUtL+1k/tH/mNM5f2nyoor5JIwPXFN+mRtJ+Bpz5/AfhTb94/H8qVCL8n3hijo+Y/e2getK/u1H6r+zX4H8atBptQtoTgSE/3TTSfVdgIURPzweRxTC7/9q02k6CiFbi8klz+qhI8iMmm445ZVwf3R4UPCgfCiEWDA5B24PGKd2980S4YGTP2t744+VNnog60B7uYSElC23qAx6edMixz4j1paT7FH/wDk/P8AKgbqZTKpjPPmTipCHVJY4+6ZFYDxIzzRI/8AvEfwFJ3v7UfGpQ+ttVl70r3iwq37TEfBAHQgdfh5nwo8+rNcwyw3PfzRA7oFZgTG3x8sdeOcDp1qIj+2aUX7VTdUfK/6tv8Aj/woUahWR//Z"/>
          <p:cNvSpPr>
            <a:spLocks noChangeAspect="1" noChangeArrowheads="1"/>
          </p:cNvSpPr>
          <p:nvPr/>
        </p:nvSpPr>
        <p:spPr bwMode="auto">
          <a:xfrm>
            <a:off x="155575" y="-503238"/>
            <a:ext cx="1647825" cy="10477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 Box 3"/>
          <p:cNvSpPr txBox="1">
            <a:spLocks noChangeArrowheads="1"/>
          </p:cNvSpPr>
          <p:nvPr/>
        </p:nvSpPr>
        <p:spPr bwMode="auto">
          <a:xfrm>
            <a:off x="838200" y="990600"/>
            <a:ext cx="7010400" cy="1981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1954: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The US Navy began diving and underwater explosives training on St. Thomas.  The maneuvers were scheduled to end on June 30th.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AutoShape 2" descr="data:image/jpg;base64,/9j/4AAQSkZJRgABAQAAAQABAAD/2wCEAAkGBhMSEBUSEBQUFRUTGBwZGBUYGBgdHxUaFhYZGBcYFBwZHCgeGBkpHBoaHzEgIycpLC0sFx4xNjAqNScvLCoBCQoKDgwOGg8PGi8lHyQsLDArKS01KSwwLS0sLzAsLiwsKio0LCw2Ky0tLDM1LSo1LSo0Lyw0NTAvLDAvLzUsLP/AABEIAK4BIgMBIgACEQEDEQH/xAAcAAEAAwEBAQEBAAAAAAAAAAAABQYHBAMCCAH/xABHEAACAQIEBAQDBAgCBQ0AAAABAhEAAwQSITEFBkFREyJhcQcygUJSkbEUI2JykqHB0TPwJHOC4fEVFhc1Q1NUg5OissLj/8QAGwEBAAIDAQEAAAAAAAAAAAAAAAMEAQIFBgf/xAA5EQABAwEGAggFAwIHAAAAAAABAAIRAwQSITFBUQVhEyJxgZGhsfAGFDLB0TNS4ULxFRYjYnKSov/aAAwDAQACEQMRAD8AzWlKV21TSlKURKUpREpSlESlKURKUpREpSlESlK7OH8IvX83g22bIMzHQBR3JMAVq57WC84wNygBOAXHSrdw74cX7mQsYUiWyqxa32DAhQW9ATFStn4SsV8zsGmZ8gXL2MFmDx7gHqah+ZZkJ8D2Z5aLN1Z5StKufCYSxBuAEeUFkJU93MAFfbWo/FfCu6uXK5/bJSQD0KBGLMp/dBHX01+aZqCO47TpP98Fm7zVFpUzj+UsTaBLJIDZdD5iT8pyHzwehjrUQ6EEhgQRuCII9xUzKjH/AEmVggjNfNKUqRYSlKURKUpREpSlESlKURKUpREpSlESlKURKUpREpSlESlKURKUpREpSlESlKURK6cDw65eaLaM2okgEhcxgFoGgmungnArmJYi3ELBYkxuYAXuxOwraOAcq2sMpCrEsGjOzCVEBjMBm3MwInTaarVK0OuMxOvLLPWSDh5wsxAkqqcv/DBAGN+HkiG86wAAWKoQJ10BbtOXvZ+IcQweF/xWRrgAhSFZ9PlCgCLY10+UazXjzvzP+i2gls/rbmx+4vVvfoB3ntUDwzkQDDvfxec3GVnW3MQcpYG4d2fqe1Rii0DpHmTuc8sY0ExiBAWQSSBor5Zxga0LsEApng7gZc0e8VSOO81Ym8yphAbCSZuN82g6xMD2BO2tW3AP/oibA+Cu5ga2wBqehNQvDOXVUA37iE7+Gjwoj77zmbXXp9ajvuF0tjnKlYyn1r88oXZyQG/RibjFnNx8xJJkiASKsFQnBHFtbglY8a5AkAwW0Ik6j/MmqnxTiXEcXda1atulpTBCHKGE7tcYAiR0/ka3oC8IlR1wb5Kv9wW3ZrbZWYAZl0kBtp6ioDj/ACNZxCuQBncfO2ZmDL8pDlpHYgyNBp35uROEXMM963fKl8ts6Nm0Jfr9NvarhWC0OMnQ59h/haO6hgbDzCw3mHkm9h2ZkV2tqoYlgAygmDmAJkAj5lkaiq3X6OxuAS6pW4oYEEagSMwgx2rLueeSDbLXreUCF8iIQHJOVikSA2xK+sjtWzKrmQ15kb66DGNzqAANd1nB2SoVKUq6sJSlKIlKUoiUpSiJSlKIlKUoiUpSiJSlKIlKUoiUpSiJSlKIlKUoiV1cMwBvXUtKVUuYzMYCgAkknsACfpXLWn/DLl0hfGfJ5slwaSwALZVn7MkZtNSANqgr1CxsNzOA/PcMeeSyBqVaOUuXkw9lDlUNkAkLB7lmJ8xYz6QAB3mT4txEWLLXCJjRV+8xMKo9zXZVeuFsVf2izZY5D/3jrKtc/dUyF7t6BorRcbDUYL7pdkM04By49y6buIyvduEMZEhAhBGX0U5Y7kDoJa33OXFYENcchlKmMo0Igx5dKil4g1i4PDRWBABUkiFGckg7ACFGvcV6YvmW5bPma2BpIysYkgCIMsfprI2moDIkDIK0DegnMrpxPB0w9oOHufqFAWSnQZRmJTQba9N6leGtNpT4ni6f4mnmM6kZdIn/ACd6peJ5kfGWFtFRb8QS0SZEnykRIkruAYBnSK973NItKFS4AOgm2BrBysX3bUTERImJFRsa55wUlSGN62cq7RVOxmKuFi9tVJfNmLFhlytA2UkwDH+zThnPLNcdLiIcrKAQcphhPmDdenSuPCY1i/642wzMWIU6eYnvvr2J2X2rdhxhaPbhOa8kLjEOYtFnRPLN6QELnMD4M6lo6bdtakMLdvlodEy/eDNO3ZkE66dKj7t0fpqtI1tt9Qrop/rU9UtMGTj6KGs4QOrmOaV537AdSpmD1BgggyCD3BAP0pfvqi5nMAfmdgANST2GpqFbHeNiFslsrKQ5tAnRVhgbhGjMSV8gJABJM6Uq1mNcKbsS7TPDU9g1P3ICgaxxBI0WcfEDlc2LpvLnIuMxby6DUQwKjLBkAjo3uKp1foTj/DfGsOvmkqw8sSQwGZYIgyBp6gVg3FsD4N+5aBzBGIDQRmAOhg7e1WKDi09Ge7s2yjDTktiZErkpSlW1hKUpREpSlESlKURKUpREpSlESlKURKUpREpSlESlKURKUpRF18KwDXryW0XMWO0xoNW1O2gOtb7wXBrasqqKqqZYKo0UOcwA7wCBPpWP/D3ALcxWoYkAZYmJLAMHPbJn067Vr+PxzWmHlXwyIzFisNMAEwQJERMCdJ2BoVqgD3Odk0c+092WmGOKyRIAGq9eI44WbZc6nZV+8x0VR6k/1r44RgzasqrfNAn6D/JPqT3r+/8AKSD/ABA1s93Gn0cSv867cPhvGOVT5SPMw7Hop+8R+A17ToytTe3pGOBG4x9EuO+giF/cHYFxSQqEn5rjgFbS7hQDu8eYjYTqdAD8YHhVu5dEL+rXzmd3J0Rn94LBdlULoM0D249cFu2ti0AAYGUdZJCr6yQxM75CD81fPKwZmu3ST5iBuTMbb6mFy6nXU1TJl2K6IF1khS1zA2VUnwrcKD9hdhrppWbmwy4hrZFseKxym4CVnN5xlGk+IzAZhsV266BxfjmGtpcW7etqQIK5lzSy6AJOYkg6CNZrN+Ocy4drgjxGDhWcAZGs3AqhspYEOpgSI0IJBM1aokMMuwG6rva54huJU/y9jzaZWIVUuXAsKAA4e4bKuU2Rw6rMaFT3Ai18axARABCm4wXPE5ZkltNZgRPQkGshxvNQUj9HBEXPFJfWWDFl0AAADEkKABJJ1mvHFcUxOKTNnvXGYkuqlgMugDZV8qqNF0G7d6VoeTd0HvktqVNzYv4AlXNfh/hrt2UxgMyRbQg6A+YLDk5Z0qc4ha/R4zOCoGoymYGihfMZJMADrVU5K5UxQxNnFZUtoigNLCbgKEHJlnoRvGq+ldPOnNQVxcTKxErbUz8oBDXjB+9AXuJ+9pTr1RZsWCSchufsN9lIQ6vDXH+FH8zcwm2FZSPGzaW9G8JYIOboXJI19IEgGfP4eE3Lt+7chn8ozE6+YsWHaPKPwiqRfvM7FmJYs2YnaS2pJ9T26CtC+HFiMO7wPNciR1CqNPQAk/jWLHRLX33mXnM/YbAaD1W9oaKdG6Fbayj4pcJyut0MIWECkeaHzuDP2lBzL6aVq9VT4h8P8TDGFV2ysFB3WALhdT3C2yI65q6FQ3YfseWWRz5LmMzjdYpSlK6KJSlKIlKUoiUpSiJSlKIlKUoiUpSiJSlKIlKUoiUpSiJSlKItD+E1vzucwILiUG/lRyHJ+6CYjaWHaDpXEcAt+09p/lcQY6dQR6ggH6Vm3wm+ZjlAGaPE6km2SLZ/Z0LT3UVqVUBF9/by2G3LfFHEiFkScSxGHuZA9xTaYjKSSukiCsxBHTbXTvVi4bz2gdfK1jNOd7bSJ6EpEMN5kEjSpzmfkw4u01+0Cbtvyooj9YFPmBJI1BJjX7MddMxxOHZGKXAVZTBBmVPbUTP1rjV7DTc++2QccQSCPDPvkcl2qdQVWCRitVPGBcOfMt5iHK+EVknwwozITPl+aVMyx8u1emIxo/Qrtm0fnzAOHKsrRpIAGU6KCJrJLd9lIZSQykEESD2kEfWrnytzH4twJdJN+T4d0hCCMs5HiCynKd5mdIIFRdJVsgv1eu0ZnIjnGREZwB3rV9KRDSobCcJv3rQyqFKsxzsw+ogS2bMO3QdqmX5Vts3i4m4fMYKp5VWAACGhiywOqqa1Phl5LtoOEUdGWB5WXRlOnQ/361V+aLpvtkBRRbc+TqxEgFvu69Y0BJ1q5WtlOm1t4/VAGsnTHs181FTBc49/mofBcCsW8PavWbalgUJYjPMnI0BpG5nQdJqyWcRijbyMgYEQQ1pl8uxAybddY+lfOE4ReuYds1s22fN+rYpK5pMoyeWJMgECrFgMZ4iidHAGdOqMRqCPyOx6TVuqQSPRV6ZcJnxVUS/iMJYvK6nw2zeHqMyFgSSNpEy0QI1OxgZlzViC2LcRAtnw1kQVW2Mse0yR7itc5qWc8/ZtGPrnzfkP4RWL8YvA37hTq7kazEsfrM1UdS/1WO5OHp+FapPkunkuRToO0T2/luf6xWxcu8PFnDW0Ag5QzfvsAW/np9BWS4DCm5dS2oPmZV27kA+p01+lbXHbar1EDE+91XtrjDW+9l/aiuZrKthmD5ssjNlnNB8pyRrm1iBqQSOtStR/HGiySGCnMsOdkOYQzdx6dZ6b1mv+k/sPp3+h7FRZ9Q7V+eaV/WMmv5XSWUpSlESlKURKUpREpSlESlKURKUpREpSlESlKURKUpREpSlEV1+F+LVMQVJYMxWB9mJKuW6AwwAPcx1rXb14IpZiAFEknQVg3KeNNvFJ51RbnkdmGmVu/YSBr0rdbLretKzKCtxQSpgjzAGD0NUXAio4bwfKPtuVl0QCVMYDiVpLaqWIgCWKtBJ1JmI3kzUJzzyjbxdsPaCLfLLlfQC5OkXCBJEbHpA6VxPwBUM4d7ln0Qyo/wBhpUj0EVH4jieKwah2i7bzlj4awysQ2uUgqAZJnrptVRzXN0V2m5rjLT79PNZ7jsC9m49txle2SrARuPrqOoNco9PpH/CrfzTxTD41fGVst9RBDLlLqAfLpKFgToQQekHSKiR+H+fpWsQffn7yV1rrzffktU5K5sUgsRAgC8oBhCJVbq6mVhYbc6DtrJ8xZBjLNxgrW7qgE6EMM0N7gqw/Csewd64rjwS6udBkJliY0EROsaCvc8cvQFa4xAJI12J3ZRsPXv1qrRoOpgsBlv8ATy5cwNOWGi0uw6Qtyt417eKXDznRlkEzmT59C32h5eusHUnrx8yXbthhfQgqDu2mXUSpYa5CAdDME98sZHZ5pxKsX8a7mYQSSTIGWBr+6vuBFeOO4/fvR4ty48ajMxgQCJ99Tr6mpJdlC3FEDGQrnzn8QLd5AmHBDQQzH13TsR19YjYzWcl51/v/AHr1xBl2PdjrtEk6a/nXwBt27nr+MwamBjE+/fvBasYBl79+8VYOSOHeJi0PS15yy9xsCekn8j9NSqgcp439GtM3hsz3SNTIhQPKNtdSTsNxU6nNjdbX4N/QiunRslW4DGa87bOKWY1i29lhkdFY6gedMTkwrnLngMxQ7FVQyW9AzKY6kD6eD81vPltCPUn+kVVPiBzH4uHyEMrEgKFJymDmuZm+1/2fl6TNa2izvayCM4HjnkQclpZrZRrVLrDiMcj91nNKUq0riUpSiJSlKIlKUoiUpSiJSlKIlKUoiUpSiJSlKIlKkeD8v4jFMVw9svl3OgCztJYgD2rz4pwa9hnyYi21ttwD1HdSNCPaofmKRqdFeF79sifDNZumJjBcVKUqZYStU4DzPeNpboyBXnyDUKyZQwI0Kknz6ffNZXUxy1xUWbhUqD4oChiY8M5hDz26EdQaieLrm1ImMxuDn9j3Rqoa9N1SmWNMHQ8x7halc5uuEQqID31P4Col+J3w2dbjz1GaAfYbCjqQSDEgkEHuPUaEetfM+qium2lRewFgwOII8iF491rtLX9dxkYEHzBj+65sdc8VWLW1LGTnyhW9PljNt1qIs8KBts+cDLl3Bg51mC0EIZ0E6EjcVYMx+9+f9qjbti2guq7lVuCVIGbK6mYy75SCQT+1XG4pZXMYKlPLC9A55x47lem4JxPpHuo1DicWyZ7p9Ml5crYcviAQYKJccd1K2zlI7EMQfpXvzZwrIRiF0W5IcAmFuj5wPRozD3NR/COMnD3kuoA2WQVJ+YMIK+nv3FTfGcY9/Apct/JnCXkGpDoMtpp6yuUHuQtVqUOp3SMdtV6GtLKwcDhlOiqpI6SOmh27/wDCvXDAFhLZR3ImInLIXWJAGnevFlM6iO+nb6bdKkuD8v3sQ4CKYmDc6LtJPcgRtvoNKgc2OrOPvf3rCs3wW3jl79+S4EQt0J9BJ69Y6z3qbwXLr5Fv3AFQuFUHQvoxJOsAArGu81MPwlrV04e2JYGEJXdT8rsRpAG57g1I8xFU8GwpEWkk/UZVn1gOfqK61Kxsa9hmTnyC81aeK1nUqwLboGAOp07PeCiSI7fjP5V/P4T/AC/KKZx3/BRTP+2f51214dfNy4FBOmg6D8BLdapXNfEvEvZFueJbtSEIECW8zle4zTqdYAqx8b474NvNbuKbubKqnzEAoQ1zeFiYEzr7VQa5NZ/S1eTcv+WpxGgwBBxk7L1vCrKaNK+7N3p46/hKUpRdZKV7YPBvddbdpS7sYCgSTUzj+RMdZtm5csHIoliGRsoG5IViQKr1LVQpODKjwCcgSAT2ArYNcRICgKUpVhapSlKIlKUoiUpSiJSlKIlKUoiUpSiLUPhTxlVw9ywqEutzOTBgq4C65QSCMvbqK/vxQw9/Eiwtm01zKXJ8NLjFT5R5jlEA9vSuL4NW/wBfiG7W1H4uT/StWr5ZxW1t4bxl1ZjJIxxOrm/yurRYatG6SsBtcj49tsLd+oA/+RFe7fDziAE/o7fxW5/DNW70rJ+NLXOFNn/r8p8izcr83Y7ht2y2S9be23ZlIn2nce1c1fo7i3B7WJtm1fQOp77qe6ndT6isO5w5XbA4jw5zIwzW26lZiG/aB0P0PWvV8E+IafEj0TxdqbaHs/HqqlezGliMl3cr8aByYdxbUjNluMSuedQjnaZmGPttVltsGEqAZ9T76idKy+rJwjmoiExJYqiZUZVBIj5Q/V16dxNemp1XUDhi3bUZkkbydNNNlwbfw5tp67MH+R7ezfxVu16wPoB/KuLE8MR2LMzSe0Rp710LcXKjTo6hlIZSCDvBB3B0IOor7kdj+P8AurpA0q7JEOH4XmA6vY6mBLXd65P+a+ZZQXI7lQQdxpJEmfepbAWBgwttlzi4p8ZfvKdAAJIldfxI66ceFxdy2xyxlbN0Gkgwx6lpO8/ZAM9PQYi4VyHVQZBYDcjoTqdS0z6etcB1jtjrWHFrRTB0kEggjHMdXbCV6YcUpNspaKjnPInrQQCCMNDj2mBipLGcqi4ofDlLts6qGJkegOzD0aD3mu7CYY4e3BHhgE+byCZ7ZWIA0URM+9QmExN22S1tsvceWG/eXYn139akrnMWdMmIt6SCTbeCY6ZTsP8AaqTiXDalqYG3yIMgjPv1ykZ6rXh/ErNTMxdnQzHdoPJSPDuYAbd17gYLaIEndp2j1JgASTJ1M6CtX7jXGZ3U5nMmNh2A02AgfSuzjPE7VwW7dmVRAWK5YhiYEjbbMZE/NUaAJAGYk7ADf2AmuhYqAoU5JPac8NyufxW1GtUFJmWeGpOUL6yH7n51w8U4hbtITcJSVbIMrHxGGmVTsACdW6e9c/EuYbVnKfLdzKSES4ZX7pukDyjrlUzprFUvGY+5dINxy2UBVk/Ko2VewrSraXVerSwGrvs3wxMZfTOYnsPCrpFSuOxv5/HjsvrifEnv3TdukFjA0EAACAqjoANIrmA6DrQCdBua3flHk21g7S+UNeI89wiTPVUP2VG2m8a15/i3FqPCaLZbJODWjDL0AXp6NF1Zx8yscw/K2McSmGvkd/DYfhIFejcm44b4W/8AwE/lX6BpXjj8a2icKTY71d+RbusX5F4dicPj7bvYuIIZWL23AAKH7WXTUDWtK5g4g4wl8hRAtXJPm0m22ssqjeNACdanqgefP+rcT/qz+YrlV+KDilupPfTAMtbmf3fypRR6KmQCsDpSlfY1xkpSlESlKURKUpREpSlESlKURKUpRFdvhZx21h8TcW8wRbyABmMAMpkAnYSCd+1am/MeFXfEWB/5qf3r87UryvFPhmjxC0GuXlpIEgRph6K3StTqbbsL9BDnHAzH6VYn/WL/AHqUsYhXUMjKynZlIIPsRpX5qmpXlzj+Iwt5ThiSWIBt6kXJPylepO0jWuNavgtgpk0KpvDR0Qe8ZeamZbjPWC3zFXG0VNzqdpCjtOkyQNfWsd+KHEWuY3I21pAF8pX5vMxhtTqYn0rTuNcYOGwj4l1AuEAKhMwx0RNN4JJMftVw43jOHcLY4jaRnWwLt05ZS1MCNSWVpIGk6kVxuBOqWOoLSKV8dZuETOEkbxIGeM81PaAHi7MLD6VrPEPhThbyi5hLrW8wDAfOhDCQRPmAPuaqPE/hljrM5bYvL3tmT/CYb8Aa9/ZfiCwWjAVLp2d1T54ea5z7PUbp4KA4ZxW7h3L2WykgqdAQwO4YEEEe9T/DubU/VpdVkgQ9xSXnTytkJEHvDfSq1isHctHLdR0PZ1K/mK8a691rjfYYJ1HeByMTgDI5KrUptqC7UAI2PvBaFZ49aZcy3bfzZQs5XOsBsrAQp/eMda7irEuIJNsZmiGyg7ElSRG/4Gsvr+g1MKtobk4HtHZsW89PTHmv4RZX6Edh/MrTxZYlAFabglND5x1KzoRGvsRXNexiIhdmQANkMsoIaYMrOaB1MVnRc6anTb09u1fNbdPaD/U3wPP/AHHSNPWBo3g1mGd494+wV4xnM1hC6hzcIXyNbHlZj94vBAGmwM96gsbzXecjwv1Iy5TkLS4MSWYmdY6RUJSoHU7/AOoS7ty8BA8l0aNnpUP0mgevicUpXpYsM7ZUVmY/ZUEn8BrVr4N8MMZeg3FFhO9z5vog1/GKhtNts9lbervDe37DMqy1jn4NCquEv5LiPE5GVoPXKwMH8K33hHMH6RZS+ijI65mEkm30IJgAkHoOgJ7TX8HyLw7AqLmKZXYfavERpvltjf65qsGA5gtXb/6PZAZRZFzOIy5WICqoH+6IivnnH7fS4m0PoUnEMnrnARrHlseS6VnpupfUc9FMVx4vjNi0Yu3rSHszqD+BM1TfiNzXdwtpMPZLK9wH9b1FsaDKfvnYncQe4NZIzEkk6k7k9ffvUHCPhZ1tpdPVfdacoEk8+S2rWu4boC/Q68zYQ7Ymx/6qf3qr/Ebm3DjBvYt3EuXLwCwjBsqyCzMV0GggD1rH6V6KyfCNns9dlY1CbpBjDMZKs+2Oc0iEpSlezVJKUpREpSlESlKURKUpREpSlESlKURKUpREqY5S4umFxlq/dXMqEzG4zKVzL3Imah6VFWpNrU3Un5OBB7DgstJaZC3Pitu3xPDocHfTNauLcXqAyzAuLuu/UVX+K8r4kjI5z3cY5e/dVTkRLKFktgx1Pt8q1mOGxL22D22ZGGzKSCPYjWrdwn4qYy1Au5L6/tiG/iX+oNeR/wAHt1gaBY3Ne0SQHABw1HW1AcA6MBICu/MMf9Yhe/DMTeayroxW7fNrCWCpIKpbys7KR65BPq1WkcYx6Y65h7ZtYhLYDtmGU20YiAWkSwUgmZmuLh/P/Dbty09601i5azFDEqpf5oyd5mStS2Ew9m4mMbB4m1du4yYlgMkqQF0loAJ6dBXOt9eXO+Ys90RhebLQS5oweNGsE5iXEqWmP2u99navrAc8W76zdw11bRDnxCoe3FsMWJMaGAdIr5wfC+E46fCtWWYasFVrbCepAyn61ADly/YwmIX9EK3TaFsPbuM4u5ri5j4YmDlBM/y1qV5MwbNizfFl7Vu3h0sjOuUuwy5jHXbf2qrabJZaNKrXsdRzA36brxByiYLib16BiMjIGQ3a5ziGvE9y9MX8KMCdQbtv2uSB/GD+dR134NWj8mJuD3RW/Iipf4iqGtWbedFZrsqtzMEuZQfJcYfKNRuR7jeqnisBbfhKXwLivbueEBnJUBrktl7rqY3jXU1Lw1/EK1CnVNqcL77uLQ6JkAy4iZI08ZELWq2mHEXRgF1t8GT/AOKH1tf/AKV5r8JbYMPjkBJiAiyfTW5v9K+ebsmGxFqzhy4GCQXEGred7ochz0GXWfYVJ4bgmFPFbBS2Dbv2PHUEt8+fOG3/AJbVe+Zt7aArPtLrrmucIpsmG44zu2DrqNJMdymTAb5lcWE+H/Dc+RsabjQTlV7Q0UFjsDAABP0qU5c5f4PdcpYTxXQSfE8TUbZgGgEew61B8svbS89i46ybty14IsAs4eUE3t7Ykx6R61J8lYe+mLQIuJW0EZbq3xpbyz4a23gZtY2A3NacQp1206160PlrQWmbgOZOAaJkDCMJMXpMLNO7I6o9V24rnOzhhiLWHsJbuYdgMkBRcUMFZlyDcTMdte9efHebLlvGlC8YXw0z5YDKL6mLisPNIMHSvXjnIZxOKxD+VVuIhR51W6sKQVH2SN/p2r6flDDW4ucQu2zFlLQzHIFyLlzqS0lo20rn0X8IaGvMucW9ZsFzpcGfSdwQ6CSCCdRAUpFXLTw3UThr1wY/CYXE+drL3Atw6i9ZvWzkMnfYj+XQ1PcH5bOE4i7WLf8Ao961qZH6pg05RJkg9vX0qKxfPnDsMttbCHENZXLbaPlHYXLgmPYGqpxr4n4y/K2yLCHpb+b6udfwirnynELd1aVPo2Fha6/gDLi68GDEGTIGQOEwo+kpszMmdPyrn8VMVhThfDusPHBDWlGrA9cw+yhEzPpExWPV9O5JJJJJ3J1J9+9fNes4Tw0cOs4oB5djMnnsNB91SrVekdehKUpXWUSUpSiJSlKIlKUoiUpSiJSlKIlKUoiUpSiJSlKIlKUoiUpSiJSlKIpTBc0Yuz/hYi6oHTOSPwaRU3hfipj0+Zrdz9+2P/plqoUqhW4bZK+NSk084E+Oa3bUe3Iq+Xfis11cmJwli6u8EtE9wGDV1f8AShhmtCzcwI8MRCBlKiDIhSgG+tZzSqR4BYCAAwiDIhzxB3ABiVJ8xU39Fp6/FPB5nY4N810RcP6s5xEQ5O4jSKL8VsKmXw8GwyCF/wAMZQeikAwPaswpUP8AlqwHNrv+zto32w7Fn5qotLufGWP8PCge9z84So3FfF7Ft8iWbf0Zj/No/lVGpUtP4d4bTMiiO8k+pKwbTVOqncdzxjrvz4i4AeiEIP8A2AVCXLhYyxJPcmT+Jr5pXWo2elQEUmBo5AD0UJcXZlKUpU6wlKUoiUpSiJSlKIlKUoiUpSiJSlKIv//Z"/>
          <p:cNvSpPr>
            <a:spLocks noChangeAspect="1" noChangeArrowheads="1"/>
          </p:cNvSpPr>
          <p:nvPr/>
        </p:nvSpPr>
        <p:spPr bwMode="auto">
          <a:xfrm>
            <a:off x="73025"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2" name="Picture 4" descr="http://www.the-peoples-forum.com/images/USNavy.gif"/>
          <p:cNvPicPr>
            <a:picLocks noChangeAspect="1" noChangeArrowheads="1"/>
          </p:cNvPicPr>
          <p:nvPr/>
        </p:nvPicPr>
        <p:blipFill>
          <a:blip r:embed="rId3" cstate="print"/>
          <a:srcRect l="8000" r="8000"/>
          <a:stretch>
            <a:fillRect/>
          </a:stretch>
        </p:blipFill>
        <p:spPr bwMode="auto">
          <a:xfrm>
            <a:off x="3048000" y="2590800"/>
            <a:ext cx="3119715" cy="22098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25</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09600" y="5181600"/>
            <a:ext cx="7924800" cy="830997"/>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Thoughts Along The Way, Page 341</a:t>
            </a:r>
          </a:p>
          <a:p>
            <a:r>
              <a:rPr lang="en-US" sz="1200" b="1" dirty="0" smtClean="0">
                <a:latin typeface="Bookman Old Style" pitchFamily="18" charset="0"/>
              </a:rPr>
              <a:t>Picture:  http://www.hlscc.org/lrc/index.php?option=com_oziogallery2&amp;view=04carousel&amp;Itemid=147</a:t>
            </a:r>
          </a:p>
        </p:txBody>
      </p:sp>
      <p:sp>
        <p:nvSpPr>
          <p:cNvPr id="10241" name="Text Box 1"/>
          <p:cNvSpPr txBox="1">
            <a:spLocks noChangeArrowheads="1"/>
          </p:cNvSpPr>
          <p:nvPr/>
        </p:nvSpPr>
        <p:spPr bwMode="auto">
          <a:xfrm>
            <a:off x="609600" y="990600"/>
            <a:ext cx="4343400" cy="4114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1954: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The Daily News questioned Governor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Paiewonsky’s</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selling of over a thousand acres of land “to the highest bidder” on St. Croix.  The selling of this land eliminated the prospect of developing a citrus farming project.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3" name="Picture 3" descr="http://t2.gstatic.com/images?q=tbn:ANd9GcRp3F7okeYuUJp7bYmaWqEvTbnKpNgjYx9LsIn2iCBHhb7g4G4b"/>
          <p:cNvPicPr>
            <a:picLocks noChangeAspect="1" noChangeArrowheads="1"/>
          </p:cNvPicPr>
          <p:nvPr/>
        </p:nvPicPr>
        <p:blipFill>
          <a:blip r:embed="rId3" cstate="print"/>
          <a:srcRect b="14754"/>
          <a:stretch>
            <a:fillRect/>
          </a:stretch>
        </p:blipFill>
        <p:spPr bwMode="auto">
          <a:xfrm>
            <a:off x="5334000" y="1447799"/>
            <a:ext cx="2895600" cy="2923713"/>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26</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85800" y="5144869"/>
            <a:ext cx="77724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The </a:t>
            </a:r>
            <a:r>
              <a:rPr lang="en-US" sz="1200" b="1" dirty="0" err="1" smtClean="0">
                <a:latin typeface="Bookman Old Style" pitchFamily="18" charset="0"/>
              </a:rPr>
              <a:t>Mungo</a:t>
            </a:r>
            <a:r>
              <a:rPr lang="en-US" sz="1200" b="1" dirty="0" smtClean="0">
                <a:latin typeface="Bookman Old Style" pitchFamily="18" charset="0"/>
              </a:rPr>
              <a:t> Niles Cultural Dancers 1985 Goodwill Tour Booklet, Pages 4-5</a:t>
            </a:r>
          </a:p>
          <a:p>
            <a:r>
              <a:rPr lang="en-US" sz="1200" b="1" dirty="0" smtClean="0">
                <a:latin typeface="Bookman Old Style" pitchFamily="18" charset="0"/>
              </a:rPr>
              <a:t>Picture:  http://webpac.uvi.edu/imls/pi_uvi/profiles1992/Aesthetes/Niles_M/index.shtml</a:t>
            </a:r>
          </a:p>
        </p:txBody>
      </p:sp>
      <p:sp>
        <p:nvSpPr>
          <p:cNvPr id="9217" name="Text Box 1"/>
          <p:cNvSpPr txBox="1">
            <a:spLocks noChangeArrowheads="1"/>
          </p:cNvSpPr>
          <p:nvPr/>
        </p:nvSpPr>
        <p:spPr bwMode="auto">
          <a:xfrm>
            <a:off x="685800" y="990600"/>
            <a:ext cx="4267200" cy="3886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1916: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Magnus O.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Mungo</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Niles, musician, performer, dancer, choreographer, cultural production expert, talent agent, and tradition bearer, was born on St. Thomas, Danish West Indies.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9219" name="Picture 3" descr="Page 167 of Profiles of outstanding Virgin Islanders (1992); first page of biography of Magnus 'Mungo' Niles."/>
          <p:cNvPicPr>
            <a:picLocks noChangeAspect="1" noChangeArrowheads="1"/>
          </p:cNvPicPr>
          <p:nvPr/>
        </p:nvPicPr>
        <p:blipFill>
          <a:blip r:embed="rId3" cstate="print"/>
          <a:srcRect l="53333" t="10101" r="3158" b="62626"/>
          <a:stretch>
            <a:fillRect/>
          </a:stretch>
        </p:blipFill>
        <p:spPr bwMode="auto">
          <a:xfrm>
            <a:off x="5181600" y="1295400"/>
            <a:ext cx="3062111" cy="26670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219200"/>
          </a:xfr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oAutofit/>
          </a:bodyPr>
          <a:lstStyle/>
          <a:p>
            <a:pPr algn="ctr"/>
            <a:r>
              <a:rPr lang="en-US"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rPr>
              <a:t>SPECIAL TRIBUTE</a:t>
            </a:r>
            <a:br>
              <a:rPr lang="en-US"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rPr>
            </a:br>
            <a:r>
              <a:rPr lang="en-US" sz="24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rPr>
              <a:t>CELEBRATION OF MEN CONTRIBUTING TO MUSIC </a:t>
            </a:r>
            <a:r>
              <a:rPr lang="en-US"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rPr>
              <a:t/>
            </a:r>
            <a:br>
              <a:rPr lang="en-US"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rPr>
            </a:br>
            <a:r>
              <a:rPr lang="en-US"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rPr>
              <a:t>IN THE USVI</a:t>
            </a:r>
            <a:endParaRPr lang="en-US" sz="2800" dirty="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mn-lt"/>
            </a:endParaRPr>
          </a:p>
        </p:txBody>
      </p:sp>
      <p:pic>
        <p:nvPicPr>
          <p:cNvPr id="9249" name="Picture 33" descr="armour_usvi-flag[1]"/>
          <p:cNvPicPr>
            <a:picLocks noChangeAspect="1" noChangeArrowheads="1" noCrop="1"/>
          </p:cNvPicPr>
          <p:nvPr/>
        </p:nvPicPr>
        <p:blipFill>
          <a:blip r:embed="rId4" cstate="print"/>
          <a:srcRect/>
          <a:stretch>
            <a:fillRect/>
          </a:stretch>
        </p:blipFill>
        <p:spPr bwMode="auto">
          <a:xfrm>
            <a:off x="3366654" y="2195053"/>
            <a:ext cx="2594218" cy="1705428"/>
          </a:xfrm>
          <a:prstGeom prst="rect">
            <a:avLst/>
          </a:prstGeom>
          <a:ln>
            <a:noFill/>
          </a:ln>
          <a:effectLst>
            <a:softEdge rad="112500"/>
          </a:effectLst>
        </p:spPr>
      </p:pic>
      <p:sp>
        <p:nvSpPr>
          <p:cNvPr id="22" name="Text Box 7"/>
          <p:cNvSpPr txBox="1">
            <a:spLocks noChangeArrowheads="1"/>
          </p:cNvSpPr>
          <p:nvPr/>
        </p:nvSpPr>
        <p:spPr bwMode="auto">
          <a:xfrm>
            <a:off x="685800" y="4648200"/>
            <a:ext cx="2438400" cy="685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1" u="none" strike="noStrike" cap="none" normalizeH="0" baseline="0" dirty="0" smtClean="0">
                <a:ln>
                  <a:noFill/>
                </a:ln>
                <a:solidFill>
                  <a:srgbClr val="000000"/>
                </a:solidFill>
                <a:effectLst/>
                <a:latin typeface="Georgia" pitchFamily="18" charset="0"/>
                <a:cs typeface="Arial" pitchFamily="34" charset="0"/>
              </a:rPr>
              <a:t>Mr. Alvin “Jupiter” Pickering</a:t>
            </a:r>
            <a:endParaRPr kumimoji="0" lang="en-US" sz="1100" b="1" i="1" u="none" strike="noStrike" cap="none" normalizeH="0" dirty="0" smtClean="0">
              <a:ln>
                <a:noFill/>
              </a:ln>
              <a:solidFill>
                <a:srgbClr val="000000"/>
              </a:solidFill>
              <a:effectLst/>
              <a:latin typeface="Georg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100" b="1" i="1" baseline="0" dirty="0" smtClean="0">
                <a:solidFill>
                  <a:srgbClr val="000000"/>
                </a:solidFill>
                <a:latin typeface="Georgia" pitchFamily="18" charset="0"/>
                <a:cs typeface="Arial" pitchFamily="34" charset="0"/>
              </a:rPr>
              <a:t>Musician, Inner Vision Band</a:t>
            </a:r>
          </a:p>
          <a:p>
            <a:pPr marL="0" marR="0" lvl="0" indent="0" algn="ctr" defTabSz="914400" rtl="0" eaLnBrk="1" fontAlgn="base" latinLnBrk="0" hangingPunct="1">
              <a:lnSpc>
                <a:spcPct val="100000"/>
              </a:lnSpc>
              <a:spcBef>
                <a:spcPct val="0"/>
              </a:spcBef>
              <a:spcAft>
                <a:spcPct val="0"/>
              </a:spcAft>
              <a:buClrTx/>
              <a:buSzTx/>
              <a:buFontTx/>
              <a:buNone/>
              <a:tabLst/>
            </a:pPr>
            <a:r>
              <a:rPr lang="en-US" sz="1100" b="1" i="1" baseline="0" dirty="0" smtClean="0">
                <a:solidFill>
                  <a:srgbClr val="000000"/>
                </a:solidFill>
                <a:latin typeface="Georgia" pitchFamily="18" charset="0"/>
                <a:cs typeface="Arial" pitchFamily="34" charset="0"/>
              </a:rPr>
              <a:t>St. John, USVI</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457200" y="5669087"/>
            <a:ext cx="8229600" cy="623248"/>
          </a:xfrm>
          <a:prstGeom prst="rect">
            <a:avLst/>
          </a:prstGeom>
        </p:spPr>
        <p:txBody>
          <a:bodyPr wrap="square">
            <a:spAutoFit/>
          </a:bodyPr>
          <a:lstStyle/>
          <a:p>
            <a:pPr algn="ctr"/>
            <a:r>
              <a:rPr lang="en-US" sz="1200" b="1" dirty="0" smtClean="0">
                <a:latin typeface="Bookman Old Style" pitchFamily="18" charset="0"/>
                <a:cs typeface="Times New Roman" pitchFamily="18" charset="0"/>
              </a:rPr>
              <a:t>Pictures Courtesy of:</a:t>
            </a:r>
          </a:p>
          <a:p>
            <a:pPr algn="ctr"/>
            <a:r>
              <a:rPr lang="en-US" sz="1200" b="1" dirty="0" smtClean="0">
                <a:latin typeface="Bookman Old Style" pitchFamily="18" charset="0"/>
                <a:cs typeface="Times New Roman" pitchFamily="18" charset="0"/>
              </a:rPr>
              <a:t>Division of Virgin Islands Cultural Education</a:t>
            </a:r>
          </a:p>
          <a:p>
            <a:endParaRPr lang="en-US" sz="1050" b="1" dirty="0" smtClean="0">
              <a:latin typeface="Bookman Old Style" pitchFamily="18" charset="0"/>
              <a:cs typeface="Times New Roman" pitchFamily="18" charset="0"/>
            </a:endParaRPr>
          </a:p>
        </p:txBody>
      </p:sp>
      <p:pic>
        <p:nvPicPr>
          <p:cNvPr id="2050" name="Picture 2"/>
          <p:cNvPicPr>
            <a:picLocks noChangeAspect="1" noChangeArrowheads="1"/>
          </p:cNvPicPr>
          <p:nvPr/>
        </p:nvPicPr>
        <p:blipFill>
          <a:blip r:embed="rId5" cstate="print"/>
          <a:srcRect/>
          <a:stretch>
            <a:fillRect/>
          </a:stretch>
        </p:blipFill>
        <p:spPr bwMode="auto">
          <a:xfrm>
            <a:off x="457200" y="2057400"/>
            <a:ext cx="2909454" cy="2667000"/>
          </a:xfrm>
          <a:prstGeom prst="rect">
            <a:avLst/>
          </a:prstGeom>
          <a:noFill/>
          <a:ln w="9525" algn="in">
            <a:noFill/>
            <a:miter lim="800000"/>
            <a:headEnd/>
            <a:tailEnd/>
          </a:ln>
          <a:effectLst/>
        </p:spPr>
      </p:pic>
      <p:sp>
        <p:nvSpPr>
          <p:cNvPr id="12" name="Text Box 9"/>
          <p:cNvSpPr txBox="1">
            <a:spLocks noChangeArrowheads="1"/>
          </p:cNvSpPr>
          <p:nvPr/>
        </p:nvSpPr>
        <p:spPr bwMode="auto">
          <a:xfrm>
            <a:off x="6172200" y="4859970"/>
            <a:ext cx="2590800" cy="609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i="1" dirty="0" smtClean="0">
                <a:solidFill>
                  <a:srgbClr val="000000"/>
                </a:solidFill>
                <a:latin typeface="Georgia" pitchFamily="18" charset="0"/>
                <a:cs typeface="Arial" pitchFamily="34" charset="0"/>
              </a:rPr>
              <a:t>Mr. Ira “Dr. Sax”  Meyers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Georgia" pitchFamily="18" charset="0"/>
                <a:cs typeface="Arial" pitchFamily="34" charset="0"/>
              </a:rPr>
              <a:t>Musician, Milo’s </a:t>
            </a:r>
            <a:r>
              <a:rPr kumimoji="0" lang="en-US" sz="1200" b="1" i="1" u="none" strike="noStrike" cap="none" normalizeH="0" dirty="0" smtClean="0">
                <a:ln>
                  <a:noFill/>
                </a:ln>
                <a:solidFill>
                  <a:srgbClr val="000000"/>
                </a:solidFill>
                <a:effectLst/>
                <a:latin typeface="Georgia" pitchFamily="18" charset="0"/>
                <a:cs typeface="Arial" pitchFamily="34" charset="0"/>
              </a:rPr>
              <a:t>Kings</a:t>
            </a:r>
            <a:endParaRPr kumimoji="0" lang="en-US" sz="1200" b="1" i="1" u="none" strike="noStrike" cap="none" normalizeH="0" baseline="0" dirty="0" smtClean="0">
              <a:ln>
                <a:noFill/>
              </a:ln>
              <a:solidFill>
                <a:srgbClr val="000000"/>
              </a:solidFill>
              <a:effectLst/>
              <a:latin typeface="Georg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rgbClr val="000000"/>
                </a:solidFill>
                <a:effectLst/>
                <a:latin typeface="Georgia" pitchFamily="18" charset="0"/>
                <a:cs typeface="Arial" pitchFamily="34" charset="0"/>
              </a:rPr>
              <a:t>St.</a:t>
            </a:r>
            <a:r>
              <a:rPr kumimoji="0" lang="en-US" sz="1200" b="1" i="1" u="none" strike="noStrike" cap="none" normalizeH="0" dirty="0" smtClean="0">
                <a:ln>
                  <a:noFill/>
                </a:ln>
                <a:solidFill>
                  <a:srgbClr val="000000"/>
                </a:solidFill>
                <a:effectLst/>
                <a:latin typeface="Georgia" pitchFamily="18" charset="0"/>
                <a:cs typeface="Arial" pitchFamily="34" charset="0"/>
              </a:rPr>
              <a:t> Thomas, USVI</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4" descr="C:\Users\alpbenjamin\Pictures\Music Series\2011\2011-04-08 Music Series 2011 Cultural Showcase\Milo's Kings\Music Series 2011 Cultural Showcase 172.JPG"/>
          <p:cNvPicPr>
            <a:picLocks noChangeAspect="1" noChangeArrowheads="1"/>
          </p:cNvPicPr>
          <p:nvPr/>
        </p:nvPicPr>
        <p:blipFill>
          <a:blip r:embed="rId6" cstate="print"/>
          <a:srcRect l="43333" t="7037" r="30833" b="42593"/>
          <a:stretch>
            <a:fillRect/>
          </a:stretch>
        </p:blipFill>
        <p:spPr bwMode="auto">
          <a:xfrm>
            <a:off x="6139375" y="2195053"/>
            <a:ext cx="2445122" cy="2681747"/>
          </a:xfrm>
          <a:prstGeom prst="rect">
            <a:avLst/>
          </a:prstGeom>
          <a:ln>
            <a:noFill/>
          </a:ln>
          <a:effectLst>
            <a:softEdge rad="112500"/>
          </a:effectLst>
        </p:spPr>
      </p:pic>
    </p:spTree>
  </p:cSld>
  <p:clrMapOvr>
    <a:masterClrMapping/>
  </p:clrMapOvr>
  <p:transition spd="slow">
    <p:wedge/>
    <p:sndAc>
      <p:stSnd>
        <p:snd r:embed="rId3" name="wind.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27</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TextBox 5"/>
          <p:cNvSpPr txBox="1"/>
          <p:nvPr/>
        </p:nvSpPr>
        <p:spPr>
          <a:xfrm>
            <a:off x="990600" y="5181600"/>
            <a:ext cx="74676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Daily News</a:t>
            </a:r>
          </a:p>
          <a:p>
            <a:r>
              <a:rPr lang="en-US" sz="1200" b="1" dirty="0" smtClean="0">
                <a:latin typeface="Bookman Old Style" pitchFamily="18" charset="0"/>
              </a:rPr>
              <a:t>Picture: http://maryforney.blogspot.com/2009_01_01_archive.html</a:t>
            </a:r>
          </a:p>
        </p:txBody>
      </p:sp>
      <p:sp>
        <p:nvSpPr>
          <p:cNvPr id="9221" name="AutoShape 5" descr="data:image/jpg;base64,/9j/4AAQSkZJRgABAQAAAQABAAD/2wCEAAkGBhQSERUUEhMVFRQWGR4aGBcYFxwYFhgaGBgcGBsYGBwYHCYfGBokHRgYHy8gIycpLS0sGB4xNTAqNSYrLCkBCQoKDgwOGg8PGiwkHyQsLCksLCwsLCksLCwsLCwsLCwsLCwsLCwsLCwsKSwsLCwsLCwsKiwsLCwsLCwsKSwsLP/AABEIAK0AgAMBIgACEQEDEQH/xAAcAAACAwEBAQEAAAAAAAAAAAADBAIFBgEHAAj/xAA7EAABAgMFBQUFBwQDAAAAAAABAhEAAyEEEjFBUQUGImFxE4GRofAUMrHB0QcjQlJi4fEVM3KCJENT/8QAGQEAAwEBAQAAAAAAAAAAAAAAAQIDBAAF/8QAIhEAAgICAgMAAwEAAAAAAAAAAAECEQMhEjEEQVETQmEi/9oADAMBAAIRAxEAPwCS5pfBo5LoY4sAnlBCjDrWGitCvss7OCoCGpckNWBWMMOkN3YRoZEbmUBUg9YeloHOOpsockxTS2wbbpCIsrh/Q6xyXZhSg6xbS7LLSXZzqT8oJMQk/hygfmih1hkU6SxIAB7/AJwwiQwwFedRBFWVOQPj8m+ccJrUQ0csZaElilHZ8ZYSBzOcGTI7z0p3RBckFmB+kGMogAVEXREh2A76xwyzdxbT6QZMsgMQWj6dJIDNBo4r59ifAwtaNkmtfWsXAs+TGJWmXw0xwrQl9IFBswhXhrE75cVhKUklXT5w0EZ4/GIx6HZe2aoD0pD8kUzhOwUSx+EOA+cTm+O2PBOTpBDNag8coJLRAZahDQVSMjm5dm6MFE7E70DKogJkEIRQiCkiIlcfX6QGckfJm3T8ocs9qCy2CuZ8+kVS1xBc+6yhke7v5RbDmcXT6IZsKatdl6uUcweZHLXSE7QS4BUaAlnFac4te2vJSpDMU4N5dximn2dS1EqyFAwpWuJxj0P6YAgfEPhnFfb1kgXsXHdnj3RZSU1YF607u+K7acziSMc+T6Rz6ORlLNZTechT9D8AIfs1mL8SVM+QP0841h2zxlJkrmFqBKgCDj4a6RYWm3MUJAKb112UcGc0wePMXlfw2PCZWfMOJBx/KwfuoBDEtYDRcbenpEhZl3qhiC7ioN6vKKKzJvdISeV5PRXFBQGLlYOiWYgVJGfy+MfIngGFUWVcl9ClJiIRrA1bRAd/5hBe3k1uh+gfv0A5wwOVFmURFSc4qRtyYTwy36qA9eMBtW8c5IDykNo5B8Y5o5TLO0KpAZM16H0NIr7Htb2hVxCFJWyiUlvwByKHEg01gsslKwCCK1EKlTBJpo1myFAy1SiOJKnSf0qqzjQv4iFLXZVXy0qaRyw+MRl2tTnsuJZwDY1qPnB1T7Sw+7UC1aFzyGUaH5Msf+UZViUtnJUlV5P3UwH8xZv5iq2hsucVulCynEU9dYuU2y1BH9hZJry5Zx8u2Wj/AMF1wYv1d4R+Y/iCsCGVWyaVKEuT2l1geIJNcX1ic2wzipRuPeunQDhZk9PrDlg2pJSVBSpaFj3i4BU3mTyrCu1d7kS0Bcm7ODsoBRChpRnA5s2GsQUI1bY0slOjCb4banyybNdSgvLdRF5XGPIchWkJSJIe6VKmEZqVQ6FhRs25xPe2TNVbPaJkpYRMACVFqXGJQQ3CXDh2cPjCltnrr2YCltQEkEUq7DACr41wg2ktFIrl2XaJSAlnQlqmjnvb0IEClVApKkmiglnGhGhihsuxyWVMUs8BChedJJfiS5AS1GJvFw8WC7IEB8DkBVu/EwydleJZbLTdlTAaObqlAkOkteSU4GuPTCFbYns1ELSb2b4Ggb4+cXNisP3AcVIchszCltst4Ja7eCbq06qSSyv9kthmkx12jkqZSjedEtr4ABduFTFhgFMxPR9IPK27KnD7tSSaEpONcCxr5ZwY2XVHcfCj0HdC9osEoVVLDjMsm6NbwwA5EQAtFbsQrkz5s1JTelqUlKSHBBSBXAnFsaNFnM2utSypcu6SX4TeD99coDsOQbi5g/7FEpve8QCwJHQQ2iU4qKwOTRNwTLbdzbTzUkgpSKqJQWFKKfN+UbT+p3rtxYVedmQ+AdqnEjKPPpNnUsMktwl2yAyHV69I0e6815SkG8SguzPgAztnzjpuwLHSs0KtoEKCCKnDgOGuNI5MtxD8aByOJHJzCdoWxUSCBQOo1rzgs5a0pBUygGIDAPk/MRIFIyO8m0bMDcUkyVpTeopK0FIpxXTQ+cIG2qk3ClyVAkgs11LPeAOFRji8UU9aJiQlQTcKhxK50ZJNXyrBBslMuYDLK71Rd/MTmokOen0gU/Rhc03Za7W2yu1JSXSVy1MQ3C4ZTFNHej8s4BZJyybq5a0rFApDKS/K8R5wXZ4UElKwQQQQXBGBCgCO4sdYt7JdavWHiehifKCZWosSnwU9HJUH7wHaDqsibwTnoKnqo5Q9arYEA+sIrFbZTJosEXiDeAJHJyMB1pFGkivZp7PIAlhJOHnFPbEJCqg0/EMh8+kEXvAkJo2GJo3OK5G8bhky1qBxUzDqHqesc2g0OKs6VpotRHIh/FoEnY0tQ4gV8lKKg45YeUARLYXmIJqQMusPWK2BqmCAmixtyagEJ2qSynGBhyba8W8IUmTHETZxyUvs7qwHDsrUOaHxDHrEp23UWQ35jXZlA7jmfdrg0Es8oKYOQM2zis3h2Yq0dkESwsSrwJJukKLe7ypBa1oVvWx1P2k2dSgxYmjqQoM+r0i9sm2kKQoKUhi10AgtqfhTlGDmbqTFP9yADim+4PfjAxuVNbhSRh/2EVGjYwvF/CVr6Za2dmopZBDBjw1J1IGAfRz0g+wZSvbEhUxV40UhZUi6WdLXqnLxjX7SsMtctUoIShQDyiBduqHusdHip/ok6Y6rSUmaKBQID/qU2JZgOj5xNVEwJloi03Zt1ZSSyhQgkXhwktgXYRYptFBp6pGWsOzLnEXCnBLhkkBThuVGjSSEg08OkNFs2eM9UcmWi/MAOAqeuUO9jeHL1SELRZyhZUKhaRTpT6QLYtgmWiasT1mWkFkJSoAmhYl8A7UrjFKbNbosJexpQIaUk91H5DCG1WBiaREbOspQoptK2ADNMcOzmjcQ6PpC8+x2RU9KROWEEpSBeXV3d1MyX4RXXCHqkLaf0am0DYaaUiomm4byMCeIZNqNDE7Zs4n+zNmIAmKFTeBSCyWCxnrDNkkPi5q9eWEBoKZKdJZq4xwiO2yc62EcnFhWEoIayzGMWlmQWrjnFPYTxJGp+UaCzpi2My5n6JCTEuyg4REgmLEDyewbWVMS1qnBF9REopAKy6i15SRQtwgMMK1i6sG0ZE4KShalKwN5KktlW8A+BwhDbO7biWEKu9nVPCHCsXSqhBJAdzXODptBLMSgsKLSxcUrlWuDiPPVSb+mZsembHQpCrvCQluRHPlClimm5+qXj01g1ntJKigVSfeUmtG64fSKRM32e0m4VzEqxPvA5noRmIYt48+MtmrmqC5YIq2HQwunQgEc6xCzsksDwqqnTmOkGMojpD2eoMSJksYUOLP8NILMnpLXWLZmrPi3fCKbOSQwhuVZmxEUUtBf04UVqYgtYQgnWDJluaikK7QN4hAxOPQYtCgAWGWVOsx9aF3i2UMz1hCWitXOavr1hCs4fs84Swuct+zlXb6gHu3zdBIFWpXSNJZJgUApJCkkOCC4I1BGIhvZmxkybBNTPFFy1qnPkCiofklu+PL9yd5vZz2cwnsVd/ZktxBstR3xpjjaRhnPkz1RAiYTHJBBAIYg1BFQQcGMGCYcmeQW37QES2eX2q1VTdBqDhhAU7fXNSZk+R2YoAkB2STpiCMfGGFWZMs3kJqBgDg+LPgYnZZvaOLiua1hkjoMVHyjzpLfGjOmkKSbOUlmd+ZqNA1GZ4sf6agpYAgY8KiIWs/3SACVzblCXD0OTUaAWjeuUoPKW7BinQ49eT4QcT216AO2C2pC1SHUFICSL2Id2YnEZRe2S2AllRmLXOXNKDLCCsJdlAusHBKVUu4GpcVwENdqSWe6sUf5EfOHtXo9Px8nKNe0a6UBkXEFWpI5RkJdump0I1D/AAgpti1em+MOpGm2Xdpt6QCcoSlLYla6KbD8o06wpfu1UbystB016wFU0q6Z89YFnB7RanD/AMmNBuPu8ZqxaJg+7SeAH8ah+LmkfHpA93NzVWgiZOBTJFQMFL6aJ55x6IlCUJYMlCRhglIHwAaL4sf7MyZsv6xMj9qu2OwsCkD3p5Esf4+8vuuhv9o8WlHr4ftF/v8A71+32l0f2JTpl0PE54ph/wAmDD8oGsZ0J5eX7xrSMpod395Jkg3StfZF3SlTEP8AiS9OuVNY3u7e+kpYKZ04JUGu303SQMeIOFHQYnnHk6I5ImnpX+TAeNN2cXVn2ukEiYk0UcKt1EEXvRKY9iSVaqF0J5gH3uhjFbWtZKSpd5F+Yojhc3Sbw5UBGfTWGZWxJgXLHbIN9N4JUp1EGuQqW5vHmO0nslQ9bgVC6iWVh3IYt3nDxMM2TctRLm5LcB2AJbFgAwBgM7YakglVWFQOLCrAanCLNG2lysUO6QXWSFCmY+UJBtrijr+FRtjaNpSldmkkjsmSooVwh6khRql8SHo5GcaLdTZk22WBU4h5shYQ6VOZksICnLO6g/eHjJz0IUbykgqckqPvKvl+JqFsnwj2P7I5QTs8zCwvTpiiTgyQlL9BdMbI4dbLwfB2jEy1qTUELGjsrzoYYRaFKp2cxxqkDzJ+sO71besS5zSZM1Lv/wAiWpCEK1NxRF4fqoS9HEaXcOyWG1S1KTfmTZZAWJzOCcDdTw3TljgRlCfglZs/PGjPWDZM2eWQhSunuj/JWHrCNvsLchEplzmmLyGKE+PvHmaRpZcoAMAABkKDwFIKBF44lEzTzOXREiPLPtg30u/8GSriUAZ6hkg4S6ZqoTypnG3313nTYLKqaWKzwy0nNZBZ/wBIa8eQMfnH2pUyYubMUVLmKKiompfMnXGkVWyaDypfLy+sEHrD5REYfsT8aRIH+P2FIqAJ65+cQSqnMA+ZaOu3L1ygJNVd3nXWOOLq2bLkzJYSTdF96PWiub5wuNsTEpRcSlaZYKElYa7VgTdPEWA6t1gdpstrm3FJkLTKHu1BUXo6hkww0xhe12lafuy6btCnDDXnHkY8cpyokk3oYtu1FmYpXaqLgZBIo2Q93TuhCdaCokkkl6klz5wO/AyY9GEIw6RRKjqpjB43aNsGXsSySEik/tVzG/8APtVJSOilM7aR5ttaeyWzNfH0Y3O3JosypEmZLKkSbNKl3So0mXBMWbqWJIVMUWDu1M4arYxWXUuQVyxdVeCk8TuCGvmrCgI74NsreKZZZsu0SVLVMS/aJum4U/k4feSXGNQSk4hoUtVpU4lpYqTdMu6DfUSQyEsPebVnD9/p25X2ddmr2m1cU0m8lFLqVH8ZAoVNgBQczgwqfs9A2PtLt5SZlxUskC9LWGWgmt1Q15jGHTSEJMpjfGLM2RGkY37WN7+xs3s8pX3s8MrVEs0OGBV7o5XjlCNBWzzj7R96vb7WQk/cSnTL/KQ/FM6qIHcBGeSlhoQzchkOsRloqS2JYdBgOmfcIMB/LeKoolQWfSzyq/M/tBH9Y/CBlAbpXVu7nEkryPxp3NjBASUa/L9oGscQwq3k+nUQO22wSxxVfBIxPdpzMAsRmKVeXQAsBkNfVI449HXbFJSouOFBWTkAA7DUlmjzcziSVE1NSTiSamLBe9s4SF2e7LKFpUl7pvJfGr1rWK0evCMnjrTbFgqCGg9ev5iKaAuecdGPnAdoTSJdM6xpHLDcnYXt20EpX/Zlm/M0upOB6kDuBjQ7UthtMybPQmq1TCpRWFApKgUAD9KQnrWLvdPYaLLsafNTVc6XxFmYLaWwxwCldSTFHZUX7ilMErUlCkI4AQEkYg8tPoTFbFk9Gk3G2chVoWQL4lpSpEwpYpWtgq7zpj849Xlo4QPWkeefZjKvGbpeAAzbiUxOdTHpADRzYGnYntTaSJElc2YWQgXlHkMhqSWAGpj87bZ2su1Whc+Z70wlTZJHupT0SkAdx1jf/bRthYVKsopLudqqvvEEpSDyFT1I0Eeayhj0+AEKvo1UiUsfDwH1PlEn5d3PJIjpz6A95+kdKWwyLeLuetIY4iTzr89Y5d9aDM8ifnHQPXIZRyZUdQ/gWA6QThSRs8JJUSVFTcRx1bqOUPEV/wBj8Igmpbu+ZPUvHJMx64cXyjqAf//Z"/>
          <p:cNvSpPr>
            <a:spLocks noChangeAspect="1" noChangeArrowheads="1"/>
          </p:cNvSpPr>
          <p:nvPr/>
        </p:nvSpPr>
        <p:spPr bwMode="auto">
          <a:xfrm>
            <a:off x="155575" y="-784225"/>
            <a:ext cx="1219200" cy="16478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8" name="Text Box 2"/>
          <p:cNvSpPr txBox="1">
            <a:spLocks noChangeArrowheads="1"/>
          </p:cNvSpPr>
          <p:nvPr/>
        </p:nvSpPr>
        <p:spPr bwMode="auto">
          <a:xfrm>
            <a:off x="914400" y="990600"/>
            <a:ext cx="7543800" cy="3352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1945: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A horse racing card for July 1st at Sugar Estate Race Track was announced with a Governor’s Cup purse of $77.00 for first place and $23.00 for second.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0" name="Picture 4" descr="http://t3.gstatic.com/images?q=tbn:ANd9GcQLet9aq9h9rw1EFS4BQbyapVif15uimODdWYiXTJitgFM6kuZQpg"/>
          <p:cNvPicPr>
            <a:picLocks noChangeAspect="1" noChangeArrowheads="1"/>
          </p:cNvPicPr>
          <p:nvPr/>
        </p:nvPicPr>
        <p:blipFill>
          <a:blip r:embed="rId3" cstate="print"/>
          <a:srcRect/>
          <a:stretch>
            <a:fillRect/>
          </a:stretch>
        </p:blipFill>
        <p:spPr bwMode="auto">
          <a:xfrm>
            <a:off x="2819400" y="2743200"/>
            <a:ext cx="3717063" cy="22098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28</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914400" y="5486400"/>
            <a:ext cx="74676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Legislative Act</a:t>
            </a:r>
          </a:p>
          <a:p>
            <a:r>
              <a:rPr lang="en-US" sz="1200" b="1" dirty="0" smtClean="0">
                <a:latin typeface="Bookman Old Style" pitchFamily="18" charset="0"/>
              </a:rPr>
              <a:t>Picture: http://www.stx.k12.vi/profiles/JacksonM.htm</a:t>
            </a:r>
          </a:p>
        </p:txBody>
      </p:sp>
      <p:sp>
        <p:nvSpPr>
          <p:cNvPr id="10242" name="Text Box 2"/>
          <p:cNvSpPr txBox="1">
            <a:spLocks noChangeArrowheads="1"/>
          </p:cNvSpPr>
          <p:nvPr/>
        </p:nvSpPr>
        <p:spPr bwMode="auto">
          <a:xfrm>
            <a:off x="914400" y="990600"/>
            <a:ext cx="4800600" cy="3810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1896:</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Medora Jackson was born on St. Croix.  She was an educator and educational administrator for 45 years, who taught governors, judges and teachers in whose honor monuments were named.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6" name="Picture 6" descr="http://t3.gstatic.com/images?q=tbn:ANd9GcSxvTbbFr4iaIakgoAJBso5f5PRbj_yIa7Kep_i2kVvxSkzA_Q_lw"/>
          <p:cNvPicPr>
            <a:picLocks noChangeAspect="1" noChangeArrowheads="1"/>
          </p:cNvPicPr>
          <p:nvPr/>
        </p:nvPicPr>
        <p:blipFill>
          <a:blip r:embed="rId3" cstate="print"/>
          <a:srcRect/>
          <a:stretch>
            <a:fillRect/>
          </a:stretch>
        </p:blipFill>
        <p:spPr bwMode="auto">
          <a:xfrm>
            <a:off x="5715000" y="1600200"/>
            <a:ext cx="2684204" cy="2971800"/>
          </a:xfrm>
          <a:prstGeom prst="ellipse">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29</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85800" y="5410200"/>
            <a:ext cx="79248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Daily News</a:t>
            </a:r>
          </a:p>
          <a:p>
            <a:r>
              <a:rPr lang="en-US" sz="1200" b="1" dirty="0" smtClean="0">
                <a:latin typeface="Bookman Old Style" pitchFamily="18" charset="0"/>
              </a:rPr>
              <a:t>Picture: http://www.flickr.com/photos/vieilles_annonces/3790001014/  </a:t>
            </a:r>
            <a:endParaRPr lang="en-US" sz="1200" b="1" dirty="0">
              <a:latin typeface="Bookman Old Style" pitchFamily="18" charset="0"/>
            </a:endParaRPr>
          </a:p>
        </p:txBody>
      </p:sp>
      <p:sp>
        <p:nvSpPr>
          <p:cNvPr id="6" name="Text Box 4"/>
          <p:cNvSpPr txBox="1">
            <a:spLocks noChangeArrowheads="1"/>
          </p:cNvSpPr>
          <p:nvPr/>
        </p:nvSpPr>
        <p:spPr bwMode="auto">
          <a:xfrm>
            <a:off x="685800" y="990600"/>
            <a:ext cx="54864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1954: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Governor Archie Alexander and his team met with the St. Thomas Development Authority Board on the Department of Interior’s </a:t>
            </a:r>
            <a:r>
              <a:rPr kumimoji="0" lang="en-US" sz="2400" b="1" i="0" u="none" strike="noStrike" cap="none" normalizeH="0" baseline="0" smtClean="0">
                <a:ln>
                  <a:noFill/>
                </a:ln>
                <a:solidFill>
                  <a:srgbClr val="000000"/>
                </a:solidFill>
                <a:effectLst/>
                <a:latin typeface="Times New Roman" pitchFamily="18" charset="0"/>
                <a:cs typeface="Arial" pitchFamily="34" charset="0"/>
              </a:rPr>
              <a:t>transfer of property </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at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Bournefield</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and Submarine Base to the Virgin Islands Corporation.  It terminated a lease without giving the Municipality the required 60 days notice.  Governor Alexander let the Board know it had no recourse.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8" name="Picture 2" descr="http://farm3.static.flickr.com/2648/3790001014_ca2b1af868.jpg"/>
          <p:cNvPicPr>
            <a:picLocks noChangeAspect="1" noChangeArrowheads="1"/>
          </p:cNvPicPr>
          <p:nvPr/>
        </p:nvPicPr>
        <p:blipFill>
          <a:blip r:embed="rId3" cstate="print"/>
          <a:srcRect t="12108" r="72636" b="55200"/>
          <a:stretch>
            <a:fillRect/>
          </a:stretch>
        </p:blipFill>
        <p:spPr bwMode="auto">
          <a:xfrm>
            <a:off x="6248400" y="1676400"/>
            <a:ext cx="2092173" cy="2514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30</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1066800" y="5410200"/>
            <a:ext cx="68580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Legislative Act</a:t>
            </a:r>
          </a:p>
          <a:p>
            <a:r>
              <a:rPr lang="en-US" sz="1200" b="1" dirty="0" smtClean="0">
                <a:latin typeface="Bookman Old Style" pitchFamily="18" charset="0"/>
              </a:rPr>
              <a:t>Picture:  http://www.stx.k12.vi/profiles/Benj_Guy.htm</a:t>
            </a:r>
          </a:p>
        </p:txBody>
      </p:sp>
      <p:sp>
        <p:nvSpPr>
          <p:cNvPr id="6" name="Text Box 3"/>
          <p:cNvSpPr txBox="1">
            <a:spLocks noChangeArrowheads="1"/>
          </p:cNvSpPr>
          <p:nvPr/>
        </p:nvSpPr>
        <p:spPr bwMode="auto">
          <a:xfrm>
            <a:off x="990600" y="990600"/>
            <a:ext cx="4191000" cy="2438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1974: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Guy Benjamin retired from public service.  He was a teacher, educational administrator, and author.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5296085" y="1143000"/>
            <a:ext cx="3052089" cy="3886200"/>
          </a:xfrm>
          <a:prstGeom prst="rect">
            <a:avLst/>
          </a:prstGeom>
          <a:noFill/>
          <a:ln w="9525" algn="in">
            <a:noFill/>
            <a:miter lim="800000"/>
            <a:headEnd/>
            <a:tailEnd/>
          </a:ln>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05000"/>
            <a:ext cx="7162800" cy="838200"/>
          </a:xfr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a:normAutofit/>
          </a:bodyPr>
          <a:lstStyle/>
          <a:p>
            <a:pPr algn="ctr"/>
            <a:r>
              <a:rPr lang="en-US" sz="27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DIVISION OF VI CULTURAL EDUCATION</a:t>
            </a:r>
            <a:r>
              <a:rPr lang="en-US"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24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endParaRPr lang="en-US" sz="24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990600" y="4620161"/>
            <a:ext cx="7315200" cy="1323439"/>
          </a:xfrm>
          <a:prstGeom prst="rect">
            <a:avLst/>
          </a:prstGeom>
        </p:spPr>
        <p:txBody>
          <a:bodyPr wrap="square">
            <a:spAutoFit/>
          </a:bodyPr>
          <a:lstStyle/>
          <a:p>
            <a:pPr lvl="0" algn="ctr" fontAlgn="base">
              <a:spcBef>
                <a:spcPct val="0"/>
              </a:spcBef>
              <a:spcAft>
                <a:spcPct val="0"/>
              </a:spcAft>
            </a:pPr>
            <a:r>
              <a:rPr kumimoji="0" lang="en-US" sz="1600" b="1" i="0" u="sng" strike="noStrike" cap="none" normalizeH="0" baseline="0" dirty="0" smtClean="0">
                <a:ln>
                  <a:noFill/>
                </a:ln>
                <a:solidFill>
                  <a:schemeClr val="accent1">
                    <a:lumMod val="75000"/>
                  </a:schemeClr>
                </a:solidFill>
                <a:effectLst/>
                <a:latin typeface="Baskerville Old Face" pitchFamily="18" charset="0"/>
                <a:cs typeface="Arial" pitchFamily="34" charset="0"/>
              </a:rPr>
              <a:t>ST. THOMAS / ST. JOHN </a:t>
            </a:r>
          </a:p>
          <a:p>
            <a:pPr lvl="0" algn="ctr" fontAlgn="base">
              <a:spcBef>
                <a:spcPct val="0"/>
              </a:spcBef>
              <a:spcAft>
                <a:spcPct val="0"/>
              </a:spcAft>
            </a:pP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1834 </a:t>
            </a:r>
            <a:r>
              <a:rPr kumimoji="0" lang="en-US" sz="1600" b="1" i="0" u="none" strike="noStrike" cap="none" normalizeH="0" baseline="0" dirty="0" err="1" smtClean="0">
                <a:ln>
                  <a:noFill/>
                </a:ln>
                <a:solidFill>
                  <a:schemeClr val="accent1">
                    <a:lumMod val="75000"/>
                  </a:schemeClr>
                </a:solidFill>
                <a:effectLst/>
                <a:latin typeface="Baskerville Old Face" pitchFamily="18" charset="0"/>
                <a:cs typeface="Arial" pitchFamily="34" charset="0"/>
              </a:rPr>
              <a:t>Kongens</a:t>
            </a: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 </a:t>
            </a:r>
            <a:r>
              <a:rPr kumimoji="0" lang="en-US" sz="1600" b="1" i="0" u="none" strike="noStrike" cap="none" normalizeH="0" baseline="0" dirty="0" err="1" smtClean="0">
                <a:ln>
                  <a:noFill/>
                </a:ln>
                <a:solidFill>
                  <a:schemeClr val="accent1">
                    <a:lumMod val="75000"/>
                  </a:schemeClr>
                </a:solidFill>
                <a:effectLst/>
                <a:latin typeface="Baskerville Old Face" pitchFamily="18" charset="0"/>
                <a:cs typeface="Arial" pitchFamily="34" charset="0"/>
              </a:rPr>
              <a:t>Gade</a:t>
            </a: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 STT, VI   00802</a:t>
            </a:r>
          </a:p>
          <a:p>
            <a:pPr lvl="0" algn="ctr" fontAlgn="base">
              <a:spcBef>
                <a:spcPct val="0"/>
              </a:spcBef>
              <a:spcAft>
                <a:spcPct val="0"/>
              </a:spcAft>
            </a:pP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J. Antonio Jarvis Annex, STT, VI   00802</a:t>
            </a:r>
          </a:p>
          <a:p>
            <a:pPr lvl="0" algn="ctr" fontAlgn="base">
              <a:spcBef>
                <a:spcPct val="0"/>
              </a:spcBef>
              <a:spcAft>
                <a:spcPct val="0"/>
              </a:spcAft>
            </a:pP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340-774-0100 x: 2809, 2806, 2804  or 2808*.* 340-777-4342 (fax)</a:t>
            </a:r>
          </a:p>
          <a:p>
            <a:pPr lvl="0" algn="ctr" fontAlgn="base">
              <a:spcBef>
                <a:spcPct val="0"/>
              </a:spcBef>
              <a:spcAft>
                <a:spcPct val="0"/>
              </a:spcAft>
            </a:pPr>
            <a:r>
              <a:rPr lang="en-US" sz="1600" b="1" dirty="0" smtClean="0">
                <a:solidFill>
                  <a:schemeClr val="accent1">
                    <a:lumMod val="75000"/>
                  </a:schemeClr>
                </a:solidFill>
                <a:latin typeface="Baskerville Old Face" pitchFamily="18" charset="0"/>
                <a:cs typeface="Arial" pitchFamily="34" charset="0"/>
                <a:hlinkClick r:id="rId3"/>
              </a:rPr>
              <a:t>Yohance.henley</a:t>
            </a:r>
            <a:r>
              <a:rPr lang="en-US" sz="1600" b="1" dirty="0" smtClean="0">
                <a:solidFill>
                  <a:schemeClr val="accent1">
                    <a:lumMod val="75000"/>
                  </a:schemeClr>
                </a:solidFill>
                <a:latin typeface="Baskerville Old Face" pitchFamily="18" charset="0"/>
                <a:cs typeface="Arial" pitchFamily="34" charset="0"/>
                <a:hlinkClick r:id="rId3"/>
              </a:rPr>
              <a:t>@vide.vi</a:t>
            </a:r>
            <a:r>
              <a:rPr lang="en-US" sz="1600" b="1" dirty="0" smtClean="0">
                <a:solidFill>
                  <a:schemeClr val="accent1">
                    <a:lumMod val="75000"/>
                  </a:schemeClr>
                </a:solidFill>
                <a:latin typeface="Baskerville Old Face" pitchFamily="18" charset="0"/>
                <a:cs typeface="Arial" pitchFamily="34" charset="0"/>
              </a:rPr>
              <a:t>; </a:t>
            </a:r>
            <a:r>
              <a:rPr lang="en-US" sz="1600" b="1" dirty="0" smtClean="0">
                <a:solidFill>
                  <a:schemeClr val="accent1">
                    <a:lumMod val="75000"/>
                  </a:schemeClr>
                </a:solidFill>
                <a:latin typeface="Baskerville Old Face" pitchFamily="18" charset="0"/>
                <a:cs typeface="Arial" pitchFamily="34" charset="0"/>
              </a:rPr>
              <a:t>or </a:t>
            </a:r>
            <a:r>
              <a:rPr lang="en-US" sz="1600" b="1" dirty="0" smtClean="0">
                <a:solidFill>
                  <a:schemeClr val="accent1">
                    <a:lumMod val="75000"/>
                  </a:schemeClr>
                </a:solidFill>
                <a:latin typeface="Baskerville Old Face" pitchFamily="18" charset="0"/>
                <a:cs typeface="Arial" pitchFamily="34" charset="0"/>
              </a:rPr>
              <a:t>mmartin</a:t>
            </a:r>
            <a:r>
              <a:rPr lang="en-US" sz="1600" b="1" dirty="0" smtClean="0">
                <a:solidFill>
                  <a:schemeClr val="accent1">
                    <a:lumMod val="75000"/>
                  </a:schemeClr>
                </a:solidFill>
                <a:latin typeface="Baskerville Old Face" pitchFamily="18" charset="0"/>
                <a:cs typeface="Arial" pitchFamily="34" charset="0"/>
                <a:hlinkClick r:id="rId4"/>
              </a:rPr>
              <a:t>@vide.vi</a:t>
            </a:r>
            <a:r>
              <a:rPr lang="en-US" sz="1600" b="1" dirty="0" smtClean="0">
                <a:solidFill>
                  <a:schemeClr val="accent1">
                    <a:lumMod val="75000"/>
                  </a:schemeClr>
                </a:solidFill>
                <a:latin typeface="Baskerville Old Face" pitchFamily="18" charset="0"/>
                <a:cs typeface="Arial" pitchFamily="34" charset="0"/>
              </a:rPr>
              <a:t> </a:t>
            </a:r>
            <a:endParaRPr kumimoji="0" lang="en-US" sz="16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4" name="Rectangle 3"/>
          <p:cNvSpPr/>
          <p:nvPr/>
        </p:nvSpPr>
        <p:spPr>
          <a:xfrm>
            <a:off x="990600" y="2867561"/>
            <a:ext cx="7391400" cy="1323439"/>
          </a:xfrm>
          <a:prstGeom prst="rect">
            <a:avLst/>
          </a:prstGeom>
        </p:spPr>
        <p:txBody>
          <a:bodyPr wrap="square">
            <a:spAutoFit/>
          </a:bodyPr>
          <a:lstStyle/>
          <a:p>
            <a:pPr lvl="0" algn="ctr" fontAlgn="base">
              <a:spcBef>
                <a:spcPct val="0"/>
              </a:spcBef>
              <a:spcAft>
                <a:spcPct val="0"/>
              </a:spcAft>
            </a:pPr>
            <a:r>
              <a:rPr kumimoji="0" lang="en-US" sz="1600" b="1" i="0" u="sng" strike="noStrike" cap="none" normalizeH="0" baseline="0" dirty="0" smtClean="0">
                <a:ln>
                  <a:noFill/>
                </a:ln>
                <a:solidFill>
                  <a:schemeClr val="accent1">
                    <a:lumMod val="75000"/>
                  </a:schemeClr>
                </a:solidFill>
                <a:effectLst/>
                <a:latin typeface="Baskerville Old Face" pitchFamily="18" charset="0"/>
                <a:cs typeface="Arial" pitchFamily="34" charset="0"/>
              </a:rPr>
              <a:t>ST. CROIX</a:t>
            </a:r>
          </a:p>
          <a:p>
            <a:pPr lvl="0" algn="ctr" fontAlgn="base">
              <a:spcBef>
                <a:spcPct val="0"/>
              </a:spcBef>
              <a:spcAft>
                <a:spcPct val="0"/>
              </a:spcAft>
            </a:pP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2133 Hospital Street, </a:t>
            </a:r>
            <a:r>
              <a:rPr kumimoji="0" lang="en-US" sz="1600" b="1" i="0" u="none" strike="noStrike" cap="none" normalizeH="0" baseline="0" dirty="0" err="1" smtClean="0">
                <a:ln>
                  <a:noFill/>
                </a:ln>
                <a:solidFill>
                  <a:schemeClr val="accent1">
                    <a:lumMod val="75000"/>
                  </a:schemeClr>
                </a:solidFill>
                <a:effectLst/>
                <a:latin typeface="Baskerville Old Face" pitchFamily="18" charset="0"/>
                <a:cs typeface="Arial" pitchFamily="34" charset="0"/>
              </a:rPr>
              <a:t>C’sted</a:t>
            </a: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 STX, VI   00822</a:t>
            </a:r>
          </a:p>
          <a:p>
            <a:pPr lvl="0" algn="ctr" fontAlgn="base">
              <a:spcBef>
                <a:spcPct val="0"/>
              </a:spcBef>
              <a:spcAft>
                <a:spcPct val="0"/>
              </a:spcAft>
            </a:pP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3012 Estate Golden Rock, Suite 4B,  </a:t>
            </a:r>
            <a:r>
              <a:rPr kumimoji="0" lang="en-US" sz="1600" b="1" i="0" u="none" strike="noStrike" cap="none" normalizeH="0" baseline="0" dirty="0" err="1" smtClean="0">
                <a:ln>
                  <a:noFill/>
                </a:ln>
                <a:solidFill>
                  <a:schemeClr val="accent1">
                    <a:lumMod val="75000"/>
                  </a:schemeClr>
                </a:solidFill>
                <a:effectLst/>
                <a:latin typeface="Baskerville Old Face" pitchFamily="18" charset="0"/>
                <a:cs typeface="Arial" pitchFamily="34" charset="0"/>
              </a:rPr>
              <a:t>C’sted</a:t>
            </a: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 STX, VI  00820</a:t>
            </a:r>
          </a:p>
          <a:p>
            <a:pPr lvl="0" algn="ctr" fontAlgn="base">
              <a:spcBef>
                <a:spcPct val="0"/>
              </a:spcBef>
              <a:spcAft>
                <a:spcPct val="0"/>
              </a:spcAft>
            </a:pP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340-718-3645 x: 3, 1 or 2*.* 340-719-6429 (fax)</a:t>
            </a:r>
          </a:p>
          <a:p>
            <a:pPr lvl="0" algn="ctr" fontAlgn="base">
              <a:spcBef>
                <a:spcPct val="0"/>
              </a:spcBef>
              <a:spcAft>
                <a:spcPct val="0"/>
              </a:spcAft>
            </a:pPr>
            <a:r>
              <a:rPr lang="en-US" sz="1600" b="1" dirty="0" smtClean="0">
                <a:solidFill>
                  <a:schemeClr val="accent1">
                    <a:lumMod val="75000"/>
                  </a:schemeClr>
                </a:solidFill>
                <a:latin typeface="Baskerville Old Face" pitchFamily="18" charset="0"/>
                <a:cs typeface="Arial" pitchFamily="34" charset="0"/>
              </a:rPr>
              <a:t>vbryson@vide.vi</a:t>
            </a:r>
            <a:r>
              <a:rPr kumimoji="0" lang="en-US" sz="1600" b="1" i="0" u="none" strike="noStrike" cap="none" normalizeH="0" baseline="0" dirty="0" smtClean="0">
                <a:ln>
                  <a:noFill/>
                </a:ln>
                <a:solidFill>
                  <a:schemeClr val="accent1">
                    <a:lumMod val="75000"/>
                  </a:schemeClr>
                </a:solidFill>
                <a:effectLst/>
                <a:latin typeface="Baskerville Old Face" pitchFamily="18" charset="0"/>
                <a:cs typeface="Arial" pitchFamily="34" charset="0"/>
              </a:rPr>
              <a:t> </a:t>
            </a:r>
            <a:endParaRPr kumimoji="0" lang="en-US" sz="16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6" name="Picture 3" descr="us-flag[1]"/>
          <p:cNvPicPr>
            <a:picLocks noChangeAspect="1" noChangeArrowheads="1"/>
          </p:cNvPicPr>
          <p:nvPr/>
        </p:nvPicPr>
        <p:blipFill>
          <a:blip r:embed="rId5" cstate="print"/>
          <a:srcRect/>
          <a:stretch>
            <a:fillRect/>
          </a:stretch>
        </p:blipFill>
        <p:spPr bwMode="auto">
          <a:xfrm>
            <a:off x="1143000" y="3733800"/>
            <a:ext cx="1320092" cy="1143000"/>
          </a:xfrm>
          <a:prstGeom prst="rect">
            <a:avLst/>
          </a:prstGeom>
          <a:noFill/>
          <a:ln w="9525" algn="in">
            <a:noFill/>
            <a:miter lim="800000"/>
            <a:headEnd/>
            <a:tailEnd/>
          </a:ln>
          <a:effectLst/>
        </p:spPr>
      </p:pic>
      <p:pic>
        <p:nvPicPr>
          <p:cNvPr id="7" name="Picture 4" descr="armour_usvi-flag[1]"/>
          <p:cNvPicPr>
            <a:picLocks noChangeAspect="1" noChangeArrowheads="1" noCrop="1"/>
          </p:cNvPicPr>
          <p:nvPr/>
        </p:nvPicPr>
        <p:blipFill>
          <a:blip r:embed="rId6" cstate="print"/>
          <a:srcRect/>
          <a:stretch>
            <a:fillRect/>
          </a:stretch>
        </p:blipFill>
        <p:spPr bwMode="auto">
          <a:xfrm>
            <a:off x="6934200" y="3657600"/>
            <a:ext cx="1447800" cy="1271154"/>
          </a:xfrm>
          <a:prstGeom prst="rect">
            <a:avLst/>
          </a:prstGeom>
          <a:noFill/>
          <a:ln w="9525" algn="in">
            <a:noFill/>
            <a:miter lim="800000"/>
            <a:headEnd/>
            <a:tailEnd/>
          </a:ln>
        </p:spPr>
      </p:pic>
      <p:pic>
        <p:nvPicPr>
          <p:cNvPr id="8" name="Picture 2" descr="videlogo_default[1]"/>
          <p:cNvPicPr>
            <a:picLocks noChangeAspect="1" noChangeArrowheads="1"/>
          </p:cNvPicPr>
          <p:nvPr/>
        </p:nvPicPr>
        <p:blipFill>
          <a:blip r:embed="rId7" cstate="print"/>
          <a:srcRect r="69208" b="24995"/>
          <a:stretch>
            <a:fillRect/>
          </a:stretch>
        </p:blipFill>
        <p:spPr bwMode="auto">
          <a:xfrm>
            <a:off x="1905000" y="381000"/>
            <a:ext cx="5758543" cy="1219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1</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st</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85800" y="5181600"/>
            <a:ext cx="8077200" cy="830997"/>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Profiles of Outstanding Virgin Islanders, Ruth </a:t>
            </a:r>
            <a:r>
              <a:rPr lang="en-US" sz="1200" b="1" dirty="0" err="1" smtClean="0">
                <a:latin typeface="Bookman Old Style" pitchFamily="18" charset="0"/>
              </a:rPr>
              <a:t>Moolenaar</a:t>
            </a:r>
            <a:endParaRPr lang="en-US" sz="1200" b="1" dirty="0" smtClean="0">
              <a:latin typeface="Bookman Old Style" pitchFamily="18" charset="0"/>
            </a:endParaRPr>
          </a:p>
          <a:p>
            <a:r>
              <a:rPr lang="en-US" sz="1200" b="1" dirty="0" smtClean="0">
                <a:latin typeface="Bookman Old Style" pitchFamily="18" charset="0"/>
              </a:rPr>
              <a:t>Picture:  http://webpac.uvi.edu/imls/pi_uvi/profiles1992/Sci_Econ_Hlth_Admin/Smith_KM/index.shtml</a:t>
            </a:r>
          </a:p>
        </p:txBody>
      </p:sp>
      <p:sp>
        <p:nvSpPr>
          <p:cNvPr id="36867" name="AutoShape 3" descr="data:image/jpg;base64,/9j/4AAQSkZJRgABAQAAAQABAAD/2wBDAAkGBwgHBgkIBwgKCgkLDRYPDQwMDRsUFRAWIB0iIiAdHx8kKDQsJCYxJx8fLT0tMTU3Ojo6Iys/RD84QzQ5Ojf/2wBDAQoKCg0MDRoPDxo3JR8lNzc3Nzc3Nzc3Nzc3Nzc3Nzc3Nzc3Nzc3Nzc3Nzc3Nzc3Nzc3Nzc3Nzc3Nzc3Nzc3Nzf/wAARCADBAJADASIAAhEBAxEB/8QAHAAAAAcBAQAAAAAAAAAAAAAAAAECAwQFBgcI/8QASBAAAQMCBAIHBQUEBgkFAAAAAQIDEQAEBRIhMUFRBhMiYXGBkQcyobHBFCNC0fAVM1JiJDVydKLxJTZjgpKys8PhJkNEU8L/xAAaAQACAwEBAAAAAAAAAAAAAAAAAwECBAUG/8QAJhEAAgICAgICAgIDAAAAAAAAAAECEQMhEjEEMiJBE1EjYTNxgf/aAAwDAQACEQMRAD8A33CiBoiaKaaUFE0gmgTSZoAOhNJmhNQAuaImKTmqDi2LWmE2ouL1wpCjlQhIlSzyA+fKhAT5oTWDf6ev9Z9xhzOT/aOqJ+AA+dO23TztpF1h4yE6ll4k+QUPrU0FM2xNCsu700tUn7qxvXNNCUpSPnT2E9J0YjfsWq7M23XKyhx14ZQYJ1gd1Q9KyaNFRzUc3GS5+zvNLbUZ6tRgodj+FQ0J/lMHup+eVQpJq0Q012KFAUmaOakBQNHNJmhQAZoqImhNAANJJoyaQTQAJoA0kmmrq6ZsrR26ul5GWklS1d3+enjQAzjGK2uD2RurpZjZDY1U4reB9TsBXLcQxW6xq+eurowcuVtsHstp5Du5nifgjFsQuukOJruHApKSrIy1uG0zokcyTqeZPhVjaWybNISyQHARmdGpB5I7/wCb0EbzdESko7ZGawwpcJu19SVkFDZBKz/ujU+eXxqY0yynRtnjH3i4k+CCCPNRpQSpCSUpCROpUdz3nc0oNPD3pCjtKgkgeG9LlP8AZVPJP1Q4GkETktkieDLfzUFE/GlptWyDmaZKeM27UGY4pApkNOpBOxA3Dbpn0b+XOnEPtpIzOIBUdC5KT4DOAeNVU09WEseaPaY8izQgjqgWtlDq1rbOmogEqHnp5VZ22K4pZx98m8bgfd3PZX5ODQnx9KhIcCZC0hMmSAIjXkdeFSWHQowoFQIg6bjwNWtoV+WUXs0WG4va4iottlTVwkdu3eGVafzHeKsKxz9u0+EqC1NqRBbWgwts80n6f51a4Ji7jzibLEcou8pU24kQl9I3I5KHEedWTGxmpF7OlCabmlVJcUTRTSSaImgBU0g0RVRE0AHWB9od88u9aw0Ky2yWkvLA/GslQE9wCduZPdW83gA6kgCuS49eftTpBdPrdytJdKEKjNkQnspgaSTExI1O4EkBKVjmHsBDaFkBSlzlA3SnYnz1HcAf4qs7Zvr1JQzPV5suZAEDwOx+PjyhWFv1i0ZvcjIAogjQQOAk92g7p1rQ2NstJStQSBAmeOnCPL6VmzZq0jXg8RSfKZItbRlsJUhPaI/eEgny5VLQygJ7IHhsKbaKSSAdPCJp4hwCUJNc+Tb2dWMYx0kNLtc2sIHlSFWodQpDyQtB3SoaGn0OmAFpHyp8QpBJR8apbQxozNzhSrRRVZuLbRwb1U2O4cR5bcqFlchxeRacrg3H5cI/Whq9dSFaBUHlwqhxS1yqC0DK4DII/XwrVhzvpnP8rw8eRWuy0a7UK2kzEbefOl3DCXmSFLUhQUFodQYU2sbKT3j41Dwy7TcW6XCAFgwsHeppUdFaxvyrct7PPu8cqZcYNfKvrVQeSlN0wcj6E6DNuFD+VQ1H/irCazFm+bXF7RQPYf8A6I54mVNH1Ck/71aUEaRtVrNMXyViZoTSSaIGgsKJopopopoAj4k+bXDru4SYUyytwHvCTHxrlWHthZScypSrskcTtPz9TXScdU+/Y3NnboILqC2pwpUQmdOAjnqSOPKscmxXYrcauE5HGVALSdI5Ed21LllXSZqxYZezWiTYgAoKBGp1KNkzrr61dJ6x1SUtA9ozz86ocOcU4rNAKQkwde168a2ODsZrfOrRa+HKsOXR0odDTSLdmG0EvO8QgyZ7+VR8QxG6wv724s3UtGILpARHimRM8NT56VLxFzE7R1tjC7ZtSygqzrVoSJgRvr9dwKrmb3pZevut4kiztktshfUPgpD5MQ2krUQTGvKYEiaMSvbKZZU9Eu3xCxxLL1akBxUAInc93P51LatnB2EAyPgKrLbBMPxIJv2AbN5EBSUjJr4RoflrWqskIaQh24Kn3ENkKcgaATr4mYpc4xvQyM5JbM+6iMwUDM86osQJPMgVp3b7Dzh7RefS2+8VEDwP+dUeKMW7g/o7wXvMHejHF9l5TTVPTKTC3gxfqaUYQ6mQe8fr4Vd55iD6eFZZxzqcZsk6yp4JAGkBQKfrWnRoka7gSSa6UPU815qSyjOKLLdmh4RmauWFp7j1qf151tV9lxSRwUR8axi2xd4hYWCROd9L7oGuVps5jPioJHnWw466k0xBi9RsmgDSZ1oUDQyaGYAEmdBOlFNNXK8ts8qJhCj8Kh9EpW6HMMQopN7ctoNq2opbaUvJ1hHZKiOIER6njVJ0sdZubJLRah5J6tSlp7QHAGRO0VdYHiGXIh1KVuKyJaSTEnaJ4dqdPDnVB0nUrrGW3IDwcUp4xuuSCfDlXLjuZ26rREw5lMpA2TwFajDmlwCmazuDqKlAQABEmd9q1uHEIAEwBpRldsstRJA6sgdejMRUfE7hDjSkJSrUc9/GpdyhbqQEGoptW22luvqOVAlUD5UvohU+yjbaWG+qZRkSVZ1QMo9PWpOIKdZwyErhcz+VSG7W6eGdq2yonQTrTrmFP3LCm3VpbOUwFnTwqU7ZdtV2YRtqxusOauMSu0W6VmEEvZVSZMQAY0B3iorGA2F8hbmEYzcdcEmGVhKT5keHFIPdy1PR62bFmu2ubZoqs1FLiS2CqZJSqd51GsztrVD0hbasGLVjDbZlCre4LjCkAhaUqMqSok9pOgInVMDetUZU+KZmyRt8mtIzjjjicXw0X2Vtbd0EumdBGszWzbTdXgbGGWTpCk63F0Cy2nvBIzK8EjzpfRWyS5f3eKrRCwerZJ4Tqo+MZRPIkca1O5JO5rZC+Ks5XkY4yybK/B8Kbw1Di1LL128AXnymM0bJSPwpE6DzNWQpM0KsVoZJos1JO1CQKAFzRQlSSlYzJIIIPEUiaZvroWdk9ckA9WgkAn3jwHrFQSk30Q2cQwy0v3bG7u2Glpgf0hfVocBAIk7E6idZkVU4stpx8Kt3Wnm1apW0oqSrU7E7iq9oqeStb5Di1yVqVrmJ40GtciRoAY04VhcVytHajaiuRdYUgpXI11321/RrSNrKSSdTwB0FUuHNpDaYklUkHbXj8qsOt7JAmU/Lv08aRLbsYWyb5tsdsjb07qZevW3ULQVZQsEa/Md9QbcNtpW9dqJGuw+lN/a8PdUlX2Z9xsaKKlBA/P8AXlU8SnToeubBrEC0oYzf2V0yoZHLa4IbUORQRH65aU6/j1zZNfZb63uL28CSkJtreS5roqJypkRxiZimWrWwfSfsylW6zoIKjlPj+dVWJofuVFByOFoxoTKo5VbjeiOO7G0XV1b4uh15hTF080px1lZBKUBSQM0SNc3PSKexi3YWgXKEgSJjl3UnCHLTI/kaSlbgBWomVKI2zE6njp31XY3fpZt1gqhIBPoKI3ySLypRsu+jS214Q2ptaVEuOFyOCs23pFWk1VdG8PGGYNbW5TDpHWvzxcXqr00HgmrOa6S0jiSdtsVNKmkA0JqSpYtdG75wAqLDfOVSR6CpjXRcJEv3R/stIifU1pjrTayDAVt8qo5MtxMnjlhZ4ThV1eoaU+WWirItZAJgxMbCd6yntDthatYZaNjtOJU86uTCiOyAAdgJV8K6Ti9oLy0etHoKX21NEniFAj6/KsP0tbViPRzCMRXBebBZcMcSBP8AiRHmaTKbUqH4YxtGKaSA3A05zxo0IyvJCok6jvqXbslXup1505e2K+oS6wklbeuUcRSk9nRlpFjauJLaSBw+h/Onw+lBAM66c++qCyvxl7RiJzAnUD8qfTcFToUVEkbT+udLcHZZStGmsChbSkuQQOJnxqY5aIZQpxKAtSeIGpH186qMNEgBJAJmDyHOpt2q8yKS05oDBzmYOs60UUumBV5g10UoTCXyRKXPu1JOmx5d21V+NNMsLU7bPqUmSShYBPjI386auy6E5L63Q63Mnsg8fT9CqvEiwyjNbOKSkwAjMYFC7Lr+yK+65aJXcLSpvOrY6H9TUXD2/wBtY9bsLBNu19++OYTEDzMDwquxXEA8GbZKgUM9pxR5Dh5/StT0Lw1y2tXL65aLb90kEJKgTk3B02kR36naa1Y4bsxZ8vxcTTkyZJknjQpNHWgwhzRg0mgKgguuivTTDsdSltl5YuIk2zycrqdOEaLHeNeYrTZwrVJBB1BBmRXlpl91l5t1lSkOtqC0LSqClQ1BHnXoLonjv7c6OWuIKI69QUi4QjQJdR72nfvHeKXKHDrounZoXoLJkgFOoUeEVkcVaDvR7G7UadQ99obB4JMO/POPKtPmWWZKjsTKtzUF3C0PIuwSrNeMqYck8Rmyn0UqlZFdMZB0zn2H286q1SRrNWaGtMvEDfn3eNKwdibVBWO1HaE7HY0VyOrcIKiQe4bUg6bdszuOYQVnrmkZTHaIMEc6omrlbDwS8dRxHKt0hKHU5VAZdpPAVS4pgjTsyV7mFCJSedXjK9Mo4v6Cw3EQ3lWhUmdjxH6+VW/7abcMKbSCQASkAHu3rA3dte4etSkfetpOsaEeX1G9JtcU6yC2sJy7o4z3zU/j/RVzX2bu/fSlsdWsTqQRw3+NYzGbyQqVEcZJ9aQ/ihWEtS44o6IbQJKjwgD6Uq06J4piziXL9YsLY7p0U8oeGyfM+VXhid7KZMyjGkReiuGHGMRBcRmtWlBdwTsr+FHnGo5TzE9OClE5judTUXD7K2w6zbtLJoNstgwCZJPEk8SedYLpL0ivrPFFtMLhEca1RjfRgnK9s6QKOuTN9MsTSJKgfOpDfTjEU7gHzq3Bi+SOo8aMCuaI6eXu6kU+30+f/EyfWjgw5IzCzG5jy5mumexy7h7ELQkH7y3fAnmVNn4FNcwRqYgBKdVGNYG9bT2S3Ck9Jn0Hd61Ko55XG1D0qudfBl4eyO2oV9yUGSpAgxx3H0+NPqOW3bXxzJPrA+tMvEN3BQr3Vz8df/yfWmMXS8vozddQ4G7gWxU2snQLSJE90jXupHaLGfvGvsWKXTR2LhcSP5Va/OR5VWX6gZM+FX2N5MSwe3xhhBSQ2CtJOqE8Qe9JkHzrKvOJjVXlFY8j3a+zp+O1KNimXShUyCaNy5B0TG+oAqAhzKqZpu4eCT2tuIqtmngJvWmciikiCIKTp3eVYXpA02bhOVJDuaEqnWPrWnxjFGAkBCgVgCAP1rWdt7Zd487d3SVdSwkKdAUAcpUEwO8ztwANaMKa2zJ5Mo1S7F4PhmJWOD3PSK1UDeW+VaEOAKm3MhSwCOMHYggJVvNX/R/p3ZXym7fEW/sj6iAHJlok8yfd18R31uMBwAWl9h1ticldzha0OtnTRDiSARzyuEetcJxPCzhuJ3Fk6dbW4cZV35VFP0rVik5tpnPmkqo7cTAkGa5F0tObGHo4aVd9DOkptUowy+cKmCIYcWf3R4JJ/hPDl4Vn+kyicXuJPGnwVMTJ6KuIbowNKKfu6EnLTSgYBI0mfCjTMGiBhM0AdCTQQSiuIQCJmVGd+6tT7Mlx0vtwNSpl0EEx+EVkAo5ieeuvOth7KVE9NLVE6LSpP/L+RpOX0Y6PZ3rEFZLllUwJE8QRJ+hNKuU/6FuEyAepcE8NjTOJHrH2G0nUq1nwJ/KnLsA4JcDMINuvXhqk1lRcrsPCLHFLjC3gDaXxVcWs7EnVxv45vBShsmsJ0htF4Tib1m5m6sdtlRPvNnbzGo8u+ujY1YqvcPSG1Bu4aCXGHf4HE6g+HA9xI41UYrZN9L8ADjaUs4jb5glCj7jgMKbUeUiJ7gazOO+D/wCGrBl4O/o54HwnUb1Evrn+FXlUQLeC1trbUlaFFKkKEFCgYIPeCCKaUhbjiGm21uvuqCUIQJJUdgBxojj2b5ZVxIbglSlkgQCSTsBzrqnQDoqu3w8P4tbJQ6sF1DDie0ASnLn75SDHDSo3QroUhq+S/jCQu4YyO/ZxlUhCjOQKP4lCM0DQHLqqK6BmP29Sf9iSf+IVqrVHLnPk9FXi5DWMYJcGZUt1hR7lIzf9uuFe0y3Ft03xltOma4Dgj+dCFH4k13bpImGLB6D9zesnT+ZQQfgs1xf2yICOnNyvbrGGV/4QPpRg/wAskLyL4oxRVqe80d48p9QcXqpQg98UgmVAcJoveQQOU1uQhgOjYoiexVnh+C3eItSyANONQ72yubFwtXTZQrhyNHJXRHF1Y1+AUEkFBii/CBQTokipsgOZV5VtPZGhTnTeyUPdQl1a+5IQr6kVhwuCo8APWunexOxWcSxDESMyLa3DKRG63Dt5BB9RScj+LGx7OwqlVwhZEQVq9Ex9T6UMUkYC8nXM4z1YA1kqGUfE0HAGw4kH92yUxxk05ioItbdsEgKfaTI4doflWVbLslOD7lSR7oRoRWexTNglycbYBNo8E/b0D8GgAdA7hAV3AH8MHSKEtmdssbd1NsALtGiQCCgAjyqs4cl/ZKdHPvaJg9sqwd6R4fllCAbkJ1zp0Gcd40nmPCh7NcAdtbE4zirSW7x8EoCv/YZPDuJ3J5QKm4vgd01dNYPZLjB79UlpX/xQkpUvL/KQDlH4VHlGW26aulno1e27Wjt7Fo0AdQt5XV6eGcny86IXVvsZKbceI50TWbnDWr9Scq78rvNZnKsgN+ENhA8vOrhDcXCnFSCUBIHcCT9fhQYt22EtssJCWmm0oQBwSNAPQU4ow4J3hX0pgpFP0qcQzhC1qzQlxv3SP/sQB5SRPdXGfbSJ6cqHD7Gz56qrs/Si3Vc4UtlInM40T3APNk/AGuMe2w/+uXI3TaM6f8R+tGFfyv8A0TN/EwOoBJ2Bo06bHUfGKRGoGgjejQqSDGnDvArYJNLY3zlvlVbKyAcBVjjYXjVunMhKXU8d576o8HeQey4NAN60SFodw8u2qu03v31nlqWh8fUybmGPIkGJFNiweAq/cV1hKjuaQE91MU2IcTKMpJI3kGT9K9I+zrAF4F0atWrkFNwoG4fHJahoPJMDxFc/9knQs3Nw3jmJNDqGiTbNLAJWoGCsjkDoBzk/h17O5GQNIkSNe7alZJXpF4oZcBLIJSSpxYnwn/KjxRRdurC3AHafDhnkgEz6x60ttJU6gSYSZmfT9d1R2lC6xu4fGqbZCWEaH3jCl/DqxS0WLRagGyTtE03aaWTU75B8qavnAlhTY98jKkD0p9ICW0JB0EAUAR3CTdAAHsJUZjnAA/XKqjGVMXHSLA7FRBeSt26mPdQhMT5kj0NW1umS7cEiFGEknQJH/mT51luh/wDpe+xLpQ5myXbht7IK3TbNmJH9tQk0VaA2DZPVlQ/EqR3CgZDsH+CPU/8AigSOyjkI9dPzokKzOOKOwUB6DX4k+lCAZvCIyqMJKDJ801579rt0l/p/iOUz1aWmzHAhtJI+Ndwx3EWbJ5a7pwIt2mkLcJ2y5lrV/haNeZMYxJ3FcVvcRe7Crl9bxnhmUTHlt5CmYl8myJMirO4O26vypQk9xPDlTadQDrlGwPE86WFHUnQ8P161pFlzhLrYYfKhKirswNhVth9wWLdbRQQlRJqm6PJ6+9TahQBcQYnmNQPSa0/7KuoyqUCkcqzZZJOh8IyktEbO0d9PKjBaNPnCXgN4FEMLd/ipPItwyfo7b0W/qDD/AO5sf9NNTx++X/aoUKsxYpj3leA+ZqBgnvP/AN+uP+c0KFCAl3375Pl9KlL2HjQoUAV+If6vP/3RX/TNV3Qb/UrAf7kxQoUfQIvz+8X4p+dGxs5/bV86FCoLHN/ap/VmJ/3dH/crgjnuK8qFCtGLoXPsUnZNL4p8T8qFCmlC16Of1/YeNdHPDwoUKxeT7I2+N6sQvamxQoVnNKP/2Q=="/>
          <p:cNvSpPr>
            <a:spLocks noChangeAspect="1" noChangeArrowheads="1"/>
          </p:cNvSpPr>
          <p:nvPr/>
        </p:nvSpPr>
        <p:spPr bwMode="auto">
          <a:xfrm>
            <a:off x="155575" y="-631825"/>
            <a:ext cx="990600" cy="1323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Text Box 2"/>
          <p:cNvSpPr txBox="1">
            <a:spLocks noChangeArrowheads="1"/>
          </p:cNvSpPr>
          <p:nvPr/>
        </p:nvSpPr>
        <p:spPr bwMode="auto">
          <a:xfrm>
            <a:off x="990600" y="990600"/>
            <a:ext cx="4495800" cy="3733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1908: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0000"/>
                </a:solidFill>
                <a:effectLst/>
                <a:latin typeface="Times New Roman" pitchFamily="18" charset="0"/>
                <a:cs typeface="Arial" pitchFamily="34" charset="0"/>
              </a:rPr>
              <a:t>Myrah</a:t>
            </a: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 A. Keating Smith was born on St. John.  She was a nurse and midwife, who devoted 45 years to the profession mostly on St. John.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http://webpac.uvi.edu/imls/pi_uvi/profiles1992/Sci_Econ_Hlth_Admin/Smith_KM/pvi1992_Smith.KM.jpg"/>
          <p:cNvPicPr>
            <a:picLocks noChangeAspect="1" noChangeArrowheads="1"/>
          </p:cNvPicPr>
          <p:nvPr/>
        </p:nvPicPr>
        <p:blipFill>
          <a:blip r:embed="rId3" cstate="print"/>
          <a:srcRect l="54612" t="14135" r="7011" b="39222"/>
          <a:stretch>
            <a:fillRect/>
          </a:stretch>
        </p:blipFill>
        <p:spPr bwMode="auto">
          <a:xfrm>
            <a:off x="5904345" y="1447800"/>
            <a:ext cx="2401455" cy="3048000"/>
          </a:xfrm>
          <a:prstGeom prst="ellipse">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 2</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nd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609600" y="5297269"/>
            <a:ext cx="76200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Legislative Act</a:t>
            </a:r>
            <a:endParaRPr lang="en-US" sz="1200" dirty="0" smtClean="0">
              <a:latin typeface="Bookman Old Style" pitchFamily="18" charset="0"/>
            </a:endParaRPr>
          </a:p>
          <a:p>
            <a:r>
              <a:rPr lang="en-US" sz="1200" b="1" dirty="0" smtClean="0">
                <a:latin typeface="Bookman Old Style" pitchFamily="18" charset="0"/>
              </a:rPr>
              <a:t>Picture:  http://www.lucky13wsta.com/documents/programs.php</a:t>
            </a:r>
          </a:p>
        </p:txBody>
      </p:sp>
      <p:pic>
        <p:nvPicPr>
          <p:cNvPr id="3077" name="Picture 5" descr="http://www.lucky13wsta.com/documents/browniepic2_125.jpg">
            <a:hlinkClick r:id="rId3" tooltip="Irvin &quot;Brownie&quot; Brown"/>
          </p:cNvPr>
          <p:cNvPicPr>
            <a:picLocks noChangeAspect="1" noChangeArrowheads="1"/>
          </p:cNvPicPr>
          <p:nvPr/>
        </p:nvPicPr>
        <p:blipFill>
          <a:blip r:embed="rId4" cstate="print">
            <a:lum bright="10000"/>
          </a:blip>
          <a:srcRect/>
          <a:stretch>
            <a:fillRect/>
          </a:stretch>
        </p:blipFill>
        <p:spPr bwMode="auto">
          <a:xfrm>
            <a:off x="5791200" y="1295400"/>
            <a:ext cx="2438400" cy="3200400"/>
          </a:xfrm>
          <a:prstGeom prst="ellipse">
            <a:avLst/>
          </a:prstGeom>
          <a:ln>
            <a:noFill/>
          </a:ln>
          <a:effectLst>
            <a:softEdge rad="112500"/>
          </a:effectLst>
        </p:spPr>
      </p:pic>
      <p:sp>
        <p:nvSpPr>
          <p:cNvPr id="3078" name="Text Box 6"/>
          <p:cNvSpPr txBox="1">
            <a:spLocks noChangeArrowheads="1"/>
          </p:cNvSpPr>
          <p:nvPr/>
        </p:nvSpPr>
        <p:spPr bwMode="auto">
          <a:xfrm>
            <a:off x="609600" y="990600"/>
            <a:ext cx="5105400" cy="4343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1935: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Irvin Delano “Brownie” Brown was born in </a:t>
            </a:r>
            <a:r>
              <a:rPr kumimoji="0" lang="en-US" sz="2400" b="1" i="0" u="none" strike="noStrike" cap="none" normalizeH="0" baseline="0" dirty="0" err="1" smtClean="0">
                <a:ln>
                  <a:noFill/>
                </a:ln>
                <a:solidFill>
                  <a:srgbClr val="000000"/>
                </a:solidFill>
                <a:effectLst/>
                <a:latin typeface="Times New Roman" pitchFamily="18" charset="0"/>
                <a:cs typeface="Arial" pitchFamily="34" charset="0"/>
              </a:rPr>
              <a:t>Savan</a:t>
            </a:r>
            <a:r>
              <a:rPr kumimoji="0" lang="en-US" sz="2400" b="1" i="0" u="none" strike="noStrike" cap="none" normalizeH="0" baseline="0" dirty="0" smtClean="0">
                <a:ln>
                  <a:noFill/>
                </a:ln>
                <a:solidFill>
                  <a:srgbClr val="000000"/>
                </a:solidFill>
                <a:effectLst/>
                <a:latin typeface="Times New Roman" pitchFamily="18" charset="0"/>
                <a:cs typeface="Arial" pitchFamily="34" charset="0"/>
              </a:rPr>
              <a:t>, St. Thomas.  He is a world class drummer and percussionist in classical, Samba, Latin, Calypso, Blues and Jazz for almost 60 years.  He is a renowned MC and radio personality for over 43 years promoting VI culture, values and traditions.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edge/>
    <p:sndAc>
      <p:stSnd>
        <p:snd r:embed="rId2" name="wind.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3</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rd</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762000" y="4876800"/>
            <a:ext cx="76962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Thoughts Along The Way, Page 429</a:t>
            </a:r>
          </a:p>
          <a:p>
            <a:r>
              <a:rPr lang="en-US" sz="1200" b="1" dirty="0" smtClean="0">
                <a:latin typeface="Bookman Old Style" pitchFamily="18" charset="0"/>
              </a:rPr>
              <a:t>Picture: http://prescottpr.com/portfolio/</a:t>
            </a:r>
            <a:endParaRPr lang="en-US" sz="1200" b="1" dirty="0">
              <a:latin typeface="Bookman Old Style" pitchFamily="18" charset="0"/>
            </a:endParaRPr>
          </a:p>
        </p:txBody>
      </p:sp>
      <p:sp>
        <p:nvSpPr>
          <p:cNvPr id="32770" name="AutoShape 2" descr="data:image/jpg;base64,/9j/4AAQSkZJRgABAQAAAQABAAD/2wCEAAkGBhESERUUEhAWFRUVGBoYFhcVFxYeGRsZHRcXHRwcHxwYGycgFxwjHRQUHy8lJCcqLC8sGB4xNTA2NSksLCkBCQoKBQUFDQUFDSkYEhgpKSkpKSkpKSkpKSkpKSkpKSkpKSkpKSkpKSkpKSkpKSkpKSkpKSkpKSkpKSkpKSkpKf/AABEIAE0ATgMBIgACEQEDEQH/xAAbAAACAwEBAQAAAAAAAAAAAAAFBgIDBAEHAP/EAD4QAAECAwUFAwgIBwEAAAAAAAECEQADIQQFEjFBBhNRYZEicYEyQlJTorHR4iNygpKhweHxFBUzQ2PC8Af/xAAUAQEAAAAAAAAAAAAAAAAAAAAA/8QAFBEBAAAAAAAAAAAAAAAAAAAAAP/aAAwDAQACEQMRAD8AE2+dNTMWCpQIUrzlUryPMRKReKinCpSgRVJxdUmuXDV20hh29uZimekUUyV/Wah8Q48ITyIAvLtqhmpbjOpz6xC2Wsu6Vq6nPrFNntDpYjtDI8RqC+ZyYxXaJoJy74Dv8Sv01/ePxi9FsUaGYttO0c+sZEnjBrZq7kTphCnOHCcI1D9rTgzQBu5LgWZW83mJR8lKiWHfXP8AARtl2kJITaJQSADXCWUeTZHupBqyT5awd2RQsoVBB4EGoMANrL2AG7AqCCTSAxX9cwSuWZMxbTFAYXVTJ+eusFLNs6pNTOV3N+vKFM3ooqBOTuKZFx08kQ7InKIoSWzNQDzEAI27vbDLEhNVLZSuSRUdSOg5wgkQ02G8JZnrM5Q7RUDiyaoHcKCF20yMKiHBY0Iy8ICkGLQp4gRHAYCzGQCHLHP/ALSHH/z+0pwzBgDuHUTUg5DKgEJilOIMbOX8iQmYlSHK2ZQqzBsoD0iXZEpUpdSpQAJJdwMoE2q45c+YtSiwIbs0PeS8B5W1SlNhBOYByi+beyJcpRmLdagQJaS9TqrQd0Bj2euB561g45ctbJNO0rTPgHhxwUDMS1ToanKkLFyW6ZKQlSk/QE+KVHznOYJOnAQ0FLjLKjn96QCtcdimzpyt6JS5QKnKRLJfQOioOtYxbWXOAsJkWcgAOopCiCTVq6Ae+G657IJctglIKiVUGZJJch+7WFa3WKbKnBc6fMSjG5IC8ObsGKh3QCrMsy05pI7wfzEUw4bTbSy58vdoCgHBJLOWyGZ1YwsAJGnWApRLJjqZYi1aukQl8YA4V2JIAO9mEABgUpT1zNXOUELttthLBVmCR6RKier+6FqXawn+2lZ0d/yrGmTMUsuoACuRIH7QDjNuyWuzLRY1hWIuBidqgkD0ctecEbttCpslKj2VCkwEVxDP4+MI0gAEGWcCh5yC2uvGHO47WmahSmZbgTU6Y2zHeGMBgvG+JUiYEotBGHy0YSvhR37OcX3qpU+yLUMIlmWVCjkkBwc+yIAS7BaZ1oAVLBQVl1KlyV0cnMJcUDQx7SKwSN0mUshXZaWmoSPskDhAeaoWSW1PjWLrVYpksArQpIJoVAj3ww7JXMhVox7uanddppiQxJy+OWkZ9vL03k/djyZQb7RqfEAgdYBeC6RwnQRFIj5K6wGiUlovE1sy/I5RnC47igLpc4g5cmhi2TvPDMWlZzSC/NJA/wBvwhZxCN1zn6Q/VPvTAPt3WsbsMEgJUQaM9cwAK6dH1he24vgFMtEuZRziCVB6Nhdu858YZ1oTLlFMtIS7jiKu5Y5vwhXmXLvlYFbsVqUygFUHEK5QCrKvGYnKYscgpXShimZPJzLuXc5+J1ggbhPrPZ+aOG4j6z2fmgB6VRHBWCYuM+s9n5onKuYgvvB935oAYFfhHSqCYuQmu8qT6P6x9/JD6z2fmgBgMELm/qH6p96YkLi/yez80bbsukpWTj0Pm8xzgP/Z"/>
          <p:cNvSpPr>
            <a:spLocks noChangeAspect="1" noChangeArrowheads="1"/>
          </p:cNvSpPr>
          <p:nvPr/>
        </p:nvSpPr>
        <p:spPr bwMode="auto">
          <a:xfrm>
            <a:off x="73025" y="-350838"/>
            <a:ext cx="742950" cy="733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6" name="Text Box 2"/>
          <p:cNvSpPr txBox="1">
            <a:spLocks noChangeArrowheads="1"/>
          </p:cNvSpPr>
          <p:nvPr/>
        </p:nvSpPr>
        <p:spPr bwMode="auto">
          <a:xfrm>
            <a:off x="762000" y="990600"/>
            <a:ext cx="5257800" cy="426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1970: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The Department of Commerce prepared for the loss of Tourism Chief, Mr. Harry </a:t>
            </a:r>
            <a:r>
              <a:rPr kumimoji="0" lang="en-US" sz="2800" b="1" i="0" u="none" strike="noStrike" cap="none" normalizeH="0" baseline="0" dirty="0" err="1" smtClean="0">
                <a:ln>
                  <a:noFill/>
                </a:ln>
                <a:solidFill>
                  <a:srgbClr val="000000"/>
                </a:solidFill>
                <a:effectLst/>
                <a:latin typeface="Times New Roman" pitchFamily="18" charset="0"/>
                <a:cs typeface="Arial" pitchFamily="34" charset="0"/>
              </a:rPr>
              <a:t>Goeggel</a:t>
            </a: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  His planned retirement was after 21 years in the industry.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descr="http://t3.gstatic.com/images?q=tbn:ANd9GcSbbrKPeraUCbD3H32Y0yD1VoapZNV0B9dj6OH_rW7ugomcBEqupg"/>
          <p:cNvPicPr>
            <a:picLocks noChangeAspect="1" noChangeArrowheads="1"/>
          </p:cNvPicPr>
          <p:nvPr/>
        </p:nvPicPr>
        <p:blipFill>
          <a:blip r:embed="rId3" cstate="print"/>
          <a:srcRect/>
          <a:stretch>
            <a:fillRect/>
          </a:stretch>
        </p:blipFill>
        <p:spPr bwMode="auto">
          <a:xfrm>
            <a:off x="6067158" y="1676400"/>
            <a:ext cx="2352942" cy="2133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4</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Rectangle 4"/>
          <p:cNvSpPr/>
          <p:nvPr/>
        </p:nvSpPr>
        <p:spPr>
          <a:xfrm>
            <a:off x="914400" y="5373469"/>
            <a:ext cx="70866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The Umbilical Cord, HWL </a:t>
            </a:r>
            <a:r>
              <a:rPr lang="en-US" sz="1200" b="1" dirty="0" err="1" smtClean="0">
                <a:latin typeface="Bookman Old Style" pitchFamily="18" charset="0"/>
              </a:rPr>
              <a:t>Willocks</a:t>
            </a:r>
            <a:r>
              <a:rPr lang="en-US" sz="1200" b="1" dirty="0" smtClean="0">
                <a:latin typeface="Bookman Old Style" pitchFamily="18" charset="0"/>
              </a:rPr>
              <a:t>, page 16</a:t>
            </a:r>
          </a:p>
          <a:p>
            <a:r>
              <a:rPr lang="en-US" sz="1200" b="1" dirty="0" smtClean="0">
                <a:latin typeface="Bookman Old Style" pitchFamily="18" charset="0"/>
              </a:rPr>
              <a:t>Picture: http://www.tnhistoryforkids.org/stories/free_blacks</a:t>
            </a:r>
          </a:p>
        </p:txBody>
      </p:sp>
      <p:sp>
        <p:nvSpPr>
          <p:cNvPr id="30722" name="Text Box 2"/>
          <p:cNvSpPr txBox="1">
            <a:spLocks noChangeArrowheads="1"/>
          </p:cNvSpPr>
          <p:nvPr/>
        </p:nvSpPr>
        <p:spPr bwMode="auto">
          <a:xfrm>
            <a:off x="762000" y="990600"/>
            <a:ext cx="5029200" cy="403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914400" y="990600"/>
            <a:ext cx="6858000" cy="3429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1839: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A Royal Ordinance</a:t>
            </a:r>
            <a:r>
              <a:rPr kumimoji="0" lang="en-US" sz="2800" b="1" i="0" u="none" strike="noStrike" cap="none" normalizeH="0" dirty="0" smtClean="0">
                <a:ln>
                  <a:noFill/>
                </a:ln>
                <a:solidFill>
                  <a:srgbClr val="000000"/>
                </a:solidFill>
                <a:effectLst/>
                <a:latin typeface="Times New Roman" pitchFamily="18" charset="0"/>
                <a:cs typeface="Arial" pitchFamily="34" charset="0"/>
              </a:rPr>
              <a:t> was </a:t>
            </a: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issued requiring free and compulsory education for all free colored and some slaves in the Danish West Indies.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Picture 2" descr="http://t3.gstatic.com/images?q=tbn:ANd9GcQL8TjMnzlbyfIt8_GdJHZk_WYEKX86Wdv3MFlKdsafZ0diloZ56w"/>
          <p:cNvPicPr>
            <a:picLocks noChangeAspect="1" noChangeArrowheads="1"/>
          </p:cNvPicPr>
          <p:nvPr/>
        </p:nvPicPr>
        <p:blipFill>
          <a:blip r:embed="rId3" cstate="print"/>
          <a:srcRect/>
          <a:stretch>
            <a:fillRect/>
          </a:stretch>
        </p:blipFill>
        <p:spPr bwMode="auto">
          <a:xfrm>
            <a:off x="2952072" y="2819400"/>
            <a:ext cx="3905928" cy="2514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5</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6" name="Rectangle 5"/>
          <p:cNvSpPr/>
          <p:nvPr/>
        </p:nvSpPr>
        <p:spPr>
          <a:xfrm>
            <a:off x="990600" y="5029200"/>
            <a:ext cx="6553200" cy="646331"/>
          </a:xfrm>
          <a:prstGeom prst="rect">
            <a:avLst/>
          </a:prstGeom>
        </p:spPr>
        <p:txBody>
          <a:bodyPr wrap="square">
            <a:spAutoFit/>
          </a:bodyPr>
          <a:lstStyle/>
          <a:p>
            <a:r>
              <a:rPr lang="en-US" sz="1200" b="1" dirty="0" smtClean="0">
                <a:latin typeface="Bookman Old Style" pitchFamily="18" charset="0"/>
              </a:rPr>
              <a:t>Courtesy of:</a:t>
            </a:r>
          </a:p>
          <a:p>
            <a:r>
              <a:rPr lang="en-US" sz="1200" b="1" dirty="0" smtClean="0">
                <a:latin typeface="Bookman Old Style" pitchFamily="18" charset="0"/>
              </a:rPr>
              <a:t>Text:  Legislative Act</a:t>
            </a:r>
          </a:p>
          <a:p>
            <a:r>
              <a:rPr lang="en-US" sz="1200" b="1" dirty="0" smtClean="0">
                <a:latin typeface="Bookman Old Style" pitchFamily="18" charset="0"/>
              </a:rPr>
              <a:t>Picture: http://www.viennacommunityband.org/directors.php</a:t>
            </a:r>
          </a:p>
        </p:txBody>
      </p:sp>
      <p:sp>
        <p:nvSpPr>
          <p:cNvPr id="30721" name="Text Box 1"/>
          <p:cNvSpPr txBox="1">
            <a:spLocks noChangeArrowheads="1"/>
          </p:cNvSpPr>
          <p:nvPr/>
        </p:nvSpPr>
        <p:spPr bwMode="auto">
          <a:xfrm>
            <a:off x="685800" y="990600"/>
            <a:ext cx="5181600" cy="3505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Text Box 2"/>
          <p:cNvSpPr txBox="1">
            <a:spLocks noChangeArrowheads="1"/>
          </p:cNvSpPr>
          <p:nvPr/>
        </p:nvSpPr>
        <p:spPr bwMode="auto">
          <a:xfrm>
            <a:off x="838200" y="990600"/>
            <a:ext cx="4495800" cy="3581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cs typeface="Arial" pitchFamily="34" charset="0"/>
              </a:rPr>
              <a:t>1925: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Times New Roman" pitchFamily="18" charset="0"/>
                <a:cs typeface="Arial" pitchFamily="34" charset="0"/>
              </a:rPr>
              <a:t>After much preparation, the St. Thomas Community Band made its debut at the Apollo Theater in St. Thomas.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1" name="Picture 5" descr="http://t2.gstatic.com/images?q=tbn:ANd9GcTKq0Z-as6_9-932MT6DZcmGx0-TDmw0d5dDxghpG1NMiiDgxRTwA"/>
          <p:cNvPicPr>
            <a:picLocks noChangeAspect="1" noChangeArrowheads="1"/>
          </p:cNvPicPr>
          <p:nvPr/>
        </p:nvPicPr>
        <p:blipFill>
          <a:blip r:embed="rId3" cstate="print"/>
          <a:srcRect/>
          <a:stretch>
            <a:fillRect/>
          </a:stretch>
        </p:blipFill>
        <p:spPr bwMode="auto">
          <a:xfrm>
            <a:off x="5486400" y="1905000"/>
            <a:ext cx="3160887" cy="2133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52400"/>
            <a:ext cx="5181600" cy="838200"/>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JUNE  6</a:t>
            </a:r>
            <a:r>
              <a:rPr lang="en-US" b="1" cap="none" baseline="30000"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a:t>
            </a:r>
            <a:r>
              <a:rPr lang="en-US" b="1" cap="none"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a:t>
            </a:r>
            <a:endParaRPr lang="en-US" b="1" cap="none"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5" name="TextBox 4"/>
          <p:cNvSpPr txBox="1"/>
          <p:nvPr/>
        </p:nvSpPr>
        <p:spPr>
          <a:xfrm>
            <a:off x="762000" y="4953000"/>
            <a:ext cx="7696200" cy="646331"/>
          </a:xfrm>
          <a:prstGeom prst="rect">
            <a:avLst/>
          </a:prstGeom>
          <a:noFill/>
        </p:spPr>
        <p:txBody>
          <a:bodyPr wrap="square" rtlCol="0">
            <a:spAutoFit/>
          </a:bodyPr>
          <a:lstStyle/>
          <a:p>
            <a:r>
              <a:rPr lang="en-US" sz="1200" b="1" dirty="0" smtClean="0">
                <a:latin typeface="Bookman Old Style" pitchFamily="18" charset="0"/>
              </a:rPr>
              <a:t>Courtesy of:</a:t>
            </a:r>
          </a:p>
          <a:p>
            <a:r>
              <a:rPr lang="en-US" sz="1200" b="1" dirty="0" smtClean="0">
                <a:latin typeface="Bookman Old Style" pitchFamily="18" charset="0"/>
              </a:rPr>
              <a:t>Text:  Funeral Booklet</a:t>
            </a:r>
          </a:p>
          <a:p>
            <a:r>
              <a:rPr lang="en-US" sz="1200" b="1" dirty="0" smtClean="0">
                <a:latin typeface="Bookman Old Style" pitchFamily="18" charset="0"/>
              </a:rPr>
              <a:t>Picture:  http://captainplaid.blogspot.com/2008_06_01_archive.html</a:t>
            </a:r>
          </a:p>
        </p:txBody>
      </p:sp>
      <p:sp>
        <p:nvSpPr>
          <p:cNvPr id="28675" name="AutoShape 3" descr="data:image/jpg;base64,/9j/4AAQSkZJRgABAQAAAQABAAD/2wCEAAkGBhQSEBQUEBQUFBQUFBQUFBgVFhUXFRUUFBQVFBcUFBQYHCYeFxkjGRQVIC8gIycpLCwsGB4xNTAqNScrLCkBCQoKDgwOGg8PGi8kHyQ1LCwwLSwsLCwsLCwsLCwsKSwsLywpLCwsKSwsLCwpLCkpLSwsLCwsKSksLCwpLCwpLP/AABEIAMIBAwMBIgACEQEDEQH/xAAcAAABBAMBAAAAAAAAAAAAAAAABAUGBwECCAP/xABLEAABAwICBgYGBgUKBgMAAAABAAIDBBESIQUGBzFBURMiYXGBkSMyQlJyoRRikrHB0TNzgrLCFSQ0NUNTY5Oi8CVUg9Lh8RYXZP/EABsBAAEFAQEAAAAAAAAAAAAAAAABAwQFBgIH/8QAMhEAAQMCBQIDBwUAAwAAAAAAAQACAwQRBRIhMVETQTJhcQYUIoGR0eFCobHB8BUjM//aAAwDAQACEQMRAD8ArlSOi1YaxokrnujDgHMhYB072nc52LKJva7PsRqtRNY19XK0OETgyFrvVfUEYgXDi1jRiPaWpwiiDw+pq3PLC+1m5y1Etr4I+4b3bgLKxrax7XiGHxKVheFxPiNXVm0Y/daMrqdmUVHTjtmxzPPeXOA8gh9fA/KWjpz2xY4XjuLSR5grWTTtcP6LB9GZwEcQLyObpHgvcfLuSij03UG4rhFUjJohcIjMSQT+kZ1orBpzzN7Cyi+6Vds3U1U3/lMLvk92+Hnv/vmm6r1ZZI0vonOfhBc+GS3TNAzJYRlK0dmfYo+0qR0mlIXyMwP+jyYxgdheGgEjDidiccQN7utY8gkmts8L6p5gB5SnDga6cXEj2M3taSCbHvsrGkknuY5ht3VLiMNGAJaR2h3adwm6JycaZybIkvpyprlVBP8ARSblIqB+5RihKkWjyocifapLROT1TOUVn01DTMxTvDBwHtO7Gt3lRrSW11wuKSIAbg+XM94Y3LzKjCF0h0Cf6jW7q34zl2fckVXrdRwm0tTC0jhjaT5C6580prPVVN+nnkePdxWZ9ltgmsBOigv4imzU8BdCT7WdGs/ty74I5HfO1kl/+6NH85v8o/mqGQnRQR8lce9PV+w7YdHO3ySN+KJ/4Apzpdo2jn+rVxD4iW/vALm9CQ4fGdiUoqncLq6mrY5BeN7Xjm1wcPML2BXKFJWPidiie+N3Nji0/JTLQm2CtgsJS2ob/iCz7frG7/EFRn4e8eE3Trapp3V/IUJ1Z2r0lWQx5+jynLDIRhJ+pJuPcbFTUOUFzHMNnBSQ4O2WUIQuV0hCEIQhCEIQhCEIQhCEIQsoWEIQud5xgo6Ng3GJ857XSyuF/ssaFvrDrH0Lm08TB6CJkeI8ZHjpJXW4jE4C244c75WyYulo6SQEBrIpIZHONms6KUm7v2ZWkDebpsqw6uqZXsDsw0Rut1LRsDGtkJybiwg87ut3TKWK9TI9405VhiM7P+Np4ozySEy1Ejn9d1zckX3C++wtuyW9C5oeOkLww5Owet2EDK9nWPhvSjRkbcM3S4gwMbfCAT0mNoZYOyvm7wulNdRMe2F8Ugs4dFaQYHF8dm+zdubXMO/mrnMNll7L30OTTSB7zEYS5pcJmu9Mxp3NisX894t2o1u0tFUT4qdpazPeM7uIOG9rkC2V+a3dSudfpgypdGQyXozJ07Gglo64AbLhw2t1iO5M9XSGOR8Z3scWnw49mS4aAXXXRJtZYjCX04SKNqXxEAXJsAuiuQniiy35BJq/W/CMNPv4vO79kc+1MdbpNz+qMm8ufekSQR63KUv4XpPUOe4ukcXOO8uNz5rzQhPbLhCEJVo/RM05tBFJKfqMc75gWSEgboAvskqFKKXZjpF+6mLfjexv8SXDY5pH3YR/1R+SaM8Q/UF2InnsoShTCo2S6RaP0LX/AASsPyNkzV2p9bCLy0szRzwFw8S24SiaM7OCDG4bhNCFi6ynVwsWUr1S2i1NC4DEZoeMT3HIc43H1T2buxRVYXD2NeLOCVri03C6Y1W1yp6+PFA6zh68brCRneOXaMk/BcpaO0jJBK2WB5jkabhzd/ceY7Cr12f7R2VzejmwsqWjNu4SAe3H+I4KmqKQx6t1CsIpw/Q7qcIQhQlJQhCEIQhCEIQhCEIQhCEIXNmq2kGlk1HO7BHUgBkhFxDOCMDz9V1g0+CfKmtDHGCoa90YMZe0DAYpo8my04JIAtbK9nXKghan6g1nBY2KsYZmNGFj2nDPG3kHnJ7fqu8FbVtPK8ZojrujCqynicWVTbtIt6J7OrUUgeYZGSslIe9jS2ORsjcdnNEsjS0dc9U4hmm+g1XfG0trXwRxF2I+lD5mutbFE2InrdjssgstgpZM2VbG9k8UjHDvc0OafArLqelZm+sY7sgjke49xcGt8yoHvNZbLk1VuaDCSep7x8PHdONJpd9mw07RK58jjI0whoqC4AYpRjccXHEC0NzKj2sscTZzHTG8bN+5wEh9drJLYnsByBdde9ZrGAx0dGwxMcML5HHFPI3kXDKNv1W+aZ4o1Oo4JWEySnU9lUYnVU0mWKlZZre53P4W8bbZlJaipLj2Dd/5W1VNfqjcN/aUnVkAqUoQhZYwkgNBJJAAAuSTuAA3ldJFqpPqrs9qq44o29HFfOSS4afgbvee7LtU61D2SBmGevAc/JzIT6rDvBl953ZuHarB0tpqGljxTOaxoFgOJ5BrRvVXUVwboz6qdDSOeQLXPAUa0DsioqfrSNNQ/nLbAD2RjLzupdijhaB1I2DcOq1oHYNyrDT21SWS7aVvRN991i89w3N+ahVVWPlcXSvc9x3lxJ+9Uc1ZmOputdSezkrxeQho+pV3VevlFGbOqGE/Uu/91ITtSofff/luVMhCjGqdwrlvs3TAfE4n6fZXZBtJoXZdNh+Jjh87J6otNQTC8Usb/hcD8lzygb/9380oqndwm5PZqI+B5Hrr9leunNR6OsB6eFmI+2zqSA/E3M+N1Wes+xeWIF9E8ztGZjfYSfskZO7sj3rw0Jr7VUxAxmVnuSEkW7HbwrJ1a1/p6shhvFKfYeR1vgduPdvU+CuLdj8lm6/ApoAXFtxyP7XO0sTmuLXtLXDIhwIIPIgrVdH636iwaQZ6QYJQCGStHWHY73m9hVC6yaszUMxinbbixwzY9vNp/Dgr6CqbLpsVmZISz0TUt4J3McHscWuabtc3ItI3EFaIUvdMroDZ1r+2vjwS2bURgYx77f7xo+8cLqagrlXROlZKaZk0JwvjNxyPNp5gjIrpHVXWNlbSsnjBGK4c072Pbk5p8flZUVXT9M5hsVYwS5xY7p5QhChqShCEIQhCEIQhCEIQuVDGtOjTk6nWn0daXMqbKkIjWwjSwU69G0yLpQEljhW1Q7A3tOQTjFSpm0jNiebbm5D8T5pBqUHRJUIQnVwhXZsx2dinaKmqaOncLsa4X6Fp4/GePLcotsj1MFTKamYXjgcBG0jJ8ozueYbl4q09bdZW0VOXnN7urG3m7mewb1UV1Ta7Bt3VlRUrpXANFydkn1w1zjomFos+Zw6jOX1n23NVOaU0tLUSdJO8vdwvuA5NHALyra180jpJDie83cfy5AbrLxWZllLz5L1HDcLjo23Oru5+yLoQi6ZVuhCcNH6vVE/6GGR452sPM2CeG7Na4/2TR3yMv8l2GOPZRJK2njNnPA+ai6E+1mo9bELugcQOLCH/ACabpkfGQbOBaeRBB8ikLSNwnYqiKX/zcD6Fao7RlbMd43FCFynjZWFqVtHLCIa1xLdzJTvb2P5jt4cVOdYtXYa+nMcwuCMTHDex1snsPj4qhFZ+yzWCWQOgkaXRxtux/u/4bjx7FPp5zmAWMxzCWNaZ4tB3H2VRaxaAloqh8Ewzbm1w9V7Due3sPyN02robaPqe2upSWj08QLoSN5NrmM8w63nZc8kWyORGRB3gjIgjvWqpp+qzXcLz6aPI7yQprsq1rNJViJ59DUEMI4NkOTH9nI94UKQOzL/e9PSMEjS0ptri03C60BWVGdnusf02hjkcfSN9HL8bMsXiLHxUmWcc0tJBVw0gi4QhCFylQhCEIQhCEIXPz6Fef0JSV9AvM0HYrkSKuyKPChXqyiT4KHsXqyhS50ZFHdIM6KF7+Ibl3nIfeoWpnr4/BHHGPaJce5uQ+ZUMUmHw3TMm9kL3oKJ00rIoxd8j2sb3uNl4KebGtC9NXmVwu2nYXf8AUf1W/LEUsr8jC5IxuZwCuXQWiWUdLHCz1YmWJ5ne5x7SblU1rjrCaypc/wDs23ZGOTQfW7yc/JWdtF0z9HonBps+X0TewH1j4NVKhY+qkJNl6P7N0YANQ4eQ/tCFlb09O572sYMTnENaOZJsAoS2DiALnZKdEaHkqpRFC27jmeAaOLnHgFbGrGzuCmAdKBNNvxOHVafqNP3nNOOqmrDKOENaAZHAGR/FzuXcOAT6rCGAN1O68/xPGJKhxZEbM/lAasgLF0XUlZ9ZsmvTOr0FU3DPG13I7nDta4ZhOd0XSEX0K7Y9zDmYbFUnrdqJJR+kaekhJtit1mX3B4/EKLro+oha9pa8BzXCxBGRB4EKr6vZe812GPq0rrPx3za3jGBvJ5dihS09jdq2eGY6HMLak6jvyPuo5qtqpJWyYWdWNtukedwvwbzcrs0VoqOnibFC0Na0eJPEk8SSsaK0XHTxiOFoY0cBxPEk8SlqkRRBg81n8SxJ9a/ho2H9lZKoTa9q2KatErBZlSC+w3CRtg8eNwfEq+rqG7WNCfSNGyOAu+AiZvc31x9m/kFPppOnIOFSTNzNXPqyhC0CqlZew/TGCpmp3H9MwSN+KPI+bXfJXSFzDqjpP6PX00t7BsrQ74H9R3ycV08FSVzMsl+VZUzrttwsoQhQVJQhCEIQhZQhCr91EtDQp+dTLX6KpedR8qYxQr0bRJ4FKtxTIzpcqpjaTJ/PAz3Imjxdd34hRRSPaI++k5/qljfKNv5qOK6iFmBVz/EUK7diGj8FDJLbOWYi/wBWMBo+eJUkuh9lcOHRNNb2g93iZHqJXm0duSn6YXeortfq71EMfBsZf4udb7mqBKVbTJcWkpB7rI2/6cX8SiqyExu8r1/CWZKOMeV/qhTvZRoQSTPneLiIBrPjdvd3gfeoIrh2U0uGgxcXyvPlZo+5dU7bvUXHZjHSG3ewTdtS0vNA+n6CV8eJsl8Jtexba/mo1qrrLVPrqdj6iVzXSAOBdcEWORT1ti9em+GX72KJam/1hTfrR9xXcjj1VDooIzheYtF7O1tr3Us2m6cnhqmNhmkjaYrkNNhfERf5JJs+1gqJq9jJZ5HtLJCWudcGzcslrtb/AKZH+oH77ki2Zf1lH8Ev7qC49a3miOCI4Vnyi+U62XprhrJVR107I55Wta+zWh1gBYHIeKZzrfWf81N9te+vP9Y1P6z+Fq31N07DSyvdURmRrmYQA1rrG979ZNuJMhBKnxQxspGvbEHGw0sNdF4Ra51rTcVMp7yHDyIsrR1O1rNRRPlmtjiLxJYWBDRiBA4XH3Kn9K1LZJ5HxtwMe9zmty6oJ3ZZKeaiUzhoqtdaweJMPbhisbeKcge7NZQcXpITTtkyhpu399wo3pPaBWTPLmyuib7LY+rYcLneSkn/AMtrbX+kz254jbzTQ3gpfRa1050cKSeOXLe6PBe4diBBcmmuLibuVjNTx07GiOEOGx0Gg5TdR681sTg4Tvfza+zmnsOV1clDUNqqRriOrPFmPjbYj5lVBRx6Me8Ne6rjB9o9GWjvsMh2q4dB0DYKeOOMlzGNAaTYkjeDcd6l05cL3KzWOiD4ckZa70tcLl6eDA9zD7DnN+yS38FonLWeDBXVTfdqJh/rKbVsWG7QVgDoVhx5cMx38F1ToqpxwRP96ON3m0FcrFdL6pzX0fSn/wDPD+41VuIDRpU2j1JCfMax0i8TIjpFU3VjkXt0iBIvHpEdIkulyr36RC8MaEJMqTGFY6FK8KMKdumbJJ0KyIUqwLOFF0WXOu0WO2lKr42nzjYo4pntepcGlHn+8jif/pwn91QxaCA3jaVVSCzihdFbL3g6JpbcGuHiJHrnVXrsXrsejcHGKaRvg6zx+8VFrx/1g+aepT8aiW0qO2kpb8WxkfYA/AqMKb7W6bDWRv8AfhHmxxH4hQdZCUWeV6/hTw6jjI4Qrl2WzA6PaPdkkaftX/FU0rI2Q6VA6aAnMkSt7fZd/D5pynNnqHj8ZfSEjsQf6Wm2P16b4ZfvYolqcf8AiFN+tH3FTva5o1z4oZWgno3Oa6wvZrwMz2XCqxstiCDYjMEGxB7Cib4ZLrjCbTYf0gddR9b/AHU22tH+ex/qR++5I9mR/wCJR/BL+6ovPVue4ukeXOO8uNz5kqZ7KdHudVmWxwMjcMVsi51gADxyukac8t07URikw10Tjs0hM+vP9Y1P6z+FqSaD1flq3uZAG4mtxHE7CLXtvslOvLh/KNT+s/ham/Rem5aZxdBJgc4WJGE3G+2d1y62c32UqHqGjZ0iM1ha+y8ayldFI+N4s5ji1w32LcjmrT2daVD9HSNmtggLmONv7ItxZ2HK4VUzVBe8uccTnEkkm5JJzVoahaCf/JlQHAtNRjwggg2wYAbHmbpyn8emygY5lNK0SH4rt/JCiNXoOhLyYa9oYdwfFISOy43he1TqGRSOqoqiOWNrS7Jr24gDY2vxUXljLCWvGFzciDkQUti1hnbTupxKRC6929XcTcgHfY8k3dhvcKYYKgNaYZb6i97bd9hukFle2o7ydHUxJueiAz7MlRUTC4gNBcTuDcye4BX3qxSGCihZJkWRjF2ZYiPBPUoNyqn2lc3pMbfW/wC1lzxrZLir6pw3Gomt9spqXvXz45ZH+/I93g5xK8FtmCzQvMXblYK6P1V6tBSg8KeH9wLnB25dG6PdggiafZjjb5NAVZiTrBoVlhzMziU6mVY6ZN7qlaGqVPmV30U59MsiVNYqu1bCpSZkGFOfSoSD6SsIzLnpFSHCgtWyE6q1a4UYVshCFTm3XR1paafg5j4j3tOMfJzlVq6B2taJ6bRkpAu6Etmbzs02d/pcfJc/K8on5orcKtqW2f6oVk7ENMBlVNTu3TMD2/HHvH2SfJVsl+gNLGlqoZ259E8OI5t3OHi0lPzszxlqajdlcCru2q6I6SkErRnA7Efgdk7yyKqJdDsfHUwAiz4pY8uRY8fkqG01ol1NO+F4zacj7zD6rh3j8VjapljmXpns5Vh0ZgPbUeh3SFK9E6TfTzxzR+sw3t7w3Fp7xkkiFFBtqtQ9ge0tcNCuhtE6SjqYWyxkOa8X7uYI5hbHQsBOcMX2G/kqV1T1tkopLi7oneuy+XxN4B33q49Caww1TA6B4dzbuc3sc3grKORsg8151iGHTULyW3y9iP7Xt/IsH9zF9hn5JVHA1os0AAcALDyC3ui6esqlz3HQlJZNEwuJc6KNxO8ljST3my0/kWD+5i+wz8ktutJZg0EuIAG8k2A7yiwSh79gSkzNFQtN2xRg8wxt/uTHFr5TmtdSnIizWvuMDpOLOwhRnXTaQHNMNE455PlGWXKPjn73kq5/9/iokk4abNWmoMEfURl9QSL7c+v4XRU2jonm742OPNzWk+ZCi9RpynZNLE+heOhjdM93RQYejbjs8HFeziwgZXTHqLtCsBBWP5COR3blhkP3HzU0rtW2TPneXuBqKYUzrWsGdc4m5et6Q+QUqJ0b9SFRVlPUUb+m4+nBTNo3XSjL6RsULmuq74AI2NMeFxZ6Wxy6zSPBLdommBTaNneMnOb0TPil6nyBJ8FpTbP4Y5RK1z8Qlil4WvFG5mEZZNJcXHtUA226fEk8VKx1xEC+UDdjcLNB7Q2/2lLija+QNZsq2SRwaS7dVkAsoQtAqpOOrtH0tXCw7jI2/wALesfu+auySsVV7Pqb075TujbYfE//AMAqcyVizuJy3ky8LXYNSkw5yN06OrF5/TUzvrF5fTFVZ1oBTJ9+mLdtYo/9MW7aztRmQaVSH6YhMYrO1CMy491VsIQhTlj0IQhCF5VMAexzHi7XNLXDmCLEeRXMOsmhHUlVLA6/o3ENPvMObHeLSPJdRFVbtq1WL421kYuYhglH+GTdr/2Sc+w9im0cuR9jsVGqGZm3HZU6hCFeKtVu7GdbQWGild1m3dBfi05ujHaDnbkexSbaHqn9KhEkQ9NEDYe+zMlnfxCoCnqHRva+Mlr2EOa4bw4G4K6H1E12j0hDf1ZmAdKy/H3282n5Kkrqb9Q2Kt8PrHwva5h1CpUttcEEEEgg8COCwrT182f9KXVFKPSWu+Me3b2m8nW4cVVrhYkHIg2IORB5EcFm5Iyw2K9UoK+OsjzN37jhYXrSVb4nh8TnMcNxabFeSLLhTnNDhZ2oUy0ftUq2WEgjlH1hhd5j8k7s2xZZ02fZJl82qtrIsnBO8d1WSYPRvNyz6EhT6s2uzEeihjZ2ucX/ACFgorprWaoqv08hLeDR1WD9kb/FNaEjpXu3Kegw2mgN2MF+d/5QhCE0pyLK1tl+lqmWNzJRihjADJDvv7l/aAHHgoZqhqXJWuuSWQtPWfbMn3Wcz28FcIENJT+zHFEzMnINa0cVNpo3Xusl7QV8JZ0BYu54/KTa2axMoqWSZ5F2giNp9uQjqtHj8rrmmtrHyyPlkOJ8ji9x5udn5KQ6+65u0hUYm3EMdxC08uL3fWOXcLKMrVUlP0m3O5Xnc8uc2GyEIThoOg6SUX9VvWd223DxKkyyCNheey5p4HTyCNu5Us1dp+hpwD6z+u7x3DwFkskqklmqEkfOsTLMZHlx7r1elo2wxiMdktdVLy+kpE6VadKmsyniIJwFQt21KbOlWwlSXSmEJ2FUhNnTrKLrjohdCIQhW68vQhCEIQvKop2vY5rwHNcCHA7iCLEHwXqhCFzVrtqi/R9SYzcxOJdC/wB5l/VP1huPnxUfXTGt+qkdfTmKTJw60b+LH2sD2jgRxC5z0voiSlmdDO3C9hseRHBzTxBV7S1HUbY7hVk8WQ3GyRpXonS0tNK2WneWPbxG4ji1w4tPJJEKWQCLFMA2NwuhtStocFexrCRHUBvXjPEje6Mn1hxtvC9taNRIazrD0cvB7QM/jHtd+9c6wzOY4OYS1zTdpaSCCNxBG4qy9VNs0kdmV7TK3cJWAYxl7TPb7xmqapoO7dRwrSlr3xODmmxHdNum9TqmluZY7s99nWb3ni3xTJddA6K1gp6pt6eaOUEXs0guA+szePEJFpLUOjnJc+ENcd5jJYT32yKo5KQg6LaUvtJpadvzH2VFoVp1eyCEn0U0jOxwa78ikJ2Ou4VLbfqz/wByZNO8dlbtx2icNXW9QVXSFZcGx0e3Uk/CwD5klPNDsto2WxNfIfruNvJtglFO9Nye0FIwfCSfQfdVJQaNlnfghY6R3JovbvO4eKsHVjZXYiStINsxE03H7buPcFPY4IaaPqiOGMb/AFWNHeVCdatr9NBiZS2qJeY/RNPa/wBrub5qZDR5joLrO1/tDLIC1nwj9/8AeimOkNIwUcGOVzIYmDLKw+FrRvPYFRevu0GTSD8DLx0zXXazi8jc+T8BwTJp/WaorZA+pkxkeqBkxg+q0ZDv3psWgp6QR/E7UrHzVBedEIQgDkp3mowF1ljC4gNzJ3BS7R9KIYw3LEc3HmfySbQ2iOiGOT1yMh7o/NK5ZFmcTreoemzYL0L2fwnoDryj4jsOB+VrLKvBz1h70spIWMZ0s7S5puImbukcN5PHAOPPcqUarXPcIxc/JaUejJZbmNhLRvcSGsHe91gEpGgDxqKQHkZhf5Aj5rVsM9WC97mshZlieejgj+qxvPsFytP5PptxqjexzbA/DflvBPku7DhRXSvvYvseA3Nb56rSr0PLGMRbiZ78ZD2fabe3jZIg9O/8kzU+CWCaPA82Y9r8GJ17BhY+xJJ4EEFbOp21TZHRtEdREC+WMZNkaPWexvsOHFu7kgxkdrIjrGndwcNrjt6jsmnEheWJCauFY3AXSaEIV0vIkIQhCEIQhCEKMa76jRaQis6zJmfopLZtPuu5tPJSdC6a4tNwkcA4WK5Y01oSWkmdDUNLXtzHJzeDmniEhXTuseq8FbEY6hgPuuGT2Hmx28fcVRut2zipobvt0sF8pGA3aOHSN9nv3K5p6tsmjtCq6WAs1GyiiEIU5RlvDM5jg5jnNcNzmktcO4jNSzRO1bSEFgZRM0cJmhx+2LO+aiCE2+Nj/ELrpri3Yq06fbu8D0lI0njglIHkWlLBt4ZxpJPCVp/hVQITBo4T2ToqJB3Vsy7efdpD+1KPwYmbSW2uskyhZFCOdi93m7L5Kv0JRSRDskMzz3S7SunqipN6maSXsc7qjubuHkkCyhSQ0NFgmib7oQhL9D6DlqXYYW3A9Zxya3vP4JHODBdy6axzzlaLlIWtuQBmSbAcSeQUr0Nq/wBEMcw6/Bvu9/1k+6M1Wjphi9eT3jw+EcO/esVblnq7EC8ZI9uVs8IwcMcJZtT2HCb53pDIUpnckbyqErdxhZpoDJIxg3vc1o73EBOk0H0qtETDaNpMbTl1YYQcTr7twcb8yF46svArYC7d0gHich8yEmpnBrarG4ttTzgkb7ktGHP3vV8U9CzO5reSoVbKYg+Qbtbcepv/ABZLNOadgs322sAEUTXEMYy2/qjMnIlxIJvkLKPv1ib7FPGDu6zpHs+wTme827E0yQFpFxvAI5EcweITlHq9I8B8ccvRvjdIxwY4tu1pJZiAtva4eS1YoqdgGYXXmBxWsdcNeQOAta+vkeGykOaXFzQ9pwtIaxgMTQNwaRkOTtymGgqeSekkwVXSNMkbHZAStJYbtkuQ50ZJ5m1r2UO0JWRgls7n9E7PCHHoy8bjIwZkfDmn2WskDPRvj6J12egwtZuvhIaAQbG9jmo2IyNjjylunPZT8Fp5KifM2QA+e5+SQXQi3+8kLKXK9WDDZdKoQhXa8gQhCEIQhCEIQhCEIQtXNuLHMFbIQhQLWbZDS1GJ8H83lOd25xk9sfD9myq3TmzitpScUJlZ78IL25cwBib4hdHrFlKiq5I9NwmHwNcuSzvsciN4O8d/JC6e0tqpS1P9IgjkPvFtnfbFj81EdIbEaN9zE+aLkA4PaPBwv81OZiDD4hZRjSuGyo9CtmXYN7lX9qEfg9JjsIl/5qP/AC3f9yeFZCe6b6EnCq9CtWLYO/26to+GI/i5OFHsKgB9LUSv7GtYz55lIa2Ed0op5OFTN05aK1dqan+jwySA+0G2YO95s35q+NGbOKCnILKdr3D2pSZD32dkPAJ7eywsAABuAyA8FGkxAfoCkx0V/EVVOg9koaA+tfiP93Ger3OfvPgpWaNkTAyJrWMG5rQAE/VATTWBVU875fEVf0cDIvCEwVqZKtPtY1MdW1V71qaZNMyRPS2YJI8Jgq6YtGSFrg5u9pBHeDcfMJ505o/pnxmLEIKhkk5EbRd04ebwufYhpF8r5buJTIUu0dpTA10Ugc6F5u4NNnNcBYSRn3ud8iMlIpp+k4n/AF1XYrQGrjFjta45HcJRpXQUclH/ADNlwxzHxkuLpCS1wmikJya+4a5rQA02NrkraqL4DTyR4mwtbE2NpxsN4g172yMcB1i57jfMG61p6CaN3SUchkHOL1wOUkW8eRCJdNTF3Xhic/m6n63lu+Sfkq3yRhr73BvdVlNhjIKgyw5S0ixB0I/PKU6JpCJJCJAY5ZB0NSyPpHw2JLon2ZiY8seLHddu9e2koYXx1DqVlnmzqlsjrPBieQZWRgYDfFYlp4nLNIpKaqnGKYmONvGT0UbfhYAL9wF14VdcxkZhp74XEdLI4WdKRmAB7EYyNt54pJap0g14sfP5JKXCWQvAYbkG4ts3m57psWViyyq67lqrnkfRdKIQhXa8iQhCEIQhCEIQhCEIQhCEIQhCEIQhCEJEIQhCVCwhCVC8XpPLxWULgp9iQTpprEITLlZwbpjrEx1iEKM5aGmTVOkL1lCYKu414larKFwVJGyBIWm7SQRuINiO4qT0ml5uhHppfVH9o/8ANCFIh3Kqa5oLm3HCjJnc8kvcXGwzcST5larKE0/xKyiFmaJyomDAMhx+8oQhKqp3iK//2Q=="/>
          <p:cNvSpPr>
            <a:spLocks noChangeAspect="1" noChangeArrowheads="1"/>
          </p:cNvSpPr>
          <p:nvPr/>
        </p:nvSpPr>
        <p:spPr bwMode="auto">
          <a:xfrm>
            <a:off x="73025"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 Box 3"/>
          <p:cNvSpPr txBox="1">
            <a:spLocks noChangeArrowheads="1"/>
          </p:cNvSpPr>
          <p:nvPr/>
        </p:nvSpPr>
        <p:spPr bwMode="auto">
          <a:xfrm>
            <a:off x="685800" y="990600"/>
            <a:ext cx="4419600" cy="3505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1924: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Rufus </a:t>
            </a:r>
            <a:r>
              <a:rPr kumimoji="0" lang="en-US" sz="2800" b="1" i="0" u="none" strike="noStrike" cap="none" normalizeH="0" baseline="0" dirty="0" err="1" smtClean="0">
                <a:ln>
                  <a:noFill/>
                </a:ln>
                <a:solidFill>
                  <a:srgbClr val="000000"/>
                </a:solidFill>
                <a:effectLst/>
                <a:latin typeface="Times New Roman" pitchFamily="18" charset="0"/>
                <a:cs typeface="Arial" pitchFamily="34" charset="0"/>
              </a:rPr>
              <a:t>Alphonso</a:t>
            </a:r>
            <a:r>
              <a:rPr kumimoji="0" lang="en-US" sz="2800" b="1" i="0" u="none" strike="noStrike" cap="none" normalizeH="0" baseline="0" dirty="0" smtClean="0">
                <a:ln>
                  <a:noFill/>
                </a:ln>
                <a:solidFill>
                  <a:srgbClr val="000000"/>
                </a:solidFill>
                <a:effectLst/>
                <a:latin typeface="Times New Roman" pitchFamily="18" charset="0"/>
                <a:cs typeface="Arial" pitchFamily="34" charset="0"/>
              </a:rPr>
              <a:t> Graham was born to James and Lolita Graham nee Mars on St. Thomas.  He was the first Black stenographer at the United Nations - 1947 to 1960.</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Picture 2" descr="http://t3.gstatic.com/images?q=tbn:ANd9GcSNNhZRtN8yn_0mI08yClI5UxUbOv3gASp23LnwNt31VHurKYYl1A"/>
          <p:cNvPicPr>
            <a:picLocks noChangeAspect="1" noChangeArrowheads="1"/>
          </p:cNvPicPr>
          <p:nvPr/>
        </p:nvPicPr>
        <p:blipFill>
          <a:blip r:embed="rId3" cstate="print">
            <a:lum bright="10000"/>
          </a:blip>
          <a:srcRect l="8000" r="12000" b="45000"/>
          <a:stretch>
            <a:fillRect/>
          </a:stretch>
        </p:blipFill>
        <p:spPr bwMode="auto">
          <a:xfrm>
            <a:off x="5715000" y="1981200"/>
            <a:ext cx="2078182" cy="1752600"/>
          </a:xfrm>
          <a:prstGeom prst="rect">
            <a:avLst/>
          </a:prstGeom>
          <a:ln>
            <a:noFill/>
          </a:ln>
          <a:effectLst>
            <a:softEdge rad="112500"/>
          </a:effectLst>
        </p:spPr>
      </p:pic>
    </p:spTree>
  </p:cSld>
  <p:clrMapOvr>
    <a:masterClrMapping/>
  </p:clrMapOvr>
  <p:transition spd="slow">
    <p:wedge/>
    <p:sndAc>
      <p:stSnd>
        <p:snd r:embed="rId2" name="wind.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11674</TotalTime>
  <Words>1979</Words>
  <Application>Microsoft Office PowerPoint</Application>
  <PresentationFormat>On-screen Show (4:3)</PresentationFormat>
  <Paragraphs>217</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Baskerville Old Face</vt:lpstr>
      <vt:lpstr>Bookman Old Style</vt:lpstr>
      <vt:lpstr>Calibri</vt:lpstr>
      <vt:lpstr>Constantia</vt:lpstr>
      <vt:lpstr>Georgia</vt:lpstr>
      <vt:lpstr>Times New Roman</vt:lpstr>
      <vt:lpstr>Wingdings 2</vt:lpstr>
      <vt:lpstr>Flow</vt:lpstr>
      <vt:lpstr>PowerPoint Presentation</vt:lpstr>
      <vt:lpstr>PowerPoint Presentation</vt:lpstr>
      <vt:lpstr>SPECIAL TRIBUTE CELEBRATION OF MEN CONTRIBUTING TO MUSIC  IN THE USVI</vt:lpstr>
      <vt:lpstr>JUNE 1st:</vt:lpstr>
      <vt:lpstr>JUNE 2nd:</vt:lpstr>
      <vt:lpstr>JUNE 3rd:</vt:lpstr>
      <vt:lpstr>JUNE  4th:</vt:lpstr>
      <vt:lpstr>JUNE  5th:</vt:lpstr>
      <vt:lpstr>JUNE  6th:</vt:lpstr>
      <vt:lpstr>JUNE 7th:</vt:lpstr>
      <vt:lpstr>JUNE 8th:</vt:lpstr>
      <vt:lpstr>JUNE  9th:</vt:lpstr>
      <vt:lpstr>JUNE  10th:</vt:lpstr>
      <vt:lpstr>JUNE 11th:</vt:lpstr>
      <vt:lpstr>JUNE 12th:</vt:lpstr>
      <vt:lpstr>JUNE 13th:</vt:lpstr>
      <vt:lpstr>JUNE 14th:</vt:lpstr>
      <vt:lpstr>JUNE 15th:</vt:lpstr>
      <vt:lpstr>JUNE 16th:</vt:lpstr>
      <vt:lpstr>JUNE 17th:</vt:lpstr>
      <vt:lpstr>JUNE 18th:</vt:lpstr>
      <vt:lpstr>JUNE 19th:</vt:lpstr>
      <vt:lpstr>JUNE 20th:</vt:lpstr>
      <vt:lpstr>JUNE 21st:</vt:lpstr>
      <vt:lpstr>JUNE 22nd:</vt:lpstr>
      <vt:lpstr>JUNE 23rd:</vt:lpstr>
      <vt:lpstr>JUNE 24th:</vt:lpstr>
      <vt:lpstr>JUNE 25th:</vt:lpstr>
      <vt:lpstr>JUNE 26th:</vt:lpstr>
      <vt:lpstr>JUNE 27th:</vt:lpstr>
      <vt:lpstr>JUNE 28th:</vt:lpstr>
      <vt:lpstr>JUNE 29th:</vt:lpstr>
      <vt:lpstr>JUNE 30th:</vt:lpstr>
      <vt:lpstr>DIVISION OF VI CULTURAL EDUCATION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2011 HISTORICAL CALENDAR</dc:title>
  <dc:creator>Arlene L. Pinney-Benjamin</dc:creator>
  <cp:lastModifiedBy>yohance</cp:lastModifiedBy>
  <cp:revision>1009</cp:revision>
  <dcterms:created xsi:type="dcterms:W3CDTF">2010-10-14T13:12:33Z</dcterms:created>
  <dcterms:modified xsi:type="dcterms:W3CDTF">2017-06-15T03:14:02Z</dcterms:modified>
</cp:coreProperties>
</file>