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4" r:id="rId1"/>
  </p:sldMasterIdLst>
  <p:notesMasterIdLst>
    <p:notesMasterId r:id="rId38"/>
  </p:notesMasterIdLst>
  <p:sldIdLst>
    <p:sldId id="297" r:id="rId2"/>
    <p:sldId id="303" r:id="rId3"/>
    <p:sldId id="304" r:id="rId4"/>
    <p:sldId id="305" r:id="rId5"/>
    <p:sldId id="262" r:id="rId6"/>
    <p:sldId id="263" r:id="rId7"/>
    <p:sldId id="264" r:id="rId8"/>
    <p:sldId id="265" r:id="rId9"/>
    <p:sldId id="267" r:id="rId10"/>
    <p:sldId id="280" r:id="rId11"/>
    <p:sldId id="279" r:id="rId12"/>
    <p:sldId id="278" r:id="rId13"/>
    <p:sldId id="266" r:id="rId14"/>
    <p:sldId id="268" r:id="rId15"/>
    <p:sldId id="277" r:id="rId16"/>
    <p:sldId id="276" r:id="rId17"/>
    <p:sldId id="275" r:id="rId18"/>
    <p:sldId id="274" r:id="rId19"/>
    <p:sldId id="273" r:id="rId20"/>
    <p:sldId id="272" r:id="rId21"/>
    <p:sldId id="271" r:id="rId22"/>
    <p:sldId id="270" r:id="rId23"/>
    <p:sldId id="269" r:id="rId24"/>
    <p:sldId id="282" r:id="rId25"/>
    <p:sldId id="284" r:id="rId26"/>
    <p:sldId id="283" r:id="rId27"/>
    <p:sldId id="285" r:id="rId28"/>
    <p:sldId id="281" r:id="rId29"/>
    <p:sldId id="286" r:id="rId30"/>
    <p:sldId id="288" r:id="rId31"/>
    <p:sldId id="292" r:id="rId32"/>
    <p:sldId id="291" r:id="rId33"/>
    <p:sldId id="299" r:id="rId34"/>
    <p:sldId id="298" r:id="rId35"/>
    <p:sldId id="302" r:id="rId36"/>
    <p:sldId id="287" r:id="rId37"/>
  </p:sldIdLst>
  <p:sldSz cx="9144000" cy="6858000" type="screen4x3"/>
  <p:notesSz cx="685800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ACB"/>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704" autoAdjust="0"/>
  </p:normalViewPr>
  <p:slideViewPr>
    <p:cSldViewPr>
      <p:cViewPr varScale="1">
        <p:scale>
          <a:sx n="92" d="100"/>
          <a:sy n="92" d="100"/>
        </p:scale>
        <p:origin x="66"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46" y="-102"/>
      </p:cViewPr>
      <p:guideLst>
        <p:guide orient="horz" pos="2926"/>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503"/>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84613" y="1"/>
            <a:ext cx="2971800" cy="464503"/>
          </a:xfrm>
          <a:prstGeom prst="rect">
            <a:avLst/>
          </a:prstGeom>
        </p:spPr>
        <p:txBody>
          <a:bodyPr vert="horz" lIns="91425" tIns="45713" rIns="91425" bIns="45713" rtlCol="0"/>
          <a:lstStyle>
            <a:lvl1pPr algn="r">
              <a:defRPr sz="1200"/>
            </a:lvl1pPr>
          </a:lstStyle>
          <a:p>
            <a:fld id="{549848C6-9051-4EBD-8CA1-2E9A9B69C903}" type="datetimeFigureOut">
              <a:rPr lang="en-US" smtClean="0"/>
              <a:pPr/>
              <a:t>7/31/2017</a:t>
            </a:fld>
            <a:endParaRPr lang="en-US"/>
          </a:p>
        </p:txBody>
      </p:sp>
      <p:sp>
        <p:nvSpPr>
          <p:cNvPr id="4" name="Slide Image Placeholder 3"/>
          <p:cNvSpPr>
            <a:spLocks noGrp="1" noRot="1" noChangeAspect="1"/>
          </p:cNvSpPr>
          <p:nvPr>
            <p:ph type="sldImg" idx="2"/>
          </p:nvPr>
        </p:nvSpPr>
        <p:spPr>
          <a:xfrm>
            <a:off x="1108075" y="696913"/>
            <a:ext cx="4641850" cy="3482975"/>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5800" y="4412775"/>
            <a:ext cx="5486400" cy="418052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6"/>
            <a:ext cx="2971800" cy="464503"/>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3936"/>
            <a:ext cx="2971800" cy="464503"/>
          </a:xfrm>
          <a:prstGeom prst="rect">
            <a:avLst/>
          </a:prstGeom>
        </p:spPr>
        <p:txBody>
          <a:bodyPr vert="horz" lIns="91425" tIns="45713" rIns="91425" bIns="45713" rtlCol="0" anchor="b"/>
          <a:lstStyle>
            <a:lvl1pPr algn="r">
              <a:defRPr sz="1200"/>
            </a:lvl1pPr>
          </a:lstStyle>
          <a:p>
            <a:fld id="{EE6A956C-A275-4439-819F-0A1591A37C52}" type="slidenum">
              <a:rPr lang="en-US" smtClean="0"/>
              <a:pPr/>
              <a:t>‹#›</a:t>
            </a:fld>
            <a:endParaRPr lang="en-US"/>
          </a:p>
        </p:txBody>
      </p:sp>
    </p:spTree>
    <p:extLst>
      <p:ext uri="{BB962C8B-B14F-4D97-AF65-F5344CB8AC3E}">
        <p14:creationId xmlns:p14="http://schemas.microsoft.com/office/powerpoint/2010/main" val="39163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6A956C-A275-4439-819F-0A1591A37C52}" type="slidenum">
              <a:rPr lang="en-US" smtClean="0"/>
              <a:pPr/>
              <a:t>1</a:t>
            </a:fld>
            <a:endParaRPr lang="en-US"/>
          </a:p>
        </p:txBody>
      </p:sp>
    </p:spTree>
    <p:extLst>
      <p:ext uri="{BB962C8B-B14F-4D97-AF65-F5344CB8AC3E}">
        <p14:creationId xmlns:p14="http://schemas.microsoft.com/office/powerpoint/2010/main" val="329909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6A956C-A275-4439-819F-0A1591A37C52}" type="slidenum">
              <a:rPr lang="en-US" smtClean="0"/>
              <a:pPr/>
              <a:t>2</a:t>
            </a:fld>
            <a:endParaRPr lang="en-US"/>
          </a:p>
        </p:txBody>
      </p:sp>
    </p:spTree>
    <p:extLst>
      <p:ext uri="{BB962C8B-B14F-4D97-AF65-F5344CB8AC3E}">
        <p14:creationId xmlns:p14="http://schemas.microsoft.com/office/powerpoint/2010/main" val="3185381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6A956C-A275-4439-819F-0A1591A37C52}" type="slidenum">
              <a:rPr lang="en-US" smtClean="0"/>
              <a:pPr/>
              <a:t>3</a:t>
            </a:fld>
            <a:endParaRPr lang="en-US"/>
          </a:p>
        </p:txBody>
      </p:sp>
    </p:spTree>
    <p:extLst>
      <p:ext uri="{BB962C8B-B14F-4D97-AF65-F5344CB8AC3E}">
        <p14:creationId xmlns:p14="http://schemas.microsoft.com/office/powerpoint/2010/main" val="2568043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6A956C-A275-4439-819F-0A1591A37C52}" type="slidenum">
              <a:rPr lang="en-US" smtClean="0"/>
              <a:pPr/>
              <a:t>4</a:t>
            </a:fld>
            <a:endParaRPr lang="en-US"/>
          </a:p>
        </p:txBody>
      </p:sp>
    </p:spTree>
    <p:extLst>
      <p:ext uri="{BB962C8B-B14F-4D97-AF65-F5344CB8AC3E}">
        <p14:creationId xmlns:p14="http://schemas.microsoft.com/office/powerpoint/2010/main" val="288531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6A956C-A275-4439-819F-0A1591A37C52}" type="slidenum">
              <a:rPr lang="en-US" smtClean="0"/>
              <a:pPr/>
              <a:t>25</a:t>
            </a:fld>
            <a:endParaRPr lang="en-US"/>
          </a:p>
        </p:txBody>
      </p:sp>
    </p:spTree>
    <p:extLst>
      <p:ext uri="{BB962C8B-B14F-4D97-AF65-F5344CB8AC3E}">
        <p14:creationId xmlns:p14="http://schemas.microsoft.com/office/powerpoint/2010/main" val="714078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6E3EE0AD-ABCB-4343-B192-F7C762E0E0F9}" type="datetimeFigureOut">
              <a:rPr lang="en-US" smtClean="0"/>
              <a:pPr/>
              <a:t>7/31/2017</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3181749734"/>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3EE0AD-ABCB-4343-B192-F7C762E0E0F9}" type="datetimeFigureOut">
              <a:rPr lang="en-US" smtClean="0"/>
              <a:pPr/>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13772025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E3EE0AD-ABCB-4343-B192-F7C762E0E0F9}" type="datetimeFigureOut">
              <a:rPr lang="en-US" smtClean="0"/>
              <a:pPr/>
              <a:t>7/31/2017</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21015144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E3EE0AD-ABCB-4343-B192-F7C762E0E0F9}" type="datetimeFigureOut">
              <a:rPr lang="en-US" smtClean="0"/>
              <a:pPr/>
              <a:t>7/31/2017</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973FFCBD-B7BB-4791-AB14-CB40D84193B6}"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506547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6E3EE0AD-ABCB-4343-B192-F7C762E0E0F9}" type="datetimeFigureOut">
              <a:rPr lang="en-US" smtClean="0"/>
              <a:pPr/>
              <a:t>7/31/2017</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3986095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E3EE0AD-ABCB-4343-B192-F7C762E0E0F9}" type="datetimeFigureOut">
              <a:rPr lang="en-US" smtClean="0"/>
              <a:pPr/>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12720082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E3EE0AD-ABCB-4343-B192-F7C762E0E0F9}" type="datetimeFigureOut">
              <a:rPr lang="en-US" smtClean="0"/>
              <a:pPr/>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34377882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EE0AD-ABCB-4343-B192-F7C762E0E0F9}"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2821816894"/>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E3EE0AD-ABCB-4343-B192-F7C762E0E0F9}" type="datetimeFigureOut">
              <a:rPr lang="en-US" smtClean="0"/>
              <a:pPr/>
              <a:t>7/31/2017</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4191529853"/>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EE0AD-ABCB-4343-B192-F7C762E0E0F9}"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3502953275"/>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E3EE0AD-ABCB-4343-B192-F7C762E0E0F9}" type="datetimeFigureOut">
              <a:rPr lang="en-US" smtClean="0"/>
              <a:pPr/>
              <a:t>7/31/2017</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189343589"/>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3EE0AD-ABCB-4343-B192-F7C762E0E0F9}" type="datetimeFigureOut">
              <a:rPr lang="en-US" smtClean="0"/>
              <a:pPr/>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4065886890"/>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3EE0AD-ABCB-4343-B192-F7C762E0E0F9}" type="datetimeFigureOut">
              <a:rPr lang="en-US" smtClean="0"/>
              <a:pPr/>
              <a:t>7/31/2017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3168646440"/>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3EE0AD-ABCB-4343-B192-F7C762E0E0F9}" type="datetimeFigureOut">
              <a:rPr lang="en-US" smtClean="0"/>
              <a:pPr/>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327760520"/>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EE0AD-ABCB-4343-B192-F7C762E0E0F9}" type="datetimeFigureOut">
              <a:rPr lang="en-US" smtClean="0"/>
              <a:pPr/>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3405537062"/>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3EE0AD-ABCB-4343-B192-F7C762E0E0F9}" type="datetimeFigureOut">
              <a:rPr lang="en-US" smtClean="0"/>
              <a:pPr/>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488330728"/>
      </p:ext>
    </p:extLst>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3EE0AD-ABCB-4343-B192-F7C762E0E0F9}" type="datetimeFigureOut">
              <a:rPr lang="en-US" smtClean="0"/>
              <a:pPr/>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FFCBD-B7BB-4791-AB14-CB40D84193B6}" type="slidenum">
              <a:rPr lang="en-US" smtClean="0"/>
              <a:pPr/>
              <a:t>‹#›</a:t>
            </a:fld>
            <a:endParaRPr lang="en-US"/>
          </a:p>
        </p:txBody>
      </p:sp>
    </p:spTree>
    <p:extLst>
      <p:ext uri="{BB962C8B-B14F-4D97-AF65-F5344CB8AC3E}">
        <p14:creationId xmlns:p14="http://schemas.microsoft.com/office/powerpoint/2010/main" val="3627950275"/>
      </p:ext>
    </p:extLst>
  </p:cSld>
  <p:clrMapOvr>
    <a:masterClrMapping/>
  </p:clrMapOvr>
  <p:transition spd="slow">
    <p:wedge/>
    <p:sndAc>
      <p:stSnd>
        <p:snd r:embed="rId1" name="wind.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rgbClr val="00206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E3EE0AD-ABCB-4343-B192-F7C762E0E0F9}" type="datetimeFigureOut">
              <a:rPr lang="en-US" smtClean="0"/>
              <a:pPr/>
              <a:t>7/31/2017</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73FFCBD-B7BB-4791-AB14-CB40D84193B6}" type="slidenum">
              <a:rPr lang="en-US" smtClean="0"/>
              <a:pPr/>
              <a:t>‹#›</a:t>
            </a:fld>
            <a:endParaRPr lang="en-US"/>
          </a:p>
        </p:txBody>
      </p:sp>
    </p:spTree>
    <p:extLst>
      <p:ext uri="{BB962C8B-B14F-4D97-AF65-F5344CB8AC3E}">
        <p14:creationId xmlns:p14="http://schemas.microsoft.com/office/powerpoint/2010/main" val="2737941515"/>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Lst>
  <p:transition spd="slow">
    <p:wedge/>
    <p:sndAc>
      <p:stSnd>
        <p:snd r:embed="rId19" name="wind.wav"/>
      </p:stSnd>
    </p:sndAc>
  </p:transition>
  <p:timing>
    <p:tnLst>
      <p:par>
        <p:cTn id="1" dur="indefinite" restart="never" nodeType="tmRoot"/>
      </p:par>
    </p:tnLst>
  </p:timing>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gi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hyperlink" Target="http://www.facebook.com/l.php?u=http://en.wikipedia.org/wiki/File:U.S._Territory_Governors_meet_in_Capitol._Washington,_D.C.,_Aug._13.jpg&amp;h=FAQCkrzX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mailto:yohance.henley@vide.vi" TargetMode="External"/><Relationship Id="rId7"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hyperlink" Target="mailto:mlamakalo@vide.vi" TargetMode="External"/><Relationship Id="rId10" Type="http://schemas.openxmlformats.org/officeDocument/2006/relationships/image" Target="../media/image50.png"/><Relationship Id="rId4" Type="http://schemas.openxmlformats.org/officeDocument/2006/relationships/hyperlink" Target="mailto:mmartin@vide.vi" TargetMode="External"/><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traveltips.usatoday.com/tips-places-usvi-59484.html"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hyperlink" Target="http://www.stx.k12.vi/profiles/Jarvis.htm" TargetMode="Externa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stx.k12.vi/profiles/Melchior.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stcroixthisweek.com/featured-articles/emancipation-day-1.html"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57400" y="239829"/>
            <a:ext cx="6705600" cy="2215991"/>
          </a:xfrm>
          <a:prstGeom prst="rect">
            <a:avLst/>
          </a:prstGeom>
          <a:solidFill>
            <a:srgbClr val="002060"/>
          </a:solidFill>
          <a:ln>
            <a:solidFill>
              <a:srgbClr val="FC9ACB"/>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
            </a:r>
            <a:br>
              <a:rPr lang="en-US" sz="28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br>
            <a:r>
              <a:rPr lang="en-US" sz="4000" b="1" dirty="0" smtClean="0">
                <a:ln w="18000">
                  <a:solidFill>
                    <a:srgbClr val="FC9ACB"/>
                  </a:solidFill>
                  <a:prstDash val="solid"/>
                  <a:miter lim="800000"/>
                </a:ln>
                <a:solidFill>
                  <a:srgbClr val="002060"/>
                </a:solidFill>
                <a:effectLst>
                  <a:outerShdw blurRad="25500" dist="23000" dir="7020000" algn="tl">
                    <a:srgbClr val="000000">
                      <a:alpha val="50000"/>
                    </a:srgbClr>
                  </a:outerShdw>
                </a:effectLst>
                <a:latin typeface="+mj-lt"/>
              </a:rPr>
              <a:t>AUGUST  </a:t>
            </a:r>
            <a:r>
              <a:rPr lang="en-US" sz="5400" b="1" dirty="0" smtClean="0">
                <a:ln w="18000">
                  <a:solidFill>
                    <a:srgbClr val="FC9ACB"/>
                  </a:solidFill>
                  <a:prstDash val="solid"/>
                  <a:miter lim="800000"/>
                </a:ln>
                <a:solidFill>
                  <a:srgbClr val="002060"/>
                </a:solidFill>
                <a:effectLst>
                  <a:outerShdw blurRad="25500" dist="23000" dir="7020000" algn="tl">
                    <a:srgbClr val="000000">
                      <a:alpha val="50000"/>
                    </a:srgbClr>
                  </a:outerShdw>
                </a:effectLst>
                <a:latin typeface="+mj-lt"/>
              </a:rPr>
              <a:t>2017</a:t>
            </a:r>
            <a:r>
              <a:rPr lang="en-US" sz="2800" b="1" dirty="0" smtClean="0">
                <a:ln w="18000">
                  <a:solidFill>
                    <a:srgbClr val="FC9ACB"/>
                  </a:solidFill>
                  <a:prstDash val="solid"/>
                  <a:miter lim="800000"/>
                </a:ln>
                <a:solidFill>
                  <a:srgbClr val="002060"/>
                </a:solidFill>
                <a:effectLst>
                  <a:outerShdw blurRad="25500" dist="23000" dir="7020000" algn="tl">
                    <a:srgbClr val="000000">
                      <a:alpha val="50000"/>
                    </a:srgbClr>
                  </a:outerShdw>
                </a:effectLst>
                <a:latin typeface="+mj-lt"/>
              </a:rPr>
              <a:t/>
            </a:r>
            <a:br>
              <a:rPr lang="en-US" sz="2800" b="1" dirty="0" smtClean="0">
                <a:ln w="18000">
                  <a:solidFill>
                    <a:srgbClr val="FC9ACB"/>
                  </a:solidFill>
                  <a:prstDash val="solid"/>
                  <a:miter lim="800000"/>
                </a:ln>
                <a:solidFill>
                  <a:srgbClr val="002060"/>
                </a:solidFill>
                <a:effectLst>
                  <a:outerShdw blurRad="25500" dist="23000" dir="7020000" algn="tl">
                    <a:srgbClr val="000000">
                      <a:alpha val="50000"/>
                    </a:srgbClr>
                  </a:outerShdw>
                </a:effectLst>
                <a:latin typeface="+mj-lt"/>
              </a:rPr>
            </a:br>
            <a:endParaRPr lang="en-US" sz="2800" b="1" dirty="0" smtClean="0">
              <a:ln w="18000">
                <a:solidFill>
                  <a:srgbClr val="FC9ACB"/>
                </a:solidFill>
                <a:prstDash val="solid"/>
                <a:miter lim="800000"/>
              </a:ln>
              <a:solidFill>
                <a:srgbClr val="002060"/>
              </a:solidFill>
              <a:effectLst>
                <a:outerShdw blurRad="25500" dist="23000" dir="7020000" algn="tl">
                  <a:srgbClr val="000000">
                    <a:alpha val="50000"/>
                  </a:srgbClr>
                </a:outerShdw>
              </a:effectLst>
              <a:latin typeface="+mj-lt"/>
            </a:endParaRPr>
          </a:p>
          <a:p>
            <a:pPr algn="ctr"/>
            <a:r>
              <a:rPr lang="en-US" sz="2800" b="1" dirty="0" smtClean="0">
                <a:ln w="18000">
                  <a:solidFill>
                    <a:srgbClr val="FC9ACB"/>
                  </a:solidFill>
                  <a:prstDash val="solid"/>
                  <a:miter lim="800000"/>
                </a:ln>
                <a:solidFill>
                  <a:srgbClr val="002060"/>
                </a:solidFill>
                <a:effectLst>
                  <a:outerShdw blurRad="25500" dist="23000" dir="7020000" algn="tl">
                    <a:srgbClr val="000000">
                      <a:alpha val="50000"/>
                    </a:srgbClr>
                  </a:outerShdw>
                </a:effectLst>
                <a:latin typeface="+mj-lt"/>
              </a:rPr>
              <a:t> HISTORICAL CULTURAL CALENDAR</a:t>
            </a:r>
            <a:endParaRPr lang="en-US" dirty="0">
              <a:ln w="18000">
                <a:solidFill>
                  <a:srgbClr val="FC9ACB"/>
                </a:solidFill>
                <a:prstDash val="solid"/>
                <a:miter lim="800000"/>
              </a:ln>
              <a:solidFill>
                <a:srgbClr val="002060"/>
              </a:solidFill>
              <a:latin typeface="+mj-lt"/>
            </a:endParaRPr>
          </a:p>
        </p:txBody>
      </p:sp>
      <p:pic>
        <p:nvPicPr>
          <p:cNvPr id="7" name="Picture 4" descr="armour_usvi-flag[1]"/>
          <p:cNvPicPr>
            <a:picLocks noChangeAspect="1" noChangeArrowheads="1" noCrop="1"/>
          </p:cNvPicPr>
          <p:nvPr/>
        </p:nvPicPr>
        <p:blipFill>
          <a:blip r:embed="rId4" cstate="print"/>
          <a:srcRect/>
          <a:stretch>
            <a:fillRect/>
          </a:stretch>
        </p:blipFill>
        <p:spPr bwMode="auto">
          <a:xfrm>
            <a:off x="152400" y="1398252"/>
            <a:ext cx="1447800" cy="1118754"/>
          </a:xfrm>
          <a:prstGeom prst="rect">
            <a:avLst/>
          </a:prstGeom>
          <a:noFill/>
          <a:ln w="9525" algn="in">
            <a:noFill/>
            <a:miter lim="800000"/>
            <a:headEnd/>
            <a:tailEnd/>
          </a:ln>
        </p:spPr>
      </p:pic>
      <p:pic>
        <p:nvPicPr>
          <p:cNvPr id="6" name="Picture 2" descr="us-flag[1]"/>
          <p:cNvPicPr>
            <a:picLocks noChangeAspect="1" noChangeArrowheads="1"/>
          </p:cNvPicPr>
          <p:nvPr/>
        </p:nvPicPr>
        <p:blipFill>
          <a:blip r:embed="rId5" cstate="print"/>
          <a:srcRect/>
          <a:stretch>
            <a:fillRect/>
          </a:stretch>
        </p:blipFill>
        <p:spPr bwMode="auto">
          <a:xfrm>
            <a:off x="199724" y="228600"/>
            <a:ext cx="1147011" cy="990600"/>
          </a:xfrm>
          <a:prstGeom prst="rect">
            <a:avLst/>
          </a:prstGeom>
          <a:ln>
            <a:noFill/>
          </a:ln>
          <a:effectLst>
            <a:outerShdw blurRad="292100" dist="139700" dir="2700000" algn="tl" rotWithShape="0">
              <a:srgbClr val="333333">
                <a:alpha val="65000"/>
              </a:srgbClr>
            </a:outerShdw>
          </a:effectLst>
        </p:spPr>
      </p:pic>
      <p:pic>
        <p:nvPicPr>
          <p:cNvPr id="10" name="Picture 3" descr="seal[1]"/>
          <p:cNvPicPr>
            <a:picLocks noChangeAspect="1" noChangeArrowheads="1"/>
          </p:cNvPicPr>
          <p:nvPr/>
        </p:nvPicPr>
        <p:blipFill>
          <a:blip r:embed="rId6" cstate="print"/>
          <a:srcRect/>
          <a:stretch>
            <a:fillRect/>
          </a:stretch>
        </p:blipFill>
        <p:spPr bwMode="auto">
          <a:xfrm>
            <a:off x="130743" y="2745606"/>
            <a:ext cx="1295400" cy="1219200"/>
          </a:xfrm>
          <a:prstGeom prst="rect">
            <a:avLst/>
          </a:prstGeom>
          <a:noFill/>
          <a:ln w="9525" algn="in">
            <a:noFill/>
            <a:miter lim="800000"/>
            <a:headEnd/>
            <a:tailEnd/>
          </a:ln>
          <a:effectLst/>
        </p:spPr>
      </p:pic>
      <p:pic>
        <p:nvPicPr>
          <p:cNvPr id="11" name="Picture 1" descr="cid:image004.png@01CD919D.EA625BE0"/>
          <p:cNvPicPr>
            <a:picLocks noChangeAspect="1" noChangeArrowheads="1"/>
          </p:cNvPicPr>
          <p:nvPr/>
        </p:nvPicPr>
        <p:blipFill>
          <a:blip r:embed="rId7" cstate="print"/>
          <a:srcRect/>
          <a:stretch>
            <a:fillRect/>
          </a:stretch>
        </p:blipFill>
        <p:spPr bwMode="auto">
          <a:xfrm>
            <a:off x="76200" y="3964806"/>
            <a:ext cx="1600200" cy="781050"/>
          </a:xfrm>
          <a:prstGeom prst="rect">
            <a:avLst/>
          </a:prstGeom>
          <a:noFill/>
          <a:ln w="9525">
            <a:noFill/>
            <a:miter lim="800000"/>
            <a:headEnd/>
            <a:tailEnd/>
          </a:ln>
        </p:spPr>
      </p:pic>
      <p:pic>
        <p:nvPicPr>
          <p:cNvPr id="12" name="Picture 2"/>
          <p:cNvPicPr>
            <a:picLocks noChangeAspect="1" noChangeArrowheads="1"/>
          </p:cNvPicPr>
          <p:nvPr/>
        </p:nvPicPr>
        <p:blipFill>
          <a:blip r:embed="rId8" cstate="print"/>
          <a:srcRect/>
          <a:stretch>
            <a:fillRect/>
          </a:stretch>
        </p:blipFill>
        <p:spPr bwMode="auto">
          <a:xfrm>
            <a:off x="190500" y="4982527"/>
            <a:ext cx="1371600" cy="1032509"/>
          </a:xfrm>
          <a:prstGeom prst="rect">
            <a:avLst/>
          </a:prstGeom>
          <a:noFill/>
          <a:ln w="9525" algn="in">
            <a:noFill/>
            <a:miter lim="800000"/>
            <a:headEnd/>
            <a:tailEnd/>
          </a:ln>
          <a:effectLst/>
        </p:spPr>
      </p:pic>
      <p:pic>
        <p:nvPicPr>
          <p:cNvPr id="2" name="Picture 1"/>
          <p:cNvPicPr>
            <a:picLocks noChangeAspect="1"/>
          </p:cNvPicPr>
          <p:nvPr/>
        </p:nvPicPr>
        <p:blipFill>
          <a:blip r:embed="rId9"/>
          <a:stretch>
            <a:fillRect/>
          </a:stretch>
        </p:blipFill>
        <p:spPr>
          <a:xfrm>
            <a:off x="76200" y="6193656"/>
            <a:ext cx="1865538" cy="426757"/>
          </a:xfrm>
          <a:prstGeom prst="rect">
            <a:avLst/>
          </a:prstGeom>
          <a:ln>
            <a:solidFill>
              <a:srgbClr val="FC9ACB"/>
            </a:solidFill>
          </a:ln>
        </p:spPr>
      </p:pic>
      <p:sp>
        <p:nvSpPr>
          <p:cNvPr id="4" name="TextBox 3"/>
          <p:cNvSpPr txBox="1"/>
          <p:nvPr/>
        </p:nvSpPr>
        <p:spPr>
          <a:xfrm>
            <a:off x="2057400" y="3657600"/>
            <a:ext cx="6705600" cy="1631216"/>
          </a:xfrm>
          <a:prstGeom prst="rect">
            <a:avLst/>
          </a:prstGeom>
          <a:solidFill>
            <a:srgbClr val="002060"/>
          </a:solidFill>
          <a:ln>
            <a:solidFill>
              <a:srgbClr val="FC9ACB"/>
            </a:solidFill>
          </a:ln>
        </p:spPr>
        <p:txBody>
          <a:bodyPr wrap="square" rtlCol="0">
            <a:spAutoFit/>
          </a:bodyPr>
          <a:lstStyle/>
          <a:p>
            <a:pPr lvl="0" algn="ctr">
              <a:spcBef>
                <a:spcPct val="0"/>
              </a:spcBef>
              <a:defRPr/>
            </a:pPr>
            <a:r>
              <a:rPr lang="en-US" sz="2000" b="1" dirty="0">
                <a:ln w="12700">
                  <a:solidFill>
                    <a:srgbClr val="FC9ACB"/>
                  </a:solidFill>
                  <a:prstDash val="solid"/>
                </a:ln>
                <a:solidFill>
                  <a:srgbClr val="002060"/>
                </a:solidFill>
                <a:latin typeface="Lucida Sans Unicode"/>
              </a:rPr>
              <a:t>COMPLIMENTS OF:</a:t>
            </a:r>
          </a:p>
          <a:p>
            <a:pPr lvl="0" algn="ctr">
              <a:spcBef>
                <a:spcPct val="0"/>
              </a:spcBef>
              <a:defRPr/>
            </a:pPr>
            <a:endParaRPr lang="en-US" sz="2000" b="1" dirty="0">
              <a:ln w="12700">
                <a:solidFill>
                  <a:srgbClr val="FC9ACB"/>
                </a:solidFill>
                <a:prstDash val="solid"/>
              </a:ln>
              <a:solidFill>
                <a:srgbClr val="002060"/>
              </a:solidFill>
              <a:latin typeface="Lucida Sans Unicode"/>
            </a:endParaRPr>
          </a:p>
          <a:p>
            <a:pPr lvl="0" algn="ctr">
              <a:spcBef>
                <a:spcPct val="0"/>
              </a:spcBef>
              <a:defRPr/>
            </a:pPr>
            <a:r>
              <a:rPr lang="en-US" sz="2000" b="1" dirty="0">
                <a:ln w="12700">
                  <a:solidFill>
                    <a:srgbClr val="FC9ACB"/>
                  </a:solidFill>
                  <a:prstDash val="solid"/>
                </a:ln>
                <a:solidFill>
                  <a:srgbClr val="002060"/>
                </a:solidFill>
                <a:latin typeface="Lucida Sans Unicode"/>
              </a:rPr>
              <a:t>VIRGIN ISLANDS DEPARTMENT OF EDUCATION</a:t>
            </a:r>
          </a:p>
          <a:p>
            <a:pPr lvl="0" algn="ctr">
              <a:spcBef>
                <a:spcPct val="0"/>
              </a:spcBef>
              <a:defRPr/>
            </a:pPr>
            <a:endParaRPr lang="en-US" sz="2000" b="1" dirty="0">
              <a:ln w="12700">
                <a:solidFill>
                  <a:srgbClr val="FC9ACB"/>
                </a:solidFill>
                <a:prstDash val="solid"/>
              </a:ln>
              <a:solidFill>
                <a:srgbClr val="002060"/>
              </a:solidFill>
              <a:latin typeface="Lucida Sans Unicode"/>
            </a:endParaRPr>
          </a:p>
          <a:p>
            <a:pPr lvl="0" algn="ctr">
              <a:spcBef>
                <a:spcPct val="0"/>
              </a:spcBef>
              <a:defRPr/>
            </a:pPr>
            <a:r>
              <a:rPr lang="en-US" sz="2000" b="1" dirty="0">
                <a:ln w="12700">
                  <a:solidFill>
                    <a:srgbClr val="FC9ACB"/>
                  </a:solidFill>
                  <a:prstDash val="solid"/>
                </a:ln>
                <a:solidFill>
                  <a:srgbClr val="002060"/>
                </a:solidFill>
                <a:latin typeface="Lucida Sans Unicode"/>
              </a:rPr>
              <a:t>DIVISION OF VIRGIN ISLANDS CULTURAL EDUCATION</a:t>
            </a:r>
          </a:p>
        </p:txBody>
      </p:sp>
    </p:spTree>
  </p:cSld>
  <p:clrMapOvr>
    <a:masterClrMapping/>
  </p:clrMapOvr>
  <p:transition spd="slow">
    <p:zoom/>
    <p:sndAc>
      <p:stSnd>
        <p:snd r:embed="rId3"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6</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762000" y="5181600"/>
            <a:ext cx="7696200" cy="646331"/>
          </a:xfrm>
          <a:prstGeom prst="rect">
            <a:avLst/>
          </a:prstGeom>
          <a:noFill/>
        </p:spPr>
        <p:txBody>
          <a:bodyPr wrap="square" rtlCol="0">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Daily News, 2009</a:t>
            </a:r>
          </a:p>
          <a:p>
            <a:r>
              <a:rPr lang="en-US" sz="1200" b="1" dirty="0" smtClean="0">
                <a:solidFill>
                  <a:schemeClr val="bg2"/>
                </a:solidFill>
                <a:latin typeface="Bookman Old Style" pitchFamily="18" charset="0"/>
              </a:rPr>
              <a:t>Picture:  </a:t>
            </a:r>
            <a:r>
              <a:rPr lang="en-US" sz="1200" b="1" dirty="0">
                <a:solidFill>
                  <a:schemeClr val="bg2"/>
                </a:solidFill>
                <a:latin typeface="Bookman Old Style" pitchFamily="18" charset="0"/>
              </a:rPr>
              <a:t>https://en.wikipedia.org/wiki/Elrod_Hendricks</a:t>
            </a:r>
            <a:endParaRPr lang="en-US" sz="1200" b="1" dirty="0" smtClean="0">
              <a:solidFill>
                <a:schemeClr val="bg2"/>
              </a:solidFill>
              <a:latin typeface="Bookman Old Style" pitchFamily="18" charset="0"/>
            </a:endParaRPr>
          </a:p>
        </p:txBody>
      </p:sp>
      <p:sp>
        <p:nvSpPr>
          <p:cNvPr id="29698" name="AutoShape 2" descr="data:image/jpg;base64,/9j/4AAQSkZJRgABAQAAAQABAAD/2wBDAAkGBwgHBgkIBwgKCgkLDRYPDQwMDRsUFRAWIB0iIiAdHx8kKDQsJCYxJx8fLT0tMTU3Ojo6Iys/RD84QzQ5Ojf/2wBDAQoKCg0MDRoPDxo3JR8lNzc3Nzc3Nzc3Nzc3Nzc3Nzc3Nzc3Nzc3Nzc3Nzc3Nzc3Nzc3Nzc3Nzc3Nzc3Nzc3Nzf/wAARCACsAHEDASIAAhEBAxEB/8QAHAAAAQUBAQEAAAAAAAAAAAAABgIDBAUHAAEI/8QAPRAAAgEDAgMGAgkDBAAHAAAAAQIDAAQRBSESMUEGEyJRYXGBkQcUIzJCUqHB0RUWsSQzYvA0U1VykuHx/8QAFgEBAQEAAAAAAAAAAAAAAAAAAAEC/8QAFhEBAQEAAAAAAAAAAAAAAAAAABEB/9oADAMBAAIRAxEAPwDcK6o7St50zNd91E0juFRQSSegFBNZgoJbYDmaF9X7caXp8hjj47lxzMeAvzPP4ZoE7V9q7vVJWWOVorBT4UzvJ6kUKS38juXZt2574oNIuvpKdgPqlrGh6iQkn9qYH0mXOBm1iJ64B/ms8W4BOPEAOftT7XcAQ+DOP+VAeD6TbvH/AICEZ9TSV+ky7A3soyeLnuNvnWe/XImHCIifjUeQsjcSEhCdw3Q0WNXh+ksM4D2G224Y5+VWtn2/0mV1S57yDJwHK5X49R8qxSO6AIDPj18qUbriceLG+x6UI+kLe7guIllgmSSNxlXU5BHvTner+YViHZPtRJpVzwucwSEB04th6jyrW7S9iu4Emt3DxuMq1EWZmUdaQbhfPPwqLx55UknY8qLEzvT5iuqNx/8Ac11CFsQBz/Wgv6QtRWKyjsxIV7zxuuccSjkPn/ijF6x3t/fNd9o50BJWDEa/Dc/5ogallLsWJPpnfAphiAevzpwkDbA3/SvYrWa4P2aMfI+dRTKsSTgZ9CaQ8jEjOAvljFX9t2bmkA4wQRzHnUt+zU3dn7PDYznOaYgZjwpyTjPOvWk4WwDxDnvVneaLc2yCTuSUHUjaqxkJOSpB67UgakjBOcYJ8qaLEDBJB22qaV4IxtkdaiuwB6kedQKjZ8fdox7G9om03UUglc/VpTwsCdlPnQWr8BBA9qfDniGQARvjzqj6HjcMoI60o0I9gtZa/wBKEMue9tiE35leh/b4UVhuIVQviP8AyrqRn0rqKfkGRtWJ6+Uk1m/lDB8ztwkdd603txrA0jRn7t+G4m+zj8x5n4CsfklBG459KiJej6Z9cnzIBw+Zo+07SIQihY1wvkOdDfZeFZFQbfe2NH9lCqLgb461QiGyVQDjf16U+LRVGcc6mxoD8PKllcUFNc2KTIUZQVxigHtF2feydpoeLus8j0PpWqSKoU7VX3tvHNEUkVeEjfPKgxOV1IIHXnnpUN12zvg9etEvazQZLCZri1HHbk4PCP8AbPlQ4CrZBBHnUCVIUcj8eVeB+eQK5lC8uXP3pJyeZ96gIeyutSaRqCysfsm8Mgz+Gtot5VmiSRCCrgMCOoNfPcLFGBAFbZ2LufrXZyxkJORHw7+hI/atC9wPM/Our3bzNdRWZ/SdeNJrkdvnCQQggerb/wAUEnLNvt5Ua/SdbPDrqXB3WWIY9xsaDFYd4OLG52qaYNuyagRpn8P+aObYqAAMkGgrsshVR7dTRbFPDGuGkXw8yW2qotoyNt69JycVCjv7Rh4LiNsc8Nyp5bmNzsaB1jselRpDkedKaZSpO1Vd/qsdrE8mMlTgAdTQKvLWKaJo3CkMMEHrQFrHZuJJ2aDwr5LVk2u313cdzCryOfwRjJpS6TqM/E9yRE55NLIEI+FAC6latb7D9arSSPfrWlXPYue9QPJewKf+Cls/4oc1XQLLS4Jjc3qm4XPAjYUn4c6gHYWwRnb4c62nsOjR9nrUHOcHOehzWL2ERnuoYQQGkcKCT1PKt70i0+o2EFtniMaAM2OZ6n51cE7J/wCmurvnXUVVdsOz667p4iVgk8ZLRsf8Gsog0S+uL+WyhhLXMexXiAxg45mt2dcjGazC8tdS0fWJpLV1eVJCy94NmU70RbaNoN9a2hWZoIpCvMyZx67CpUmnWK25EkwwRu6qxB+NUFx2iuLmFri9CxhcBIlzwj1365z8qpJL691dmiEmEzgcR3oL59IsCW7rU4Tk7rISufjvUi1uH0+ZYXnQxkEJwOG/UUNns86KM36Svj7kYJOfKnp9Anh0/vhKTKoBK/lHrQGst2i2hfvVz1OaFI7yzubmV7yR2VD/ALaHHzY7D4b71K0vQ7q+0YNJesqyDKqyknHTNDttYSzzyWyIJJUYgpnHKgs7ntZbxxPb2NtwR52CHgX9N2+JqvHaRmwCqICAT9mB+tWFj2fEcbG508yOfKTGPhXk3Z7jQqlokIHMHfP60Ef+oXicTWV28YfCyCM7EE/LPqN6pdatsIjgkljgk7k0RQ6SLO2KkeIsG4TyHl/kmmp7YTxcBA4lI2oKSwsgkXGq/ahlKeec/wD5W4xAiNeL72N/esr7NWRk1W3hY8XDKM+w3/atXT7u/Og7J/6a6vc+9dRUxl86Hu01h3/BIAeRQkcx5URsPM0xcxd7GyE8x8j0ojPLewgks1tbpSM8Slgd1OdjU/Ruz0NnAUdVZidz0YdKVeRr9bfmGQ+IEdal28rtEO5kC+QcZ/giglR2UMW0UaIOoVQKrNaKOiWMez3DgFx0Xmaa1nVp7NFCiGZ2IVFBbcn0qJJrNvYQqNZlC3vDlsLt5+EDpQEcKLHEqRjCIML6ChzVIkttUSe1jAnYHJUfe96RJ2uthahomDA8j/NVH94Qks3cO8mMcQ5UBVbakpiD3EDrtnZCwPsRSnvYXT7C2lkY8sqVHxJoW0jVr43sssCnunHE0PQH08qvU1iO4jBBAPX0oIOoSXEucxhd+lQbNgiO7jh4STkjyzUnULtfwtjG+3SmYop72ApZwGdyCSq45dTQW3Ym0Et5JeEbIpGfNm/+s0bgb71TdmLU2FglvJG0c5HG6n15ftV313oE49a6l7eX611BKIOKQQCRvSmB33pDqShA54NAP65Zyvcd9bx8SshLtkbYH+aFxqiR8Sknb5VoAljeLiZlBA8QY4x71nuq6fGb6eGP7jElenhO4NBK0SMXcp1O4Gc+GAEfdXzx5mp1/a299w9/CknCcrkA1VG6mtLQQrHnhHCuDUSKHX71guBbITgeIb+uRQWs/ZnSp+APZoBzHB4a8TRtItTwxQxYHmcmmG0fWmtXVtRHC23CVblVfddn79DjvyxP4hsPlQT714LQZgTGOYX+aHtQkLg3NuAjZ8Q/N6+9dNpl5DLwyaiMLzVCTt606sfd2zPISeFCRkcydh+9BWC4lcDvOLDedGvYuWO0haedlWJiIy5P3WO4yegPn50MXUagQoVAbgGRV12W1SO1dre6VTbTcKtxjIGfCM+n81AZyXsUmrWlvbusjqjvLwHIVMbZ9zjHsas15VFsbO0s1K2ltFArHJEaAZ98VL25VR5n0FdXYrqCUT50lq9JHWkM1A3JFG+7orNjmRvQ/wBrLUCJL2MHMfhkx+XofgauL7ULazjL3MqoAM4J3PsKFte1K6vraKJLd4oLjLKwPi4V33HrQVbTJLw4znr+9NS3s+nyM4y9u25A5iqyS4e0wXz3T/i8jU22uUkQAspB6cxQWadrrHuR98v+JSeVVmodqRJEyW/DhuZzv8qTPpVlcEsIouI/iAxUc2Fta5HhHsKDrIvIrSzAAfqTTN3Nnbi2bcjPLyrri7SJMKQQBVHc3jPxAEZ6mgm3F330xbORnhBHlVjHGv8ASld2Cd9MI0ZhkbEcx786G4XOMsCQvzzRJcI0dtpNk0KzsEMksDHHFncgeo4v0qUE9trV/p9rxSQtMsRBniLZYLjYp5j38sUTabqlrqVqlzZzLLG4zkHce46UAdnBw3d8Ea4Maqq93cfejwGYr7fzQjJNPpmt3a2U7wlJmAMbEdao3jvB+aurIf7l17/1Nf8A4j+K6itguLmOCIyTMFRRkk9KF9W7ZwR/Y6fGZ5nIRCdlyeVUGu3rXV+6GbjVAA/CTwluoFVdrbWzpLcNLiaGRBGgbrnOaEXGq28sGp21vPM1xc3OGkOM4PUD02qxiSCbUZLm3llwkQVo3DZRycZ4T6VUaddSX/bK2ml5nOADkYC0YGHEzhnMgZyRnAxtsPWiAC5ZO/mhTdUdl39DVHdTyWchCZK529KtNVP1PX7+AgjikMieoOCaq70q44iCfMUDTa1PwBQzA9DTA1O4cnikamJwg8QGNt6jcW2AN6gmyXDsPEfhnemkSR2Odv2plW9SD0qTE6llQkb8yT0qCz0C0W9vRHKfCpChhyJPn7DNWuooLvWJXkimMEKD7aBiTETk5wN8YNN9nolUSSxDGA2OfNiEXn6A07pt8Eu7+5gkkgvHZjbo4HBcKM4GDtnbGQaC57LxSSWc0klz9YDOyJN1ZfCoz16nnQVMhvO0V00K572dynrucUfmU6V2fmuZYkSTgZysQwA3M4H/ALyAPag+1ezTS4pofFelmeR8YKDkB+9UWf8AZWof+dF8xXVF/u67/IvzNdSCwlso7TQ1vGk+1lfEaeYqkhBW4CucEnJ9KfjdriTjkJMaHCA+dP6FBFea6i3BxEAWbfngdarRXZmUf3ZbEnIZmHzBrQ7mQR3cLPwKj+AMx3LHkB8qzq0ngHawTwKFhE+Vx5Zox7UBgkDwtCkiTpiSc4Vdzt8etE1UdutOR4P6hBGBNC+XOMFk5csch6mhCdcoHX7rjNEmtTTPeyQak6vbxIksiwOeFxnxfHHSmYNEaTvVs1aWxdibd2IB4epx0GetEBt1CWGzYHXiqG0ZVsZGeVE992fuUYgKeLyPlUK20G7nlCLGSTsB51BTgMoydqs9Eg76YyEuNuFeBCxJ9cchvzG/lRPbdjHt7c3DvE0yrtG6cSofJvL33FIuraOO1jgiQcUrjxzMIUjk3PEcHBOMcI8t+ZpoXNGui6Q/CySTseICNuPGFwuevMk/Cu0TSJXlsbe5jjnSL/URTI2RzwFI5c8GnbS0vba5hvre4k1BbYHvHdwoc4wVTbcgdTRF2etoFhlvoIzALtjMI2x4ARgctvzN8aAf+kS6aHT4LOI5Ex3OeaJ/LHPwFCyDutOHUkVO1y6/q1zd3vGRChMVuD0Qbfrzp2O0tzplxPcyeGGMCNc44nIOKAawPyV1Svqsn5z8xXUBLbWktxOILVeIgYUcs1Atw8VyRgq+SCAaOltodH0oXNmg794GcyPuQcdKCkGbnLbltzmq0ipxLdAjbB2xWk3kYvtPRjHHKXgynGARxYzgD1IrPZVHFnrzo90KU/0WzZgHLIV8XQAmiaiy6Q98YleCG0tRCBJEgwSxIJG2wGR77mk6tqtn2ftuGVuJwMpCOZPQt+w9KmdqdRuNM0Y3FsV70jYsM8PsKzJWa8ka4uWaSQ9WNESm1m7muhePI5nL8aqOXqMVYyX95f3ax2EcneqgbEe3CfPPSqPJjYMmzKDgg7irnSbmSGzngiIRZnxIw5sAo2z5b0F1DrOqaZZ2r37291K/i7oeF448bHjG36b1OGoaTdXP+vuY0zvHFNhE32wNirEE7nzNC1ygwBk+JgpPUjOP8VC17/U6lZiXdHiJ4PwqAzDAHltn3zUGkf0eykMc9sD4FwhiclQOoUA4HwFUvbPVxp2n/UbUlbm4HAFwMxx8iSOhPIeQoIsOOG9CwyyRqpyqq2wz6cqmdwrXrcbO7EgFmbJoGJUMdjbwjOMjjI96YvJC03ACQobkTkZon7Uafb6eLOGBSRIA7s5ySRn9KHBGsl3g+tB3dr+Va6l9yPzH5D+K6kH/2Q=="/>
          <p:cNvSpPr>
            <a:spLocks noChangeAspect="1" noChangeArrowheads="1"/>
          </p:cNvSpPr>
          <p:nvPr/>
        </p:nvSpPr>
        <p:spPr bwMode="auto">
          <a:xfrm>
            <a:off x="73025" y="-657225"/>
            <a:ext cx="885825" cy="1352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1" name="Text Box 5"/>
          <p:cNvSpPr txBox="1">
            <a:spLocks noChangeArrowheads="1"/>
          </p:cNvSpPr>
          <p:nvPr/>
        </p:nvSpPr>
        <p:spPr bwMode="auto">
          <a:xfrm>
            <a:off x="533400" y="990600"/>
            <a:ext cx="5791200" cy="411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just"/>
            <a:r>
              <a:rPr lang="en-US" sz="2800" b="1" kern="1450" dirty="0" smtClean="0">
                <a:solidFill>
                  <a:schemeClr val="bg2"/>
                </a:solidFill>
                <a:latin typeface="Times New Roman" panose="02020603050405020304" pitchFamily="18" charset="0"/>
              </a:rPr>
              <a:t>2009: </a:t>
            </a:r>
          </a:p>
          <a:p>
            <a:pPr algn="just"/>
            <a:r>
              <a:rPr lang="en-US" sz="2800" b="1" kern="1450" dirty="0" smtClean="0">
                <a:solidFill>
                  <a:schemeClr val="bg2"/>
                </a:solidFill>
                <a:latin typeface="Times New Roman" panose="02020603050405020304" pitchFamily="18" charset="0"/>
              </a:rPr>
              <a:t> </a:t>
            </a:r>
            <a:r>
              <a:rPr lang="en-US" sz="2800" b="1" kern="1450" dirty="0">
                <a:solidFill>
                  <a:schemeClr val="bg2"/>
                </a:solidFill>
                <a:latin typeface="Times New Roman" panose="02020603050405020304" pitchFamily="18" charset="0"/>
              </a:rPr>
              <a:t>The Daily News announced that the Elrod Hendricks West 9-10 All Stars became the only VI Little League to advance to the regional semifinals in Aguadilla, Puerto Rico.  </a:t>
            </a:r>
            <a:endParaRPr lang="en-US" sz="3200" kern="1400" dirty="0">
              <a:solidFill>
                <a:schemeClr val="bg2"/>
              </a:solidFill>
              <a:latin typeface="Times New Roman" panose="02020603050405020304" pitchFamily="18" charset="0"/>
            </a:endParaRPr>
          </a:p>
          <a:p>
            <a:r>
              <a:rPr lang="en-US" sz="3200" kern="1400" dirty="0">
                <a:solidFill>
                  <a:srgbClr val="000000"/>
                </a:solidFill>
                <a:latin typeface="Times New Roman" panose="02020603050405020304" pitchFamily="18" charset="0"/>
              </a:rPr>
              <a:t> </a:t>
            </a:r>
            <a:endParaRPr lang="en-US" sz="3200" kern="1400" dirty="0">
              <a:ln>
                <a:noFill/>
              </a:ln>
              <a:solidFill>
                <a:srgbClr val="000000"/>
              </a:solidFill>
              <a:effectLst/>
              <a:latin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905000"/>
            <a:ext cx="1858121" cy="1937004"/>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7</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29697" name="Rectangle 1"/>
          <p:cNvSpPr>
            <a:spLocks noChangeArrowheads="1"/>
          </p:cNvSpPr>
          <p:nvPr/>
        </p:nvSpPr>
        <p:spPr bwMode="auto">
          <a:xfrm>
            <a:off x="685800" y="5147101"/>
            <a:ext cx="7239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Bookman Old Style" pitchFamily="18" charset="0"/>
                <a:ea typeface="Calibri" pitchFamily="34" charset="0"/>
                <a:cs typeface="Times New Roman" pitchFamily="18" charset="0"/>
              </a:rPr>
              <a:t>Courtesy of:</a:t>
            </a:r>
          </a:p>
          <a:p>
            <a:r>
              <a:rPr lang="en-US" sz="1200" b="1" dirty="0" smtClean="0">
                <a:solidFill>
                  <a:schemeClr val="bg2"/>
                </a:solidFill>
                <a:latin typeface="Bookman Old Style" pitchFamily="18" charset="0"/>
                <a:ea typeface="Calibri" pitchFamily="34" charset="0"/>
                <a:cs typeface="Times New Roman" pitchFamily="18" charset="0"/>
              </a:rPr>
              <a:t> Text   </a:t>
            </a:r>
          </a:p>
          <a:p>
            <a:r>
              <a:rPr lang="en-US" sz="1200" b="1" dirty="0" smtClean="0">
                <a:solidFill>
                  <a:schemeClr val="bg2"/>
                </a:solidFill>
                <a:latin typeface="Bookman Old Style" pitchFamily="18" charset="0"/>
                <a:ea typeface="Calibri" pitchFamily="34" charset="0"/>
                <a:cs typeface="Times New Roman" pitchFamily="18" charset="0"/>
              </a:rPr>
              <a:t> Picture:  </a:t>
            </a:r>
            <a:r>
              <a:rPr lang="en-US" sz="1200" b="1" dirty="0">
                <a:solidFill>
                  <a:schemeClr val="bg2"/>
                </a:solidFill>
                <a:latin typeface="Bookman Old Style" pitchFamily="18" charset="0"/>
                <a:ea typeface="Calibri" pitchFamily="34" charset="0"/>
                <a:cs typeface="Times New Roman" pitchFamily="18" charset="0"/>
              </a:rPr>
              <a:t>https://en.wikipedia.org/wiki/Melvin_H._Evans</a:t>
            </a:r>
            <a:endParaRPr lang="en-US" sz="1200" b="1" dirty="0" smtClean="0">
              <a:solidFill>
                <a:schemeClr val="bg2"/>
              </a:solidFill>
              <a:latin typeface="Bookman Old Style" pitchFamily="18" charset="0"/>
              <a:ea typeface="Calibri" pitchFamily="34" charset="0"/>
              <a:cs typeface="Times New Roman" pitchFamily="18" charset="0"/>
            </a:endParaRPr>
          </a:p>
        </p:txBody>
      </p:sp>
      <p:sp>
        <p:nvSpPr>
          <p:cNvPr id="4" name="Rectangle 3"/>
          <p:cNvSpPr/>
          <p:nvPr/>
        </p:nvSpPr>
        <p:spPr>
          <a:xfrm>
            <a:off x="609600" y="990600"/>
            <a:ext cx="5257800" cy="4093428"/>
          </a:xfrm>
          <a:prstGeom prst="rect">
            <a:avLst/>
          </a:prstGeom>
        </p:spPr>
        <p:txBody>
          <a:bodyPr wrap="square">
            <a:spAutoFit/>
          </a:bodyPr>
          <a:lstStyle/>
          <a:p>
            <a:pPr algn="just"/>
            <a:r>
              <a:rPr lang="en-US" sz="2800" b="1" kern="1400" dirty="0" smtClean="0">
                <a:solidFill>
                  <a:schemeClr val="bg2"/>
                </a:solidFill>
                <a:latin typeface="Times New Roman" panose="02020603050405020304" pitchFamily="18" charset="0"/>
              </a:rPr>
              <a:t>1917: </a:t>
            </a:r>
          </a:p>
          <a:p>
            <a:pPr algn="just"/>
            <a:r>
              <a:rPr lang="en-US" sz="2800" b="1" kern="1400" dirty="0" smtClean="0">
                <a:solidFill>
                  <a:schemeClr val="bg2"/>
                </a:solidFill>
                <a:latin typeface="Times New Roman" panose="02020603050405020304" pitchFamily="18" charset="0"/>
              </a:rPr>
              <a:t> </a:t>
            </a:r>
            <a:r>
              <a:rPr lang="en-US" sz="2800" b="1" kern="1400" dirty="0">
                <a:solidFill>
                  <a:schemeClr val="bg2"/>
                </a:solidFill>
                <a:latin typeface="Times New Roman" panose="02020603050405020304" pitchFamily="18" charset="0"/>
              </a:rPr>
              <a:t>Melvin H. Evans, born in St. Croix, was the last appointed governor and the 1st elected governor. He also became the 1st Virgin Islander to be named ambassador to the island nation of Trinidad and Tobago.</a:t>
            </a:r>
            <a:r>
              <a:rPr lang="en-US" sz="800" b="1" kern="1400" dirty="0">
                <a:solidFill>
                  <a:schemeClr val="bg2"/>
                </a:solidFill>
                <a:latin typeface="Times New Roman" panose="02020603050405020304" pitchFamily="18" charset="0"/>
              </a:rPr>
              <a:t>   </a:t>
            </a:r>
            <a:endParaRPr lang="en-US" sz="3600" kern="1400" dirty="0">
              <a:solidFill>
                <a:schemeClr val="bg2"/>
              </a:solidFill>
              <a:latin typeface="Times New Roman" panose="02020603050405020304" pitchFamily="18" charset="0"/>
            </a:endParaRPr>
          </a:p>
          <a:p>
            <a:r>
              <a:rPr lang="en-US" sz="3600" kern="1400" dirty="0">
                <a:solidFill>
                  <a:schemeClr val="bg2"/>
                </a:solidFill>
                <a:latin typeface="Times New Roman" panose="02020603050405020304" pitchFamily="18" charset="0"/>
              </a:rPr>
              <a:t> </a:t>
            </a:r>
            <a:endParaRPr lang="en-US" sz="3600" kern="1400" dirty="0">
              <a:ln>
                <a:noFill/>
              </a:ln>
              <a:solidFill>
                <a:schemeClr val="bg2"/>
              </a:solidFill>
              <a:effectLst/>
              <a:latin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446336"/>
            <a:ext cx="2794000" cy="36068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8</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26628" name="AutoShape 4" descr="data:image/jpg;base64,/9j/4AAQSkZJRgABAQAAAQABAAD/2wCEAAkGBhISERUUERQWFBUUGBQUFhgXExUXFRUWFRQVFBQUFRcXHiYeGBokGRQUHy8gJScpLCwsFR4xNTAqNSYrLCkBCQoKDgwOFw8PGiocHBwpKSksKSkpKSkpKSksKSkpKSkpKSwsKSkpKSwpKSkpKTUpKSkpLCkpKSwpKSkpKSkpKf/AABEIAMwAzAMBIgACEQEDEQH/xAAbAAABBQEBAAAAAAAAAAAAAAAAAQIDBAUGB//EAEMQAAEDAgMFBQMHCwMFAAAAAAEAAhEDIQQSMQUGQVFhEyJxgZEyocEHFDNSkrHRIyRCU2Jyc6Ky4fAVQ9IWFzSC8f/EABgBAQEBAQEAAAAAAAAAAAAAAAABAwIE/8QAIxEBAQACAAYCAwEAAAAAAAAAAAECEQMSEyExQUJRImGhMv/aAAwDAQACEQMRAD8A9xQhCAQhCAQhCAQhCAQhCAlNKUhclt7AVGOzF7nNc42GYlo18Fxnlyzetuscea6dQ7FMGrmjxcAlZXadHA+BBXNv2BQdRdUY95hrnA5uIE3ACr4rYtClRY976gc4NIAyklxAmBGkrK55Sb1/XfJje2/47AFKue3Z2Y9o7RzyQ5tm3tfiCugC2xts3WeUkuoVCELpAhCEAhCEAhCEAhCEAhCEAhCEAhMqVA0EkgAakmAFmO3mw8+0SPrBpLftaKbi6rWQo6VUOALTIOhCc54GqbiHIWVit4KbbNlx6aepssitvY+e7k8Ln3yssuNhj7aThZX06xNhY+xd4RWORwyu16HwWyu8cplNxxZZdVzWNxrKJxNO4DmZwA0kAuYZmNBI1VrYr2VXF2vZsZTbI0OWXET5XVTFYxubFh0CW5ASdSGEBo96sbvYxr6lQNIPdp3BmS1uU+axxsuUjWy8tbwCESsDbe8ZpuLaYEjUnQdIW2ecwm6zxxuV1G/KVcPR30qg94sd0iPeFvbP3opVIzdw9dPVcY8bHJ1lwso2kJjXgiQZHRK54AkmFrtmchU6e1qTnZRUaTyn7uatgpLKa0VCEKgQhCAQhCAUWJrBjXOOjQT6KVRYkDK7MJbBnwhBh4zD1n1GGu1vYgtljXG7nGGyD7WUx4ytzsW5csCNIi0eC5vZmP7SuGvqFwBJa05Ils5Zc27jb3TynqAuJHVricPtKpQe9lMOcMzgBkc7Q2hLVGNrm1N0c391o8jH3LtMqWFl0v206uvEcjh9zKjjNerHRl/ebe5Pxu5jWtLqTnEi8OggxrcCxXWJtRsiOdl1eDhrwdbP7ed4Ov2dRrxwIPKei3TvkR/tj7f9lJ/0RT/WVP5fwQdxqX16n8v/ABWGPC4mHhrlnw8vLk9r7RLnPIHtHMRPObz5qXd7bfYvc4NmwzAmBcgwCrW19nMw9TJJfLWkTqBeyXYu7gxDnkktZrLY9vlfh+Kzxl5te3VuOt+mm/fQx7Dft/2XO4/EdpobldI75PqfCrU9GH4JGbgNBBFZ9v2WrvLhcTLymPE4ePhFgNwWFgNV78xEw2ABPC4Moq7iPb9DV8nCPePwXYgJV6elhrww6uX24inh8bh/0SR+z3h5gfgnM2w/EVGUXy2XQbFpiCTIPGB712hCaaYmYCnS+qdX7jPdsDD5Y7No66O8c2spmx9qsdNI1Guewka+22xa7qYIlXtoUXOpPa32i0geMLFpYinUIZSpFrw5hccmUMLYBObiYGW3Nd61ezje/LokJAlXbkIQhAIQhAKptGoRTdGunCbkCBNpMwJ5q2s/aIksbMEumbaaGx1N45jXgpRlYanUbBDGCKkO9kS2JdBHUdD5QujasGnSY6lXhzoDy51wCMt+76cb+5bWEqZmNMzIBnnKmKpUqELpAhCEAocVWLWFzWl5AsBqVMkKDzXefa4fWHajsXBoGUm8TMm3VXt194TTHZMYahcc1je45R0WbvVWY6tWIi8CbcOSZsLFtZiabuHdBNuUfFePvzPXZOV6g02TkgSr2PIEIQgEIQghxlQNY4kxY343sI6yuf2PQLHBxMS45h2ZbqOEmwzQDbULV27UIokBuYugRE21NvBVKdANpk5IyPBADZjKAIgm/InxK5vlfTbCVNYbJy6QIQhAIQhAKi69fSQwTwgF0ec29FdJVHZ/ec94OpsLWHO2vwUoj2ewltQPAu50RFx1jj4qfZj3FneABkzERczw6HRV9jBsPyE/SOmeBtPDT3p2z3gVKrATIIeQY/TkjL0gINJCEKgQhCAVbaFcspuc0EkCwAknyVlNcJBUo8W2jtaS6WOBJkjLaZUNHas5RkNv2fuV7ejZz6daoM1gZ9qTe44KDd3Z7qtemwus5wnvcOPulebGPZb7eu7IqvdRY57cri0SOXL3QrqaxtrJy9MeMIQhUCEIQZO1AXVKTQ7LBLyI9oNsZ5ap2EpTReAdS83DuB1IN7xJH7SRwDq7iWTkacro1Nw5oPmOHFT7MH5IaXmdYN9RmvHBcibAu/JtnUAA2iCNRCsKls2wc3LlDXGLRqSfPx4q6ugIQhAJClQghxTyGkjUAx48FFs2nFMWyk3IgC54kC0qLbLhkDZgvIAsDx1INoV2m2AByEKCrs3NlOaJzOiOU2B6iwKidmbiGwBlc0ybTnOkcTYXUmy8uQ5ZjM7UzeTPkTeFDtljQaVRxPcfYCLz/aUGmEqRqVUCEIQCRKkQeafKBgGjEEjVzQ46mTpzUO4WCb87aeQcY4TlP4q/8oX0w/h/FVtwXfnQ/dd/SsJ/p6Pg9LCVIEq3ecIQhAJEqgxr4Y6LmDAmJJsL8LoKGDHdq1M3tmQ6BbKMsCJloy2PjZW9m/RN8ARcmBqBJvbTyVZvdw0uABLczgLNa466aAGbjkrezo7NscgbmTfUzxkyZUVFTaRWdezgItxvIJngAIV5UcW2KrHBsky2Y4HmeGhV4JECEIVAhCQoM/FS6sxuUFolxJAs4XbHpNua0OCzdngOq1XtcTfIRwBby8o9VpHRRar4GctzNzceNhflp5JNp081N1pOo0mRxE2lGzx3BDctza9rn79fNWKgkckRHg35mNJ4gFTKns4w0t5E8ALSYMDwVxWAQhCASJUiDzv5Rvph/D+JVb5Pz+cj9139Kn+UcHtm/wAP4kfFVfk7n5yJ+q7+krD5N/i9RCEgSrdgEIQgFl7fqN7MMLiO1c1giCSTw8LX6LUWfig51emBlygFztM3kNRoLhA7ajstF06RETEjTKDwnSeqs4acokgmBJGhMXKp7cfFE3ymRBmI4kzHKVdotAAA0AAHhFvcovpX2kyW21BHCelhz5K0xwIBF5TMQyWkETINuajwJ7gERHd0A9m0wNNNE9osoQhUCjrvhpMTHDnyCkVLaxmnlzZS8hoNpk6ASgTZFOKYJaGuN3CIh2nwV0ptFsADwTnIK+APcHeza3iJuf8A55KwQq+AnIMwDXcQIgHpCsIKVDu1ntiA6H6CNA23EmxV0LNxzgytTcTEy3QeVzeJdoOnJaYUAhCFQJEqhxWIFNjnnRoJ9EHC78VCcRaLU4PnKwtj42pTq0nzFxeeEwR6Sm7W21TqVKj5IzGwnTwVEY5kDvm3P4rzb77eqTtp7YClWbu7ju2w1N4kyIk8S20+5aS9Eea9ghCFUCoYcA1XuvaG8Dca8JGgtPVXnKtgbtk3zHNz1/zyQQbZnI0Di9giQJM9254TBPgr7QszbBE0gSRL9QQLaEX1JkC17lagU9r6CqYJuUubP6UjhY/eZmSrionu1xDfbEEwIOW9+M+SVF5CEKhCqGJ71VjcsgSS6BZ1nNjkevir5KoYMZqtR8yPY0s0tOgPGxupRfCHJU1+hQVNk5eyZlnLFs2sX16q4q+AcSxpcQTFyND1CsqjP20x3ZgtaHEObAMXvFp4q7SfLQeYB9UzGUM7HN5tI9Qq+yKgNIAOLssskxm7tu9GhU9i8hCFQJlRkgjna9x5hPSIPF948OWV6jS1o7x0aW+EdFQ2ZgjWqsptaJe4N0NpNz6Lpt/8A5mJLs5IeA6OXCFW3DwpdjaZLjDQ50eDTC88nd6rfx29VwtAMY1o0aA0eQhTJAlXoeUIQhBV2jVysd1EcbE24X5aKaiyGjXTjr1nqquPcS9jWuAM5oM3APCOk6q6FBm7QzGrRAEjMTw1A1veACdOK0gsvFAHE07kEAnQX1IEm404clqBItKs/asAB5MBrgTpcTJudNPgtBQYylmY4RNjAtrqNbSlRIx4Ikcb+qequzqhNNswSLGCCJFuCtJBHVfDSfu1PCAq2yacUwcuUuu4AAQdDIHG1ysjbG2gXPpioaeUhvdZncXWcddAB5qKnvgGtA7IkixghrfEC65uc275bXUqvi6uVpsXTIDRq4x7I6rmnb7P4Uh5vP4KGpvg9xaCxrbg5u8cvWFOpivTydRswjs2ANyQACz6hj2T4Sra4yrva9lR2QU6jTBkZwJygEX8FI3fapxpN+0VOridPJ1xWfge7UqNywLFrhHesM0gcQTrxWZhN7sxvSI8HA/BTU29tVfU7R1PJ+TAGUcGuzPmZvoF1zy+HNxsbqVVNm4kvptcdbgxocpLZHQwra7chCEiDz35RBNZo/Y+Kobg2xjf3X/0lW/lEd+cNv8A7Y+8qnuE788Z+6/+krz/ACej4PUglSBKvQ84SFCp4+sczGNdkz5u9GgaJgTaTPHkVAxozYgks9hoyv55pDgP84q+sfCYgUqj2vrBwcO0Bc5oLZOXLIgEWkWVp226A1qs+0FNxdInAnFCW2DDBgW534axHitMLnqW2aAxD39s3LlaLzrwAPKxMdVoDeLDfrmfaSZRbK0khVRm16B0qs+2FOzENOjmnwIKu450obIcA6rTEnI6SSZkuHgI0Fuq1Fh9pXNV1SnkNMBzMhLs7i0w4g6D2QPLqtbD1w9ocNHAOHgRKSjI25u72vfpuLH2mCAHRpPXquIx+zsbSP0TiL3DA8HrIXqHahIaw6rPLHGtMcso8dqbXxDdafrTcFA7eOrxpt+y78V7T2oTTUby9y55MXfPfp4y3eOr+jTb9l34qWltbFv9mkT4UXFexdo3l7k350Ji6vLic9+nmOEwe1H+zTe3qWNZ73Lp9jboVbvxlQvJjuh7ogCwcREjoup7cdfRL85HVWTGOLllS0qQaAGiALADQBSKL5wEfOQtNxxqpUij+chNOKCbhqvPflH+nb/DH3lZ/wAnv/m0/wB2p/SVq79YgHEQWTlYLkTM3WXu7jgzFUS1sScptFnAgrz7/Jv5xerhKqwxo5FHz5vVb80YctWCuG3u2e5hLzne03u6QPDl/ddj89HVI7FNNiPcuctV1juPJH7coz3gWkAAwyxi0mJulbtnD/X9zvwXomN3dwNW76DSeYblP8qyq3ydbOdo2o3wefjKy6cbTiORq7Vw85i6Dpxu28cPD1Uf+sYf649D+C6t/wAmmDIjta8DQZ2kD+VR/wDazB/ra/q3/ip08TnrnGbaw31v5Xfgr+C3qwzf03eTHLYZ8mOBGr6x/wDYfBquYbcLZzT7DnfvPcU6cOdFsLeGnWqFuGZWdmu8GG0mk2LydQegXX0aQa0NFg0AAeAiyr4OlRoty0mtY3k1sD3aqf503n7lvjqML3RhyQuTDUQHrPbTRxqIzpvaJM6bXR0oJTBUQXKbDsyC8JhKRRT84SF4TJSQinmoE5jZuRbXyVcibc7etljY7btXO5rSMgJaO7wFtVxlnMe9XVvaOf23i3vq1XHKeAh3AaRKy3F4yuAAjTvXC2atIOkRE6xIn0Ki+YMiLwOBcSPvWHU9tdenZ4LF9pSa+xkCSOB4j1UkrndnbRdTy0wGhk3Ec+MrfPqtZnMvDjViYFGYKINKMhXSJe0CTOo8qQDqp3XslzJc6j80oKBe08U4VFCQiPFN07Je0SSVGLJc6Cxn6JO26e5KQo3rRmU1vD0TTij09Ew6f3KQVCFNro75yP8AITu0UYdKQi6mzSXtEsqICykabJs0AU66jbVOikDzdUR1KuQFx/RBPoLe9cYcWDfnddhixmaQbgi4XOVdkUf1bfQLDiTbXCKPzhIaqsHYtH6gULtl0xoFjprykFZdLhsaHAHoFy3+nU5u2V0WEpBjQGiABZa8Od2eTQZXCcH9VWLPFNIWzhczD/Cml3JVXmyjFUqC7J4oD1SZWKf2pQXBV6Jc6q0nyrLQqh0oInRDQgpo2//Z"/>
          <p:cNvSpPr>
            <a:spLocks noChangeAspect="1" noChangeArrowheads="1"/>
          </p:cNvSpPr>
          <p:nvPr/>
        </p:nvSpPr>
        <p:spPr bwMode="auto">
          <a:xfrm>
            <a:off x="155575"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0" name="AutoShape 6" descr="data:image/jpg;base64,/9j/4AAQSkZJRgABAQAAAQABAAD/2wCEAAkGBhISERUUERQWFBUUGBQUFhgXExUXFRUWFRQVFBQUFRcXHiYeGBokGRQUHy8gJScpLCwsFR4xNTAqNSYrLCkBCQoKDgwOFw8PGiocHBwpKSksKSkpKSkpKSksKSkpKSkpKSwsKSkpKSwpKSkpKTUpKSkpLCkpKSwpKSkpKSkpKf/AABEIAMwAzAMBIgACEQEDEQH/xAAbAAABBQEBAAAAAAAAAAAAAAAAAQIDBAUGB//EAEMQAAEDAgMFBQMHCwMFAAAAAAEAAhEDIQQSMQUGQVFhEyJxgZEyocEHFDNSkrHRIyRCU2Jyc6Ky4fAVQ9IWFzSC8f/EABgBAQEBAQEAAAAAAAAAAAAAAAABAwIE/8QAIxEBAQACAAYCAwEAAAAAAAAAAAECEQMSEyExQUJRImGhMv/aAAwDAQACEQMRAD8A9xQhCAQhCAQhCAQhCAQhCAlNKUhclt7AVGOzF7nNc42GYlo18Fxnlyzetuscea6dQ7FMGrmjxcAlZXadHA+BBXNv2BQdRdUY95hrnA5uIE3ACr4rYtClRY976gc4NIAyklxAmBGkrK55Sb1/XfJje2/47AFKue3Z2Y9o7RzyQ5tm3tfiCugC2xts3WeUkuoVCELpAhCEAhCEAhCEAhCEAhCEAhCEAhMqVA0EkgAakmAFmO3mw8+0SPrBpLftaKbi6rWQo6VUOALTIOhCc54GqbiHIWVit4KbbNlx6aepssitvY+e7k8Ln3yssuNhj7aThZX06xNhY+xd4RWORwyu16HwWyu8cplNxxZZdVzWNxrKJxNO4DmZwA0kAuYZmNBI1VrYr2VXF2vZsZTbI0OWXET5XVTFYxubFh0CW5ASdSGEBo96sbvYxr6lQNIPdp3BmS1uU+axxsuUjWy8tbwCESsDbe8ZpuLaYEjUnQdIW2ecwm6zxxuV1G/KVcPR30qg94sd0iPeFvbP3opVIzdw9dPVcY8bHJ1lwso2kJjXgiQZHRK54AkmFrtmchU6e1qTnZRUaTyn7uatgpLKa0VCEKgQhCAQhCAUWJrBjXOOjQT6KVRYkDK7MJbBnwhBh4zD1n1GGu1vYgtljXG7nGGyD7WUx4ytzsW5csCNIi0eC5vZmP7SuGvqFwBJa05Ils5Zc27jb3TynqAuJHVricPtKpQe9lMOcMzgBkc7Q2hLVGNrm1N0c391o8jH3LtMqWFl0v206uvEcjh9zKjjNerHRl/ebe5Pxu5jWtLqTnEi8OggxrcCxXWJtRsiOdl1eDhrwdbP7ed4Ov2dRrxwIPKei3TvkR/tj7f9lJ/0RT/WVP5fwQdxqX16n8v/ABWGPC4mHhrlnw8vLk9r7RLnPIHtHMRPObz5qXd7bfYvc4NmwzAmBcgwCrW19nMw9TJJfLWkTqBeyXYu7gxDnkktZrLY9vlfh+Kzxl5te3VuOt+mm/fQx7Dft/2XO4/EdpobldI75PqfCrU9GH4JGbgNBBFZ9v2WrvLhcTLymPE4ePhFgNwWFgNV78xEw2ABPC4Moq7iPb9DV8nCPePwXYgJV6elhrww6uX24inh8bh/0SR+z3h5gfgnM2w/EVGUXy2XQbFpiCTIPGB712hCaaYmYCnS+qdX7jPdsDD5Y7No66O8c2spmx9qsdNI1Guewka+22xa7qYIlXtoUXOpPa32i0geMLFpYinUIZSpFrw5hccmUMLYBObiYGW3Nd61ezje/LokJAlXbkIQhAIQhAKptGoRTdGunCbkCBNpMwJ5q2s/aIksbMEumbaaGx1N45jXgpRlYanUbBDGCKkO9kS2JdBHUdD5QujasGnSY6lXhzoDy51wCMt+76cb+5bWEqZmNMzIBnnKmKpUqELpAhCEAocVWLWFzWl5AsBqVMkKDzXefa4fWHajsXBoGUm8TMm3VXt194TTHZMYahcc1je45R0WbvVWY6tWIi8CbcOSZsLFtZiabuHdBNuUfFePvzPXZOV6g02TkgSr2PIEIQgEIQghxlQNY4kxY343sI6yuf2PQLHBxMS45h2ZbqOEmwzQDbULV27UIokBuYugRE21NvBVKdANpk5IyPBADZjKAIgm/InxK5vlfTbCVNYbJy6QIQhAIQhAKi69fSQwTwgF0ec29FdJVHZ/ec94OpsLWHO2vwUoj2ewltQPAu50RFx1jj4qfZj3FneABkzERczw6HRV9jBsPyE/SOmeBtPDT3p2z3gVKrATIIeQY/TkjL0gINJCEKgQhCAVbaFcspuc0EkCwAknyVlNcJBUo8W2jtaS6WOBJkjLaZUNHas5RkNv2fuV7ejZz6daoM1gZ9qTe44KDd3Z7qtemwus5wnvcOPulebGPZb7eu7IqvdRY57cri0SOXL3QrqaxtrJy9MeMIQhUCEIQZO1AXVKTQ7LBLyI9oNsZ5ap2EpTReAdS83DuB1IN7xJH7SRwDq7iWTkacro1Nw5oPmOHFT7MH5IaXmdYN9RmvHBcibAu/JtnUAA2iCNRCsKls2wc3LlDXGLRqSfPx4q6ugIQhAJClQghxTyGkjUAx48FFs2nFMWyk3IgC54kC0qLbLhkDZgvIAsDx1INoV2m2AByEKCrs3NlOaJzOiOU2B6iwKidmbiGwBlc0ybTnOkcTYXUmy8uQ5ZjM7UzeTPkTeFDtljQaVRxPcfYCLz/aUGmEqRqVUCEIQCRKkQeafKBgGjEEjVzQ46mTpzUO4WCb87aeQcY4TlP4q/8oX0w/h/FVtwXfnQ/dd/SsJ/p6Pg9LCVIEq3ecIQhAJEqgxr4Y6LmDAmJJsL8LoKGDHdq1M3tmQ6BbKMsCJloy2PjZW9m/RN8ARcmBqBJvbTyVZvdw0uABLczgLNa466aAGbjkrezo7NscgbmTfUzxkyZUVFTaRWdezgItxvIJngAIV5UcW2KrHBsky2Y4HmeGhV4JECEIVAhCQoM/FS6sxuUFolxJAs4XbHpNua0OCzdngOq1XtcTfIRwBby8o9VpHRRar4GctzNzceNhflp5JNp081N1pOo0mRxE2lGzx3BDctza9rn79fNWKgkckRHg35mNJ4gFTKns4w0t5E8ALSYMDwVxWAQhCASJUiDzv5Rvph/D+JVb5Pz+cj9139Kn+UcHtm/wAP4kfFVfk7n5yJ+q7+krD5N/i9RCEgSrdgEIQgFl7fqN7MMLiO1c1giCSTw8LX6LUWfig51emBlygFztM3kNRoLhA7ajstF06RETEjTKDwnSeqs4acokgmBJGhMXKp7cfFE3ymRBmI4kzHKVdotAAA0AAHhFvcovpX2kyW21BHCelhz5K0xwIBF5TMQyWkETINuajwJ7gERHd0A9m0wNNNE9osoQhUCjrvhpMTHDnyCkVLaxmnlzZS8hoNpk6ASgTZFOKYJaGuN3CIh2nwV0ptFsADwTnIK+APcHeza3iJuf8A55KwQq+AnIMwDXcQIgHpCsIKVDu1ntiA6H6CNA23EmxV0LNxzgytTcTEy3QeVzeJdoOnJaYUAhCFQJEqhxWIFNjnnRoJ9EHC78VCcRaLU4PnKwtj42pTq0nzFxeeEwR6Sm7W21TqVKj5IzGwnTwVEY5kDvm3P4rzb77eqTtp7YClWbu7ju2w1N4kyIk8S20+5aS9Eea9ghCFUCoYcA1XuvaG8Dca8JGgtPVXnKtgbtk3zHNz1/zyQQbZnI0Di9giQJM9254TBPgr7QszbBE0gSRL9QQLaEX1JkC17lagU9r6CqYJuUubP6UjhY/eZmSrionu1xDfbEEwIOW9+M+SVF5CEKhCqGJ71VjcsgSS6BZ1nNjkevir5KoYMZqtR8yPY0s0tOgPGxupRfCHJU1+hQVNk5eyZlnLFs2sX16q4q+AcSxpcQTFyND1CsqjP20x3ZgtaHEObAMXvFp4q7SfLQeYB9UzGUM7HN5tI9Qq+yKgNIAOLssskxm7tu9GhU9i8hCFQJlRkgjna9x5hPSIPF948OWV6jS1o7x0aW+EdFQ2ZgjWqsptaJe4N0NpNz6Lpt/8A5mJLs5IeA6OXCFW3DwpdjaZLjDQ50eDTC88nd6rfx29VwtAMY1o0aA0eQhTJAlXoeUIQhBV2jVysd1EcbE24X5aKaiyGjXTjr1nqquPcS9jWuAM5oM3APCOk6q6FBm7QzGrRAEjMTw1A1veACdOK0gsvFAHE07kEAnQX1IEm404clqBItKs/asAB5MBrgTpcTJudNPgtBQYylmY4RNjAtrqNbSlRIx4Ikcb+qequzqhNNswSLGCCJFuCtJBHVfDSfu1PCAq2yacUwcuUuu4AAQdDIHG1ysjbG2gXPpioaeUhvdZncXWcddAB5qKnvgGtA7IkixghrfEC65uc275bXUqvi6uVpsXTIDRq4x7I6rmnb7P4Uh5vP4KGpvg9xaCxrbg5u8cvWFOpivTydRswjs2ANyQACz6hj2T4Sra4yrva9lR2QU6jTBkZwJygEX8FI3fapxpN+0VOridPJ1xWfge7UqNywLFrhHesM0gcQTrxWZhN7sxvSI8HA/BTU29tVfU7R1PJ+TAGUcGuzPmZvoF1zy+HNxsbqVVNm4kvptcdbgxocpLZHQwra7chCEiDz35RBNZo/Y+Kobg2xjf3X/0lW/lEd+cNv8A7Y+8qnuE788Z+6/+krz/ACej4PUglSBKvQ84SFCp4+sczGNdkz5u9GgaJgTaTPHkVAxozYgks9hoyv55pDgP84q+sfCYgUqj2vrBwcO0Bc5oLZOXLIgEWkWVp226A1qs+0FNxdInAnFCW2DDBgW534axHitMLnqW2aAxD39s3LlaLzrwAPKxMdVoDeLDfrmfaSZRbK0khVRm16B0qs+2FOzENOjmnwIKu450obIcA6rTEnI6SSZkuHgI0Fuq1Fh9pXNV1SnkNMBzMhLs7i0w4g6D2QPLqtbD1w9ocNHAOHgRKSjI25u72vfpuLH2mCAHRpPXquIx+zsbSP0TiL3DA8HrIXqHahIaw6rPLHGtMcso8dqbXxDdafrTcFA7eOrxpt+y78V7T2oTTUby9y55MXfPfp4y3eOr+jTb9l34qWltbFv9mkT4UXFexdo3l7k350Ji6vLic9+nmOEwe1H+zTe3qWNZ73Lp9jboVbvxlQvJjuh7ogCwcREjoup7cdfRL85HVWTGOLllS0qQaAGiALADQBSKL5wEfOQtNxxqpUij+chNOKCbhqvPflH+nb/DH3lZ/wAnv/m0/wB2p/SVq79YgHEQWTlYLkTM3WXu7jgzFUS1sScptFnAgrz7/Jv5xerhKqwxo5FHz5vVb80YctWCuG3u2e5hLzne03u6QPDl/ddj89HVI7FNNiPcuctV1juPJH7coz3gWkAAwyxi0mJulbtnD/X9zvwXomN3dwNW76DSeYblP8qyq3ydbOdo2o3wefjKy6cbTiORq7Vw85i6Dpxu28cPD1Uf+sYf649D+C6t/wAmmDIjta8DQZ2kD+VR/wDazB/ra/q3/ip08TnrnGbaw31v5Xfgr+C3qwzf03eTHLYZ8mOBGr6x/wDYfBquYbcLZzT7DnfvPcU6cOdFsLeGnWqFuGZWdmu8GG0mk2LydQegXX0aQa0NFg0AAeAiyr4OlRoty0mtY3k1sD3aqf503n7lvjqML3RhyQuTDUQHrPbTRxqIzpvaJM6bXR0oJTBUQXKbDsyC8JhKRRT84SF4TJSQinmoE5jZuRbXyVcibc7etljY7btXO5rSMgJaO7wFtVxlnMe9XVvaOf23i3vq1XHKeAh3AaRKy3F4yuAAjTvXC2atIOkRE6xIn0Ki+YMiLwOBcSPvWHU9tdenZ4LF9pSa+xkCSOB4j1UkrndnbRdTy0wGhk3Ec+MrfPqtZnMvDjViYFGYKINKMhXSJe0CTOo8qQDqp3XslzJc6j80oKBe08U4VFCQiPFN07Je0SSVGLJc6Cxn6JO26e5KQo3rRmU1vD0TTij09Ew6f3KQVCFNro75yP8AITu0UYdKQi6mzSXtEsqICykabJs0AU66jbVOikDzdUR1KuQFx/RBPoLe9cYcWDfnddhixmaQbgi4XOVdkUf1bfQLDiTbXCKPzhIaqsHYtH6gULtl0xoFjprykFZdLhsaHAHoFy3+nU5u2V0WEpBjQGiABZa8Od2eTQZXCcH9VWLPFNIWzhczD/Cml3JVXmyjFUqC7J4oD1SZWKf2pQXBV6Jc6q0nyrLQqh0oInRDQgpo2//Z"/>
          <p:cNvSpPr>
            <a:spLocks noChangeAspect="1" noChangeArrowheads="1"/>
          </p:cNvSpPr>
          <p:nvPr/>
        </p:nvSpPr>
        <p:spPr bwMode="auto">
          <a:xfrm>
            <a:off x="155575"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2" name="AutoShape 8" descr="data:image/jpg;base64,/9j/4AAQSkZJRgABAQAAAQABAAD/2wCEAAkGBhISERUUERQWFBUUGBQUFhgXExUXFRUWFRQVFBQUFRcXHiYeGBokGRQUHy8gJScpLCwsFR4xNTAqNSYrLCkBCQoKDgwOFw8PGiocHBwpKSksKSkpKSkpKSksKSkpKSkpKSwsKSkpKSwpKSkpKTUpKSkpLCkpKSwpKSkpKSkpKf/AABEIAMwAzAMBIgACEQEDEQH/xAAbAAABBQEBAAAAAAAAAAAAAAAAAQIDBAUGB//EAEMQAAEDAgMFBQMHCwMFAAAAAAEAAhEDIQQSMQUGQVFhEyJxgZEyocEHFDNSkrHRIyRCU2Jyc6Ky4fAVQ9IWFzSC8f/EABgBAQEBAQEAAAAAAAAAAAAAAAABAwIE/8QAIxEBAQACAAYCAwEAAAAAAAAAAAECEQMSEyExQUJRImGhMv/aAAwDAQACEQMRAD8A9xQhCAQhCAQhCAQhCAQhCAlNKUhclt7AVGOzF7nNc42GYlo18Fxnlyzetuscea6dQ7FMGrmjxcAlZXadHA+BBXNv2BQdRdUY95hrnA5uIE3ACr4rYtClRY976gc4NIAyklxAmBGkrK55Sb1/XfJje2/47AFKue3Z2Y9o7RzyQ5tm3tfiCugC2xts3WeUkuoVCELpAhCEAhCEAhCEAhCEAhCEAhCEAhMqVA0EkgAakmAFmO3mw8+0SPrBpLftaKbi6rWQo6VUOALTIOhCc54GqbiHIWVit4KbbNlx6aepssitvY+e7k8Ln3yssuNhj7aThZX06xNhY+xd4RWORwyu16HwWyu8cplNxxZZdVzWNxrKJxNO4DmZwA0kAuYZmNBI1VrYr2VXF2vZsZTbI0OWXET5XVTFYxubFh0CW5ASdSGEBo96sbvYxr6lQNIPdp3BmS1uU+axxsuUjWy8tbwCESsDbe8ZpuLaYEjUnQdIW2ecwm6zxxuV1G/KVcPR30qg94sd0iPeFvbP3opVIzdw9dPVcY8bHJ1lwso2kJjXgiQZHRK54AkmFrtmchU6e1qTnZRUaTyn7uatgpLKa0VCEKgQhCAQhCAUWJrBjXOOjQT6KVRYkDK7MJbBnwhBh4zD1n1GGu1vYgtljXG7nGGyD7WUx4ytzsW5csCNIi0eC5vZmP7SuGvqFwBJa05Ils5Zc27jb3TynqAuJHVricPtKpQe9lMOcMzgBkc7Q2hLVGNrm1N0c391o8jH3LtMqWFl0v206uvEcjh9zKjjNerHRl/ebe5Pxu5jWtLqTnEi8OggxrcCxXWJtRsiOdl1eDhrwdbP7ed4Ov2dRrxwIPKei3TvkR/tj7f9lJ/0RT/WVP5fwQdxqX16n8v/ABWGPC4mHhrlnw8vLk9r7RLnPIHtHMRPObz5qXd7bfYvc4NmwzAmBcgwCrW19nMw9TJJfLWkTqBeyXYu7gxDnkktZrLY9vlfh+Kzxl5te3VuOt+mm/fQx7Dft/2XO4/EdpobldI75PqfCrU9GH4JGbgNBBFZ9v2WrvLhcTLymPE4ePhFgNwWFgNV78xEw2ABPC4Moq7iPb9DV8nCPePwXYgJV6elhrww6uX24inh8bh/0SR+z3h5gfgnM2w/EVGUXy2XQbFpiCTIPGB712hCaaYmYCnS+qdX7jPdsDD5Y7No66O8c2spmx9qsdNI1Guewka+22xa7qYIlXtoUXOpPa32i0geMLFpYinUIZSpFrw5hccmUMLYBObiYGW3Nd61ezje/LokJAlXbkIQhAIQhAKptGoRTdGunCbkCBNpMwJ5q2s/aIksbMEumbaaGx1N45jXgpRlYanUbBDGCKkO9kS2JdBHUdD5QujasGnSY6lXhzoDy51wCMt+76cb+5bWEqZmNMzIBnnKmKpUqELpAhCEAocVWLWFzWl5AsBqVMkKDzXefa4fWHajsXBoGUm8TMm3VXt194TTHZMYahcc1je45R0WbvVWY6tWIi8CbcOSZsLFtZiabuHdBNuUfFePvzPXZOV6g02TkgSr2PIEIQgEIQghxlQNY4kxY343sI6yuf2PQLHBxMS45h2ZbqOEmwzQDbULV27UIokBuYugRE21NvBVKdANpk5IyPBADZjKAIgm/InxK5vlfTbCVNYbJy6QIQhAIQhAKi69fSQwTwgF0ec29FdJVHZ/ec94OpsLWHO2vwUoj2ewltQPAu50RFx1jj4qfZj3FneABkzERczw6HRV9jBsPyE/SOmeBtPDT3p2z3gVKrATIIeQY/TkjL0gINJCEKgQhCAVbaFcspuc0EkCwAknyVlNcJBUo8W2jtaS6WOBJkjLaZUNHas5RkNv2fuV7ejZz6daoM1gZ9qTe44KDd3Z7qtemwus5wnvcOPulebGPZb7eu7IqvdRY57cri0SOXL3QrqaxtrJy9MeMIQhUCEIQZO1AXVKTQ7LBLyI9oNsZ5ap2EpTReAdS83DuB1IN7xJH7SRwDq7iWTkacro1Nw5oPmOHFT7MH5IaXmdYN9RmvHBcibAu/JtnUAA2iCNRCsKls2wc3LlDXGLRqSfPx4q6ugIQhAJClQghxTyGkjUAx48FFs2nFMWyk3IgC54kC0qLbLhkDZgvIAsDx1INoV2m2AByEKCrs3NlOaJzOiOU2B6iwKidmbiGwBlc0ybTnOkcTYXUmy8uQ5ZjM7UzeTPkTeFDtljQaVRxPcfYCLz/aUGmEqRqVUCEIQCRKkQeafKBgGjEEjVzQ46mTpzUO4WCb87aeQcY4TlP4q/8oX0w/h/FVtwXfnQ/dd/SsJ/p6Pg9LCVIEq3ecIQhAJEqgxr4Y6LmDAmJJsL8LoKGDHdq1M3tmQ6BbKMsCJloy2PjZW9m/RN8ARcmBqBJvbTyVZvdw0uABLczgLNa466aAGbjkrezo7NscgbmTfUzxkyZUVFTaRWdezgItxvIJngAIV5UcW2KrHBsky2Y4HmeGhV4JECEIVAhCQoM/FS6sxuUFolxJAs4XbHpNua0OCzdngOq1XtcTfIRwBby8o9VpHRRar4GctzNzceNhflp5JNp081N1pOo0mRxE2lGzx3BDctza9rn79fNWKgkckRHg35mNJ4gFTKns4w0t5E8ALSYMDwVxWAQhCASJUiDzv5Rvph/D+JVb5Pz+cj9139Kn+UcHtm/wAP4kfFVfk7n5yJ+q7+krD5N/i9RCEgSrdgEIQgFl7fqN7MMLiO1c1giCSTw8LX6LUWfig51emBlygFztM3kNRoLhA7ajstF06RETEjTKDwnSeqs4acokgmBJGhMXKp7cfFE3ymRBmI4kzHKVdotAAA0AAHhFvcovpX2kyW21BHCelhz5K0xwIBF5TMQyWkETINuajwJ7gERHd0A9m0wNNNE9osoQhUCjrvhpMTHDnyCkVLaxmnlzZS8hoNpk6ASgTZFOKYJaGuN3CIh2nwV0ptFsADwTnIK+APcHeza3iJuf8A55KwQq+AnIMwDXcQIgHpCsIKVDu1ntiA6H6CNA23EmxV0LNxzgytTcTEy3QeVzeJdoOnJaYUAhCFQJEqhxWIFNjnnRoJ9EHC78VCcRaLU4PnKwtj42pTq0nzFxeeEwR6Sm7W21TqVKj5IzGwnTwVEY5kDvm3P4rzb77eqTtp7YClWbu7ju2w1N4kyIk8S20+5aS9Eea9ghCFUCoYcA1XuvaG8Dca8JGgtPVXnKtgbtk3zHNz1/zyQQbZnI0Di9giQJM9254TBPgr7QszbBE0gSRL9QQLaEX1JkC17lagU9r6CqYJuUubP6UjhY/eZmSrionu1xDfbEEwIOW9+M+SVF5CEKhCqGJ71VjcsgSS6BZ1nNjkevir5KoYMZqtR8yPY0s0tOgPGxupRfCHJU1+hQVNk5eyZlnLFs2sX16q4q+AcSxpcQTFyND1CsqjP20x3ZgtaHEObAMXvFp4q7SfLQeYB9UzGUM7HN5tI9Qq+yKgNIAOLssskxm7tu9GhU9i8hCFQJlRkgjna9x5hPSIPF948OWV6jS1o7x0aW+EdFQ2ZgjWqsptaJe4N0NpNz6Lpt/8A5mJLs5IeA6OXCFW3DwpdjaZLjDQ50eDTC88nd6rfx29VwtAMY1o0aA0eQhTJAlXoeUIQhBV2jVysd1EcbE24X5aKaiyGjXTjr1nqquPcS9jWuAM5oM3APCOk6q6FBm7QzGrRAEjMTw1A1veACdOK0gsvFAHE07kEAnQX1IEm404clqBItKs/asAB5MBrgTpcTJudNPgtBQYylmY4RNjAtrqNbSlRIx4Ikcb+qequzqhNNswSLGCCJFuCtJBHVfDSfu1PCAq2yacUwcuUuu4AAQdDIHG1ysjbG2gXPpioaeUhvdZncXWcddAB5qKnvgGtA7IkixghrfEC65uc275bXUqvi6uVpsXTIDRq4x7I6rmnb7P4Uh5vP4KGpvg9xaCxrbg5u8cvWFOpivTydRswjs2ANyQACz6hj2T4Sra4yrva9lR2QU6jTBkZwJygEX8FI3fapxpN+0VOridPJ1xWfge7UqNywLFrhHesM0gcQTrxWZhN7sxvSI8HA/BTU29tVfU7R1PJ+TAGUcGuzPmZvoF1zy+HNxsbqVVNm4kvptcdbgxocpLZHQwra7chCEiDz35RBNZo/Y+Kobg2xjf3X/0lW/lEd+cNv8A7Y+8qnuE788Z+6/+krz/ACej4PUglSBKvQ84SFCp4+sczGNdkz5u9GgaJgTaTPHkVAxozYgks9hoyv55pDgP84q+sfCYgUqj2vrBwcO0Bc5oLZOXLIgEWkWVp226A1qs+0FNxdInAnFCW2DDBgW534axHitMLnqW2aAxD39s3LlaLzrwAPKxMdVoDeLDfrmfaSZRbK0khVRm16B0qs+2FOzENOjmnwIKu450obIcA6rTEnI6SSZkuHgI0Fuq1Fh9pXNV1SnkNMBzMhLs7i0w4g6D2QPLqtbD1w9ocNHAOHgRKSjI25u72vfpuLH2mCAHRpPXquIx+zsbSP0TiL3DA8HrIXqHahIaw6rPLHGtMcso8dqbXxDdafrTcFA7eOrxpt+y78V7T2oTTUby9y55MXfPfp4y3eOr+jTb9l34qWltbFv9mkT4UXFexdo3l7k350Ji6vLic9+nmOEwe1H+zTe3qWNZ73Lp9jboVbvxlQvJjuh7ogCwcREjoup7cdfRL85HVWTGOLllS0qQaAGiALADQBSKL5wEfOQtNxxqpUij+chNOKCbhqvPflH+nb/DH3lZ/wAnv/m0/wB2p/SVq79YgHEQWTlYLkTM3WXu7jgzFUS1sScptFnAgrz7/Jv5xerhKqwxo5FHz5vVb80YctWCuG3u2e5hLzne03u6QPDl/ddj89HVI7FNNiPcuctV1juPJH7coz3gWkAAwyxi0mJulbtnD/X9zvwXomN3dwNW76DSeYblP8qyq3ydbOdo2o3wefjKy6cbTiORq7Vw85i6Dpxu28cPD1Uf+sYf649D+C6t/wAmmDIjta8DQZ2kD+VR/wDazB/ra/q3/ip08TnrnGbaw31v5Xfgr+C3qwzf03eTHLYZ8mOBGr6x/wDYfBquYbcLZzT7DnfvPcU6cOdFsLeGnWqFuGZWdmu8GG0mk2LydQegXX0aQa0NFg0AAeAiyr4OlRoty0mtY3k1sD3aqf503n7lvjqML3RhyQuTDUQHrPbTRxqIzpvaJM6bXR0oJTBUQXKbDsyC8JhKRRT84SF4TJSQinmoE5jZuRbXyVcibc7etljY7btXO5rSMgJaO7wFtVxlnMe9XVvaOf23i3vq1XHKeAh3AaRKy3F4yuAAjTvXC2atIOkRE6xIn0Ki+YMiLwOBcSPvWHU9tdenZ4LF9pSa+xkCSOB4j1UkrndnbRdTy0wGhk3Ec+MrfPqtZnMvDjViYFGYKINKMhXSJe0CTOo8qQDqp3XslzJc6j80oKBe08U4VFCQiPFN07Je0SSVGLJc6Cxn6JO26e5KQo3rRmU1vD0TTij09Ew6f3KQVCFNro75yP8AITu0UYdKQi6mzSXtEsqICykabJs0AU66jbVOikDzdUR1KuQFx/RBPoLe9cYcWDfnddhixmaQbgi4XOVdkUf1bfQLDiTbXCKPzhIaqsHYtH6gULtl0xoFjprykFZdLhsaHAHoFy3+nU5u2V0WEpBjQGiABZa8Od2eTQZXCcH9VWLPFNIWzhczD/Cml3JVXmyjFUqC7J4oD1SZWKf2pQXBV6Jc6q0nyrLQqh0oInRDQgpo2//Z"/>
          <p:cNvSpPr>
            <a:spLocks noChangeAspect="1" noChangeArrowheads="1"/>
          </p:cNvSpPr>
          <p:nvPr/>
        </p:nvSpPr>
        <p:spPr bwMode="auto">
          <a:xfrm>
            <a:off x="155575"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381000" y="5867400"/>
            <a:ext cx="7696200" cy="646331"/>
          </a:xfrm>
          <a:prstGeom prst="rect">
            <a:avLst/>
          </a:prstGeom>
        </p:spPr>
        <p:txBody>
          <a:bodyPr wrap="square">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Profiles of Outstanding Virgin Islanders Ruth </a:t>
            </a:r>
            <a:r>
              <a:rPr lang="en-US" sz="1200" b="1" dirty="0" err="1" smtClean="0">
                <a:solidFill>
                  <a:schemeClr val="bg2"/>
                </a:solidFill>
                <a:latin typeface="Bookman Old Style" pitchFamily="18" charset="0"/>
              </a:rPr>
              <a:t>Moolenaar</a:t>
            </a:r>
            <a:r>
              <a:rPr lang="en-US" sz="1200" b="1" dirty="0" smtClean="0">
                <a:solidFill>
                  <a:schemeClr val="bg2"/>
                </a:solidFill>
                <a:latin typeface="Bookman Old Style" pitchFamily="18" charset="0"/>
              </a:rPr>
              <a:t>, Page 202</a:t>
            </a:r>
          </a:p>
          <a:p>
            <a:r>
              <a:rPr lang="en-US" sz="1200" b="1" dirty="0" smtClean="0">
                <a:solidFill>
                  <a:schemeClr val="bg2"/>
                </a:solidFill>
                <a:latin typeface="Bookman Old Style" pitchFamily="18" charset="0"/>
              </a:rPr>
              <a:t>Picture: http://ookaboo.com/o/pictures/source/2428569/Ramblersen</a:t>
            </a:r>
          </a:p>
        </p:txBody>
      </p:sp>
      <p:sp>
        <p:nvSpPr>
          <p:cNvPr id="26627" name="AutoShape 3" descr="data:image/jpg;base64,/9j/4AAQSkZJRgABAQAAAQABAAD/2wCEAAkGBhQSERUUExQVFRUWGR0YGBgYGBwYGhgcGhgYFxgcGBgdGyYfGRojHBwYHy8gIycpLCwsFx4xNTAqNSYrLCkBCQoKDgwOGg8PGiwkHyQsLCwsLCwtLCwsKSwsLCwsKSwsLCwsLCwsKSwsKSwsLCwsLCksLCwsKSwsKSksLCwsLP/AABEIAMIBAwMBIgACEQEDEQH/xAAbAAABBQEBAAAAAAAAAAAAAAAEAAIDBQYBB//EAEYQAAIBAgQDBQUECQIEBQUAAAECEQADBBIhMQVBUQYiYXGBEzKRobFCcsHRBxQjUmKCsuHwM5IVJKLxJTRjc8IWF0NT0v/EABkBAAMBAQEAAAAAAAAAAAAAAAECAwAEBf/EACsRAAICAgICAAUDBQEAAAAAAAABAhEhMQMSE0EiMlFxkQRh8BRSobHhQv/aAAwDAQACEQMRAD8ACfgmf3rYPmBQrfo/Vtly+pNb8ARyqsvcdVboQKWGmZ1EhSToNAZNd3hjHbOV/q+Tkuoox3FeBfq1sF2zaKgEEAgExr1Ez6VXW7+hdV5FTAkxEfCtH2yfNc98jKFAXcQcxYnofHyrOkFBKuQx6dOex386WUnVIWEO3xMosVZdjsR6H8qhSyw8/LT5itJb4hcyyWcdJdh0jTKfHnyrrtcdbbhzm11J93xHPWufqWSYFhsQi2/Z+zQjmxHenzmibXGCDlaGXcgqDPQA9KkGCUnM0sfH8qmxIzIV0200HprE0Or+pTxMz2Lul9dF8BpUCr4j/PGnMpUkcxvXPZmCR61NASBzvUnLYdPh4U8jTVfX+1QG2diD5GiYeLnSisLe1BWBB1H/AHoV8OV94RO3iNpHhoaM4UwDQVBHjv6a1qAywxGPcmNiOXwAA6aaVFcxECf+/WnAAaMrBjrO3j5AQdgKDxFpjvMdQCY9KzjgUl/4lAI30makLs0sSN+c/wCCoLSldRMkbnnyj6VCMRruY+M1GvoGh5xzK34VC+Jn1p4Q9ATOxE/Cu3rO3dCkyQRp6dI038apFLYaI7a7ka052mmAkDbxqcqCNtek+GmsU9WEHd9q7mIiNv8ABRGIwKqiFbgZ2nMmUjJBIEsRBJ306jxFQPhCCM2nT8/LyoVZqJbd86DTY7ifwpNaRmkrA020B/zWlfADCGzFhmMTpM6NMHNz57+dEWb721bLdZc6wyj3SNDB9RU2qyCjr4a2WnQGdI0B9ANKPvFmvLdBAAABGw06AVRrZ3OYiemsnTTfTSdfCiMPcgSZJ0+WlTfZewZRWYgNmPLn86JHEjlCmGAEDwmZ9dTVo2DsspOXvweZGsfLlQOG4ZqAzdSR0gaV0RyrQSfhGGu3X9na7iSrtrp3diT130rXYfiQsliNncsRJmWAmY05VnjcyIEAI8tP7molZuQMVZRwKXDY8EkyRJ60qL4f2Kx162ty3YzIwlTKiR11M0qHeP1D45Grs4c5MrGdI6fSKz9zD5b2V3i3m+0dI82MVTYDtPcvLF1Hugc0f2ZEggzBWdNuk0f/AMaRi3tMKTICbghkWMmfM+49a6ZTi/RxrimvYztE0uRZIZfZiQhHItz1AgVnOHYW7dufsz+0BkDLLDQ85A06eNTPhmV2KstsZsyiZ0Ld1TGm/wAIFMe7cDs+vtCDLKwEjc65pFI3eS8V1wXX6netrl9ncUc4UnbxE0Mzxvp56fWm4XtKyqoa9eRo11ziZOneBG0bdaNftewUn9YtuAJyvbAJ8NIqPdNnpLgmo3Hq/eJK/wAXYIrTtrXada7Xrc97DWH8QMp+YNLE8ZwxRow7W2jQhzE+Uj6UzwrOfzfsU3EspbTfn41JgMCSIjvHVRzaPkBodaJw5tOR7UZVMd5DJ3gkzv1I8oquuLB0zbSIO/OfAaT6VH3YvbJNjMVaCFLSGS6shb3xoQU00MGOnKobOPC3faPqwAiIy6ySCI2jQREUHfRgwYmM0kEEE/ImKjVfA6/5pWsAbxK5LkhQgOuUagTvE6gEz8d6dwe2c/URz5bbUCX9f851Z8HG5Exy129KKyx1sKx4VV06x4DxoEYtgCuZj4AmI5iKtXtgkE8qpuJAoYB7zdPOfShNP0GaYLcvSYk6adY8qikqfI1PbTvA89/7Gm4q6GOg33FIhArheLYMSDlBBRo3ykQY6ac6tMYiXjrmVVHdUMMoP8Pd01ifGq3C2YXfNPp4Va2rahZiNNeYp4/QZKyj/Vsp5nWOvrU6rlEz/ho+xYe4+VEOuwGuxA26eOwojA8HzXntOQG55mhRsASRJYidtPOjoDSRV2cC7t3VLAa90EmBGu3pPjUl22GUZoUKANgCZJMb67b+VT8QN+xc9kTlj3dAJnuyCOsfWr+3wz2KG5xDIynRBJNwtyHdE5esHSsgGHuqSY+EbERXLJ0JOvQHz+VGthyzFl/Zr0HTXn/n40VgcMQSGURoQfEbT13oVYetlYHjQ6f50ouxYD6DQ/D4UXi8EWYnlRyIoj9mmnhQUcm6NkeCt6gNIHOI1A6SR41PewYzEqe6TpsSPPWui6gEezAjpUtnEWgGlGM+IjedRTpUgeNkBwBZZzqRJG+o03I3jxof/hGRpFwAz4j8NaMf2RaQMp5QXXT+UxNdvuHIkqdd5aep946U2WjU4k1nEuqge2iP4iPlSqvPCWOovBR07tKh1Rslfa4zbbQuV+9oPiNKtsNcs/qxGXNd11XUDURqPCaAbsoxuBybY01UAwflXb3ZRQ0hynkPxmnTkTqJDi3UkZRl90a9cy6+FaBeFIqnv5ngjSAuqkeZoDs/2Sv4iWF5QEj/AFFzHXXTnyrRcT4bdwtvPcuI+sRkI+cztWWqA6vBjcVhh7WyAI1WeW4SgsfYkLH70HXwH961w4shOqsY2gg+Ox2pty5hn94AazqhXXzWp+L6Mp5fqjNnBGZ/9MNzGsDoRrP0ptnhrNbVhqWMbmSS2UVrV4bZeMrfZy6Py8Qd6hPDktqim4O6wMEbjOG5GevKg4SCpRZk8UuVnQbr70TG4B9JoR75Yee46+daa5bQYm7dGqt7giI21+unjQ5wduZyCfHX5bfKt1Y0YNlM3CruUN7N4JgGNDpO9TXuGXbQVnBQHbvieuwOlXpuFjqSfOuLcI2JHlR6j+MoPbuRBIYeIB6c4nkKkwfEwojJaf1ZT8Q34VdPB95EbzRZ+MTXUS1kNs24BgyrZTpMawZGvOjVC+NgK8Wt87dxfu3A3ydfxobFXbT7OyjfvW5M675SdNvjVk3CrJUw90NyDBWHqQAR8KiwXZ1Wc5rh1UwC6gZo7onIYH8tCTQvSRBasWtxdtHwYsn9SxQQw2a4VEHv6BSDueTDQ1YHsridhbD+KOpn4kVXphHYlFWWnLl0mRuJGh9KHwgyW36iy6ZHHISh/KKMw3DC5Gdgqg6rIDHWB93XQb666aGh8F2Yxdq9anuDMpMXCdAwJEDTarfD4S4t4BkIWU5LHdRQdQx5qPlRVejOTRcYbidiyMlvI3KFttuRGrEklTESdBPLlR2+JW/+IC/BCEZWBEkSpEERvIAPr1qbH4lkJU3f9yEjXxANU+IvgyxDESNFOVpjUiRtM02GLTvId2mxtu7eDj3UEDSJOZmEDpqKAu3GvN7S4Sx8daHRUJlzdUfZlM5H3gsDrRShOV9P5ke39QRQwiya0cdARHpXUWBAqW3g3b3fZt924p+Riuthbi72rg8cs/0zRtDWiOlmqNroG+h8dPrXVYHYg0RibDIC6g7FgD6kTUbVNgR+1T7y/UVAaxvZyKUUq7WCcilSrtY1mybs3eH2CfIj86reL9n7+Xu2nnnAnpW5s424Pft+qa/I6/WibGLR/dYE9Nj8DrVuqPL7Mw36PMDesi/7W3cUkpAZSs6NMaUT2kvLiF9n3kyORy1gcpG2orbFo8KHxGKtRDshHQkH5UOiG736PIcZYW2+QFoGusHca6aUViCGAgEATmOuXwitpxPheAuaklW62yw+QEVleI9nwO7ZvMynU50E+Wbf6fOk6tMrFpqnZWtbXk0nwB+tSWeCXmTOjKwM6MIOniKITs/H2/l/erSzce1a9nbiZmSOpnajJWaPZaMxfS7b9+03mhzCoVx6HnlPRhH9q1Jxl7mLZ9CPxoPFuG9+xbP80f8AxpKZ0KbK2zrqNRB215GkPdPmPxqJsJaDEi29sw2qtO4I6DXWuWMM7KRbuhjK924IOzaa7+h5ULH7D5pVDdF+3/qWT5r+X96jXiSbElfvAj+1axk0wqaU01HDbEHyM0RhLOZwPj5c6IbCGuG2igEgnvGNPKg/1JDuo1107v0qfEXM7k9TA/Cr7gPY25ijnPctbZjzjTujn9PGgI2ksgJ4s5ABZhAAEjp4xJNMuYpm1LsfU/hXpA4HhMOgtG0GDbllzE8pJ+yPKBVN2h7B2UtvdtM1vIpYr7w0E6cx86PWiCnBsw7svOTUZI6UxcTOy3H8rf4kiuq865SvgTrWTsv1o4fKuT4CnEVwiiAbNOW+ymQxHrSimO4G5A9aAQocUfmSfX86ecUjbpaJ/iQfUEVWNik6/DWkl/N7qu3kKV0N1f0LbB2wLqH2GzA5kuNAgzqjbjwmgOIYy0bjF/1iwzd7I1tSonoBrFE4TB4s627F0eOq065wK7inue2uBbtsKCPfYCO6GE6CI2pXJRRNxe0Ao1pvdxNr+dWt/XSp7XDrjDuG1c+5dU/LSqDE4RrZIdXEHc22UfiPnQvcPMfKmE7NGqPC73/6bny/Ou1lziiNPaMPDOfzpUQ92erXOO3f348gB+FC3uKMfeuE/wA1Z/C4tLom22bqp94eY5+YqSarZLokWb44Hck/E1GcaOhoCaU0LD1Qa2O8PnTDjT4UJNdoBpE5xTdaYbx6mo5rk1hhxam0qVYxG60PdsA6danu31G7D4gVA+Pt/vA+WtLaHSY6xjbtr3Wlf3W7w9OY9KKHEsPc0vWsh6xmX4jUfCqx+JJyDH0p1u3due5Yc+h/KhaC+Nlq/ZHD3FBtGDr3lMjlFdwfYu+HCpfMNprrFD8M4Fikuo3szbE6mYkDeROteh8PXvp50FTJSlKD3ZQWf0ZOffxDeSiPxrX8AwIw9m3bEkKG82M7nqasqqeL4w2rQYAN3iIMxrJ5eVFKmTnNyWQzEFbjKWTbaSog7+Ov5VJaxntAQQsEciWnl0iKyLccvAAqLaSDsg5MRufKr/s9fd0zOxYkDy3bYelO2RQ7juHAwt/Kuvs2gAfwnavKbPDcS/uYd/UEfhXrXHsUUw19kYBltsQRBghTBivNcXxfENhsUz3mJW8gXKwGVSbkjuRGw36VNujp4nQ212RxrCSiWxzLEaeetK32WkEvjbIAUuQhDnKN2gaxXpfFP/K3f/ab+g15lwfBBbRuE6tgSIkbZV1jfeg3Q8eSUtF5gf0a23RXN+46sAwjuyCJGh8KrMNhMAL6WRYuOzNcUFnAH7OZJgzrFei8FH/K2P8A2k/oWsPwngWIN9boSLatfLTAJLF8sSJjVfCtQnkk7yX/AGZ4Rh7uGtXv1e2hdc0RmjUjc71nsPx2/wDrgtKUW3+tXLRAVAciBIA0knU6jWtp2awTWcJZtuIdUAYTMHXnzqmwnYUDEG+9wlheuXUCiAPaACGkEmI8KKQjllh/Yy81zBWndizHNLMZJ/aOBJ8orP4Jf/EOIfet/wBBrX8K4cuGsJaDEqgOrRJkljPqawOKs4leI3WtFDbuXJIzDUARz577Us1aoaLy2W2IwgJry7tqkYtl5AKAOkqCfrXpt3iygkHQgwedebdsLLPinuRCNlCnrCgUnWikXkrEMDQx6ClTQvivxP5UqnR03H6BuJ4a1o5kaI13girHA9oSVHtlMbe0A/qGx+R86PwvZ62xQlSQzBTLGddOUVb4rhtvD2rgCSiAsV6gCTvXRGV6Oecq2ArcBGZWDL1B+vMHzqN8Ug3ZfiKKwPYe3eeVZkUjNA9Pz2q1xHYbCYe2bl3Oyrvr6bCKdtipwMy3FrY+1PkCajPGV5KxrSYO9gBiFw6Ydi5EywEap7QalidvDetH2ae3eRmW0tvK2WBB+yDvA60vY3aKzR57bu3n9zDufQ/lRdrgmOfa0F84/E16F2gvG1h3dNGA0MA8x1rJYLi2IfHojXG9kU20WSbGadIJ72ta80byYtJA9rsJjG966q+R/IVO/wCj1EGa/iSBMep5ak61ouwdwnDHMST7RtSZOy8zUvbIfsk/9xfxpG/h7B8ku3WzL4TgXDf2kO902vfgHTXL0E6g860/DeyeEKK62RDCRm1OvWSaxHBSgbiSqCDBklpmLx2GURv416V2eM4Wz9wUy+ahJSlV2yg49xFMGxW3Yt6WzcmI2nTShOH9qLt39SY5UF646soUahWganUUZ2s4Zdu3otAybLKG2AJDRJ2FQ8L7M4hFwguZWa1cZ3bNOjNIgka6Uucgxi/5s1GOtjLQWD/1F8xVhjPdNV+F/wBRfMU6Jh68YBxHsch0k5p6AHQR40Lx/wD0B9//APqpEwL/AKybk9zXn4AbU7iWEa5ZCrvnn+qm9i5pmXZe6nk39b1p+zo/ZD7o/qegR2cchQT1HxJP41ecN4ebSQTMDf1J/Gs2gQi70Z3h+D9rYxVtTq4yy2wJUjkTUX/2+t+zuJ7W5+1cOx05ZtAI0HeO81o7t+0oIDqviI0/D41X3eJWACWxGYAhTDzBOwITY0jaZWKaLW9bUoVaMpGUyYkEQaCw+Hw1pciKgUDLAGbTod5HnUmJtW7SM5QHKpY8zoJ51mU7f5jdW3ZCm3ZF6WaQZyQIAH73XlRsyVmqXGDZUcx4QPnFL2tw7IB5t+AFdwN0sgY7kAn1UGvO8Jxm/cxdsPfYqfbEpmInL7QLoBGkDfpWMkeh+zuHdwPJfzNV7cVw+cWziMzkkZQ2sqCWEL0g0P2EYnA2SSSTm1Jn7bc6xPDVnH5shOV8SSwkhf8AU3gRJ8etD6Brf7HovDXs3rYu2xmVpgkGdCRz13FeY9qcXbTFXiA2YXDME/hAX416D2MXLgbIIIMHQ76sxryvtP2exN7GYl0TMvtHM5hsCdhM7cqaGroWSzVjf+KBsoViCeuvnJ1o21fIUhzbcHkyz+dUWEwYTKSqh1BBIOpk9OUDSjg9PVi3ROzWJ1w1snwJFdqGuUeiN2ZrrHC8iqWupCuBpLd4H3fOam4/blLw622/oNTLZUKVW1cYG4bneIXUmfhUWNxff76ldtdx8RtXPCo6LTuQX2Uech62x9FoztiP+UueQ+ooXgjftBHQ/Sr7F4NbqFHEqdx/2qrVqiSdOzzDht3/AMTsQgMrblu8TrhwOsfKtj2Cf9neHS5/8RV5atW7ShRlUAQBMQAIFOTGWx7uv3VJ+gilpWh7bTwQdosK1zD3EQSxGg9RVBw/sZcGJTEs4GVVGSJMi17MyZjfWtR+tMdrbesL+NODXDyRfMlvyrYuxcpUCdmuDthrRRmDEsWkeIA5+VG8Q4cl5QrzAIOhjUUhYc73D/KoH1moMc1q0me85C7SzGJPgK2lVG27sl/ULCggrbUN72ijNzM9dakt4u2oCrsNAFUkDygRVMnafCB7iIMz2lZnAQ6BYB1aJMmrbhHE1xFlLqghXEgGJGpGseVY1YJDiydrbHzhfqa4XuHki+ZJ+gFZvtb2kvWL6W7WWGs3bmq5jmRWKxrtIHKs8O0mJfD4W491gzYrI8QoK6aEAbUGMlo3OPDhZNwD+UAfM0Fhb7h1lc2o1U/gam424Nm5MRlbfyNecYPtU+FVSAGlZAZvdhjyzasekHlSSl1eEGKtHr5vXDsgH3m/AUsD7Ur9ganqeZryfF9tmvWxN7EI7bhNh01EA8qz2Px+JYBS1x1B0DTH+2Yqfkb9MqoHvOKxiJHtMQo1kgFQQOsammWOJ4a6DkZrmXQ+9E+sCvM7Lg9JybD0rU9mBktPKkSQZOg260sH2rA0l1ugztlxLJhWCqvfZbevIMQCdKwXDcRbFq+oaGbEqYJEn3pgDlWp7Q8WwzpkuXbRMghQxPeG05SefWsV2r4jcVQhuWmUNI9mirDaH7J5awfCryVpoim1WD13i5zWLwXU5GEDUzB086xXDey2Jy3SQAtywttFLQc0W5kRp7p3rPdhu136uHJF26XMkKBp4kkyx/vXoXBe1S4poRWAgmW0Plvv4U+xE2kXOBQqgB+zAPooFUmB7GWEbOzF3GcBpIgPmzAAfeOpqkxXG75Jh3UHXu5F+ZVjWkw+BtsilgXJAPfZn+TEj5U1C2Ow+LwuDtLa9qiKggBnE7k89dzVe3bLCIreyDuAST7K2Yk7knQetCdpsIMyZQigKfsL15SNKgwmKW3h7we4FzDuywXpOX+1ag2ia326e40WcHdYnYsco+OUj51UXr943SzW0Rn9orL7TMyaRzIGpGgEwAdBpUeB4vh7d1Wa6DB/ib8KjxPGrTXHdFc5mJBCb6nr6UV9wyr+0u+EcJd7bhihDCNe909Np2NVGE7P27lx1grkBkhtNDGgOvpNT4Xtf7BINptTPeIHyg1QjtGZLqVXNPjvNGyYDm8PkKVOz+J+NKjaMbftJfvKo9kNZHw51mcNjLtsIt7vM9wqST+9JB8uUVsuKPofLevNuL4ximRj3hcmeneO/TepSwx45Nj2Zxdu9cBtORyIGhBg7g8/KtXfsW0UvcY5VEksxgAbk15Z+j/iGTEon77an0b8SK9N7RLOEvj/ANN/6TWw1Zrd0CDtNg1NtVZSbkZIU6yxUGSNBII16UZwjtAt+7etqrKbJAOaNZkaQT0rysuAcASCTlXnA0xFzw1+Nbbsgf8An8cOrA/9TVr0M47/AJ7NVxXEm3ZuOvvKpInXUCawtrtHi3xOEBuH2VzKXACqCS7qRMTyGgrc8VtF7NxQJJQgDqSDWQ4f2HuNcw152VDaAlIljluO+8wJBHWtnsBV1LLsFfdjiw7M2W+QMzFoGumpoj9IKzgm+8v40T2d4E2Ga+XdW9q+cQIga6anxqw4hg7d5ClwZkkEjUbeOlCrjQeyU7POOHlf13G6RNq9JmZkr6Vtuwv/AJCz5N/W1EHiWGt93NaHLKCCT/KupoR+1tsSLaXWjTu2yijwLPlA+NGs2bLVUB9reA3b+JtMgGUWrqMxIhS6lRpud+Qqobsa9vD2bQuqfZ3vak5SAdtBr4VquHcTN7NKZIEjvBifOBl+BNU9/iFw7x9flp+NN1sXs0Vfa3EPd/ZJaZxBZtSq+EttPhXnGKtFd1ZdNm/A161jcR/ybFmiGGpgc/ACvOeJYhLl0ASwA0A5nX6Uko+wxZX8OxFuO+bpPJUIUDzJBk+laTh/GVyKPZWyR9p8zk+MFoHwrNMhD7QCZ8ROoq1wnCLsFssAnnpUnFvReDUX8WjV4TibsrZSqd0kZFVI9VANUGPxDEnMzMf4iT9aKwWDdc8svukaaxqKsLPCla3JGY9YiaVcE3st/VcUNf4Mfe3mNBUmL4lbuHRDEQBoI6nxNbqxwdTaYBBOUxz5VlW7LsP/AMbDf3QTy5iqqLWDn5eaM2mU+DxRtvmsypjYmQfDbatDgu1l3DQVS3LAmC2bckGQG0PgapMTgCgLCGSdYmR58xTLF1RE2yfWB8I/GtmOBU4bLjFdob2kZdVB93mRNFYntLiroVbTXlAEGGEnb91FgfHfeq3E3tQYEBRpHh40Hd4oNFgj+GTHoKaTrbB3XpBOJsXCf2twkn95sx9dTFPvZdDduM8aDvSAPMzHlFQq2k8unOq3GoS0Dffz51pYWAPkky49sn2VAjxk/wCelPXGmIBKjwP4VV4Q5Ildxvzom9cA2melNGaom8nMcxMAazprQSYdkadJ31kiiFxQI1gHpQ97EuGMMNunyNLJp5CglsU3T4CRXKrf1tjzpVPszUehdruJZ7K+zzTmBBGm0/gaxrYgXUIuSjprmUbqYBzDoDGgjc6Vbdm+L/rFtrbe8ANeXgfw9aC4xaKw4gESCOoIggjyq7yrGi6+Flxwbgf6lfsPddJdgRBJ5SOWk/jXpl62LiFDJV1IMdCI/GvCm4uzupYkhDKjQHfTeR8uZrRt2mxzgKouCdBCsSY5jSD5xzpFIKg2ekYLgNiwihUWEBhmAJAkse8RO5Joe52lwVlmPtbeY+9kGYk+JUGfjXl+Ms3mGbEXcoH77lyP5VzEHwIFE8GuYVSSytiNNJ/ZqD6MSfX4U2RnCKy2bbF/pNw6+4lx/MBR8zPypmC7W4vFT7DDooH2rjGPSAs+k1RcPxVtr2VVVYQFZHfnM2gcksQBHumtBwviNu1cJuOiDKdWbU+p1NHq/bFco+kVz43HXPfvi2OlpAT/ALjA9Qxq17N8NS5n9tmvEQQbre0PoCMoHhB86z2L7XWVJy5n8tB8TVWO3962WNpUSeozfWs3FDKM5eqPYLGHVBCKqjooCj4CsjxrHW7d1y7qpzHcifTnWf4D2t9uCMQ9y5cObKuY27emwISBJgnWdKh4hjr1olv1Sw9swW9mu3WGHfB8Wop+yTik6ZY2u3dqyWKK9yRA+yPidflWcxna282iwg8Br8TWqxvabCW7VsDBl/bWw4DnSDyk5jIPgKzOI4GXRryYe6FGuVQSAOoZtYHSD18tKMtjwlxraKK9iGuHvMW+82nzMCoiWsuCwK6SPHoQdjUlzHCO7bA8SSx/AfKpMM5y90wDuphlPmp0PnFSSKS5MUNHFJVVMnUEnrBMVr+HcUGIsrbA9wk6zJJ/Csi2HtsdUa2f3rfeX1tkyP5W9KelhkWUfMASSyHbb3gYYbcxTqTic8oJm3TCldl5coo7CXnCw1sfOfWsR/8AVV1IliSNpHP4USnbTEGApWTpECZ+NbzL6EvFWjW3uPNZ1KtA1MZQQBzAJk9acnbDDvmh3TumX9pEyIgjeNdfWvPsbirlwlncZvAz8Ms0Bg+64LDSeek1OTt2VjGi945xa3lK2tQ8Fm6wZgDkKoVxDcsxJ2AEmjiw+yqAern/AKiRPpUdsjUT4dPpp1oyi5ZYUkkPlgIYZTp7x5bTG9PxwTOTb2AABYRPXQ/KaHVlU6RBpB2MlYgb/SpvjtDJktpiV72nruKHv2V974ChLd5i0RPhP50ZbIYgCdegkjyApvWQUwU3yDqIH161NbYOcykgjSKKucHYsBBEgnvQNh0BJG4pmBwAClvaAN0Onzmkc4ofxsgfDsTvzAnbfXQ8qIt4ecoBLSYgd4jeY66UUmPs5lAUuRqSxzT3SI73jHLlSHEGzswVVmI5xAjTlQuUvlj+RusVtk9jgoZQQjf9A2MczXaHOLuLoHYAaaV2m6837Bvj/chwV8IRlAVhpERGs7b0VjMaHSHGaNR4xynl6Uay2cUJOj9R7w8x9of5NVmMwD2ve7ycnGx+8PsmqOMoZWiFplUtpZLAkDfoZn5a1u+F8Va/bAvH3QACdddZJHMbQeUVhbgE6bjb4zWr4dgM1s6gk6xMAz+6dvQ6dKeGWGegLtyrILIYjI8spBBBiB8p+dVHZfBi9iVtlyime8I5AnnpyracZtRatpdQMIOZW+RDbq28EfMVlsX2TFu3+sW7soHVcjKQwzGBqJVtZ6belO1mwRaqiI/65hpiQCOYDRMin4jDgtIaZ8ZjzaaquEhblxVd1QZT3nJAEeQJPoKt0u4e2Cf2t1VMMVBRd494g78pA3o0pIKbi8HBhLY3efIE/kKZdRPsg+Mx9Bt8acjBxmQQDqFJkgctdM3n8qid45fHSp0lkZybOPh/tW2KHQxI3E7N+dG4TtZdsjvjOOTLprykflVOMRJM6eHX86JtlWEbjmD/AJ9KVSd4B9zY4PtsP2Zd0RlJzdzPI6Id1B0PpQ2K7dPN5S/tVZYRh3YMayOcTzrHXsMs6ctpP060xLMTry1+NFyYOqCDbDbaeex9eXrTLrZQY3+dNtabfClb729LsI/D38w1LHyou4AyiY01mNfGTvUViyASQdDEU4LqT10porAp27hs4EsY5SdvKoDahTI2+Xj9KjxLaaSY+AFKzfzDvTJMaa6eVTwHIV7TLJ+HlUD4rNAI26fCiEtZicozKo1khNfmeWw18qEs2PdZtFYxp0nrWlNaTG6PYQQ3vBd4HhPnUGMzLpmUnwIP0kVPaZVuZT30BOh1A6EcjXMY+d5CgAAQIA59BQUm8JYD1SWRuGsMigvbMNtrE89t6ssXZVrKm3C90AiZzNMk5jBA5Zddt6FxF5niTtqANhypuHwpIhQWjoCf+1FQm1l0HtFaVnL9qyFce8fsnoY+G9PweJKAQB7sfjTlwkkhio2094+gUHWjF4X0Vj4vFsfDVj8qDjxxXxu/uMnJv4UC3LzuCxYiNNNN9fwqFMKx1CnLG50HxOlXOIwyKxIYWl5KpzMI/jIBJ3+zzqFWtFgFttdc7ZpYnyn8qC5I6hH8Izh/cytsYRWY6yeiDOflp86uMD2fu3Wypb1/iMnzyrt6mtZwTsdeuANeiyn7i6ufPkvwJ8q22DwKWlyooUeG58SdyfOqxhyS3j/ZOU4LWTEWv0bXCAWvW1J3AtKY9TvXK3mXxPyrtX8aJeRnhnDOHG6xKtlKqTMxry8f+1WOA4jMhmVoBJInYdVYCRVBbulee9E4J+95hh8VNYLNAnZqze7y9w/w6r6A/nR+C7OvbMLdDJ+4ybfdYNI+EeFZGxfdPcdl8Afwq6wfF7q2y7XQTIhSQZEGZA1GseNCkB2W/aK3DIRtkC/Dr4a1V4vHK2DezKAh1KqIk9+TruR57VDxPFnFBcpkrPc2OsTl/fGm0A+BqlNiKLMsFZjOGEMqyIgxEGOe486VvhkCCSRvE6fCi7y95PM/0mpYpeqHsjRYFOz5j3tdP8J606uZazVgsjtWxmY9AAPxpt9dVI5b0Taw+ojn6beJ0qU2VG7LPQHOfgoI+dJSSyGmyrkgTA9acmJBER/cVKmDLuVyknkCcseJ0+VJeHPbKgkd4kfDxqEuRXVj9HsjFhtwp0+HxrmItlSO8pJ5Agx5x+dWq3bRBNzMzDSGYt8ANIoTC4seyK5JJJJO2vL4UO8paQ3RLbIOGYINrdzANsw2nx/tVzhkUWzmyg6iSB8ZNVxxTezy6AAdOnj50wtmgnWetDxTk8ugqcY+gjD2LSSXhjy1LaR0FV4UZjl5QR4b0WcKwEkZR/FC/Cd/Su2sGpJjMx5hEJ+JMAU641HbsDk5aRCl9jJmM+pjypn6uSVAkxy3+VW1rhbfuKnjcbOf9q6fGn+xtr790uei90eUJ+dDycaxFX9g9JbbADgyvv5U+8QD/t975U9cEW91XfxjIv8Aubf4UUMeif6dpR4nf46n51De4lcb7UeX5703bllpV9wVxrbsOs4IKO8LY031Yg9e93flUV67a2LPc8Cxy/AZVqtYk76+etcmj4ZP5pfjAPIl8qDm4oVEW0Vfl8hFBNjLrbsfIaD5UZwvhpvOFzIgJjM5gf3PgK9O7P8AYqxh4c/tbn7zDQfdXYeepqkeCC0hJc0jE8A7CXsRDMPZWzrmYat91fxMCvReDdmrGFH7Ne9zdtWPry8hFWk1wmuhKjnbbERXZps0pomOzSpk0qwTwMrU2DEOKimpcN76+Y+tTHOIaeKjIg05WomJKPt3Paq4fV1Usr8zl1IY/a0mCddKAtt12qVMQVnKAZBGo5HTrQMC3sMxa3AOrwPGVbntRLYJoJENG+Vg2XzjajLGNRlBvrmKHuErJHkfhvT73HBBCJAPkN/AVyebkulBnT441mRUkGrXDoriUItgbwAxP8zGVqvFymXWnpVuTjlNfC6Jwmo7Vht23YUyzFz/ABMW+Q0pjcXVRFtY9Ao+VCWsMze6pPkNPjSbCge+6L4Tmb4LPzqH9PH/ANtsr5ZP5UDW8S4d2Bgt/mlcckmWJPnR9vh5Pu27jeLxbX4TJ+NF4bAm2QztbUAzEb+GbQx5Gs58UNbB0m9lPawjEkwQOp0HxOlSJhwTGYE9EBY/l86sGuYdeTXT1Mt9YFcbjTAQiqg/zkIFZcnJL5Y/nH8/BukVtjMPwpyNbYH32IH+0a0UcOE968E8LQCn/cZY1XXMU7e8xPhsPgKiC0fFyS+aVfb/AKDyRWkHe3sKZW2XP7za/Nvyrl3i7nQQo8BP10+VBRXYp1+nh7z9xXzSZ25dLe8SfM0yuga+FF4bDK2g3/zarqKWiTf1A65RLYYEwrCemYT+XpNDsIMUTHKUUVgOG3LzZLSFj4cvEnYDxNbvgX6PUtw+IIuN+4PcHn+99POjQrdGM4Z2fu39UXuj7R0X0PM+VXODv4vCZst0wuyNqrDqAdvSvRPYgCAAANABoB6UBjOGK+4/zyo0DsVnDu34iL9tk/iXvL6jcfOtLhOI27q5rbqw8D9elZXE9nANVJU+G3wqofgzI2YZlYfbQx8hWto2Gek5qU1hsL2jxVrRst9R/K/x2Pwq8wPa+xcMFjbf91xl+B2Pxo2Ci8zUqaHpUTHgwqSx7y+Y+tKlUyh277x8z9a4tKlRAPFW3Zy2GxCAgEa6ETypUqxjdYuyptsCoIg6EafCvM7w1NKlRYsSI1ccCsKQxKgkdQDSpVDl+UvDZTcVxDF8pZiOhJI+FafA4dVtKVVVJ3IAB+VKlXD+qxA6+PZBjXIGhNZtjJJOup+tKlT/AKJfAT59na6KVKu9HKdrtKlRAbz9HKhgVIkFjIOo2HKrztNwiyASLNoGNwi/lSpUy0Sns8zxyANoAPKhZpUqw6LFrYLKSASVBJIoC+0sZ1pUqAT1jslYVcJayqBmEmABJ6nqatzSpU5IaaY1KlWMDXaCvCuUqxil4kIOlAcQtg2zIB05ilSpHsoZdMdcAgXHAGwDED60qVKlKH//2Q=="/>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3" descr="data:image/jpg;base64,/9j/4AAQSkZJRgABAQAAAQABAAD/2wCEAAkGBhQSERUUExQWFBUWGB4aGRgXGSAbHRshHh0cIB8iGh4dGyYgHxsjHB0dIC8iJCgpLCwsGh8xNjAqNScrLCsBCQoKDgwOGg8PGjIkHyQvLCwuLC0uKiwvNCwwLywsLy00LCwsKSwqLC8qNC8tLywvLCwsLCwtLCwsLCwqLCwsLP/AABEIAOEA4QMBIgACEQEDEQH/xAAcAAACAwEBAQEAAAAAAAAAAAAABgQFBwgDAgH/xABOEAACAgAEBAQDBgIHAwYPAQABAgMRAAQSIQUGMUEHEyJRMmFxCBQjQoGRcqEVM1JigrHBstHwF0NUc5KiJCU0NTZVY5O0wsPS4eLxFv/EABsBAQACAwEBAAAAAAAAAAAAAAADBQECBAYH/8QALxEAAgIBAgUDAgYCAwAAAAAAAAECAxEEIQUSMUFREyJhgcEUcZGh0fCx4QYyM//aAAwDAQACEQMRAD8A3HBgwYAMGDBgAwYMGADBgvBgAwYMGAFjjPNUsPEMplPKQR5kvpmLk/1a6mXQFFMegOqt7rthnwjeKsLCPKTRI8k2XzcciJGpZ3UWHUAA7aSCe22GHhvFJppj+A8WXEezSgKzPfZdRYKF/tAWT8sALuSLrzDLEZZmjOTE6RtK5RWMmhiFLaf0qh2rFnwThiRcSzhUbtHA4sk1rMwYLZ2BaOyB1OPzmDlSWTOQ53KzLFPEjRMJELpJGxvS2llYU24IOLPg3CHjaSWaQSTS6QxVdCKqA6VRSzHSCzGySSXboKAAOM8vw5ho3m1MIQxChiBbAbmiCSACBvXqO3Sk7wp4U0/D8nmnmn8zXI7BppGV11SoFZGk00BpINX6R88PnFMu8kTpG6xuwIDMpcC++kMt/vis5J5dfI5OPKtIsoisK6qUsEk7gs29k9DgD15w4octkcxOraGijZ1JAIsC1BB6hjS9uuxHXFNLzhNleEpns2iOxWN3SK0oSaQAoctqcFhYsDr7b/Pilw7MZnKDLQwtIkkkfnMrKCsauGbSrMCzbDYfPC9z1wrKjM5DKQp5ImzKPKoLpFoT1aSliLUxoDa7FYA03I5kyRq7RtEWFlH06l+ulmW/oTj3x+YybgPHvvObzuYjzbwebKI8nEBaTFBpL6GXS4dgLKkMoBsr1wBrWDHjky/lp5unzNI16fh1UNWmyTV3W+PSOQMLUgg9wbGAPrBgwYAMGDBgAwYMGADBgwYAMGDBgAwYMGADBgxmb+IWayGYmTPRifLCd0WWKvNQaRIvmRCtaiJlYso2AN2dsAX/AIj8CzGYypfLSuJISJFh28ubQdWiRatgwFBSaJqxiZwrnaCbh65+9MWjU46lCDTg9PhN/UC+4xP4NzHls2urLTRzCgfQwJAPTUvVeh2IHQ4p+EeHkEM00rXJ5sxm8okiFGPQrFZUv0Oo3uLAXYABqwYh8W4vFlojLO4jjWrY3Qs0Og7kgfrjO+afHrK5a1gQ5lyAVptK738ZolSKHpq999JwBqGK7iPMWWgoSzIhLBQt2xLbABRbEk9gMc081+LvEc9H5TlIYpBukSkax8yxZiD7AgHD54GeHJFcSzO7MD5CnqOoLt8+y/Kz7YGWmupteK/mHjK5TLS5hlLLEhcqtWQPa9sWGE7xfl08Gzh1afQour6ugrqOt1+vfAwXXKnMaZ/KRZqNWRZNVK1WNLMpujXVTi3wm+D73wbJ/wADDb5SOMOWAIOa45l43KSTxI4AYqzqpAOwNE3RO14lqyuoIplIsHqD3BHY4VfEnkJeK5UR6hHNGdUUhF0e6t30ttddCFO9Ued5+auKcOn8lp5YpMuDHoJDBQ2lqAIKkGlIO+wWtsAdS8e4W2YgeJZngLgjXGFJogg/Ep9+1H2IxQcv8Bnyq5TK+TA0OWsicMQfhZSRER6ZX1mzqZQGc9wuMs5N8e8150aZ1omhAYvJopzSuwrTS6idKjYDpfUnGu8rc/ZfPIjKfLMkjpGjkBn0DVagdfRTEC9N0cAS+b+ZkyGUedxqI9KIOsjtsqj6n26AE9sZvypxd8u+UjimfM5zNZlnz0K2Y4Vckyakr8GSNq9iSHuxprRuM8oQZmeDMOD5sDh0N+k1/aQ+k/Jq1A1R7Yg8i8FlyrZ9JR/WZ2SeNh0ZJQpH+IEEEdq9iDgBqwYi8R4pFAmuV1RboEnqT0CjqzHsBZOK7ljmyPPiZoUkVIpDFqkXTqZQNVKTqAFgeoDfAF3gwYMAGDBgwAYMGDABgwYMAGKjjHGJEZYcvEJp2GrSz6ERbrVI2liLOygKSxB2pWIt8IHNXHpOGcR+9yRvJkp4UildBqMLxtIVYj+wRIf59wAQHvLuxRSy6GIFrd0e4sbH64X5eGSLxQTxRIySZcJNI2xTQ9poNEszBmBXYUiEnYAwxzFHxJsv9xkZ1jmWSSYKyoqqDaWygM8gbRpF6QxY1S22TzBFZm2Cgk9tgLPXbAEXhXBocsrLDGsYZmdqHxMxslj3P+QoCgAMJfif4pjhixCDyZpXJ1IXNqANjS9rrqR8gdyqt4h+NA8uE5CcKxAZ0KW4PqtXsFKGwYfQqT1xlHDOBnMs0snoDMTQXSDdn0joFs7V7Y0nNQWWdOm0tmpsVdSyybzLztn+LS+snSptYo7VE9juev8AeJvETM8OTK1JKfNkYbIRY1dyTe4H8/8AJjURZeMDZFH7k/6k4p+UeW5eL54IdZjBHmMtXGhJrY/PbvjnhOVz22iXep0lPDKlze619PEfnHf4zs/Aw+E/h1LxLMjN5gEZaNgbII81h0VO2lSBZ+VD5a9zx4hRcMMUCCLzpCtRsWQKrPWo6UK6b1E2V6HriVx3jWV4Hw5aWkjXy4YwN3eiQCQNrIJZj8z12PMk+ZlzGbTMTbHMTl+garcE0jnSV3oKxo1R2x1bLY897p5l17t/35OwcpnElQPG6yI3RkIZTvWxGx3wk+OElcFzI33MQ6E/86h3obdOp26DqRhx4SEEKLH8CjSPTp+E6dgABVjYgURuNiMJHjvly3BpSPyPGx+msL/mwxk0LHwgZTwbJ6emhv3Ej3/3rw44RfBJFHBcsVXTfmE9dz5ji9/cAYb+LZ4QQSzEEiONnIAs0qk7DudsAZryR40xzT/dM1cbikWVt/Ma6OqlULfXoAPc4svFLwrTia+dEdGaRaBJ9LgWQrA9DZ2Pa977c3ykytLOihSG1lFGygn8t36QdqN7EddzjoHwW5/XNQrlWLa4o1HrJZjV2dXdTagL1WiNxWM4M4aMYyUUJYwZmIJNGxDX6bIsEErVEe3yvHxBBmshPHPAQfLe0NBgCTW6t77b/Te8ax47eHfmRniEN64l/FW71LfxDva3v/d9tO+T8r8ae/Kf1L2Pdfr7j/L6Yng42YjLr5OmEo2YhNb+f5Nn8OfG+HNBYM6VgzGwD9I5P9Eb5HY9vYamy2CPf2NfzG4xx/zFy+UPmRr6PzAdj/u/yxovhL4xvHpymdbWpKrFKzAFbZV0ux2KgEsCTY01vYAinBweGQWVuDwx0514RHw/JzZotmJ80pP3fMEs8kROyKW3VY/UQ2yq42a2IJbeSeXhkcjBl/zInrPu7epzf8RP6Vi5kjV1KsAysCCCLBB2II6EEYquYOOnKiMLA8rSsI00lVQOfhEjE+hTv6qPSqJKg6GhYTcQjSRI2YB5NWgH82kAkA9Lo3XWgT2NSMZl9wkfmDKCeUyywZaXMPViJNZ8pVjS9gNzqNs3UmgArty9zNHnBJ5d/huVujpdbIV42oB0ajuNrDCzQJAt8GDBgAwYMGADBgx8iQXViwLrvRutvbY/scAI/Gubc5kc1JNmcszcPYBQ8J1tDpLW8qD8r3dg+lQvexht4ZxmDMxrJBKkqOCVKkG6q9utiwCD0vfEtiOhrftik4DyXlsnPmJoY1Rp2BOkUFAAFKOwLWxqrJ+QwBeBa6Yr+YuDjNZaWAsyeYpXUpoj27Ha+oo2LGE3xk8QG4dllSEr58+pRd2i6SC4r8wYrV7detYq/CrxbSfLFM/PBFJGVRGd9LSCgNTaju19WB9zQq8AZDz14fZzIS3MrSRkDTMLZaAAAY/lKihRrpttjz4bzeoQLKGLDbUN7+tnrjquLOw5gMissgK+odbViy7/ACJRx9VOMu5y+z/HmJlkybpllOkOhBKiqBZK6nT2JFne9ziOyuM1iR26PXXaOTlU+vXwZFx7iozAjigt2ZugBu+gFdySf8sdFeGHIi8Myaq1GeSmlahsTXoBs+lenzNnvWEHwp8JJ8txGSbNpS5YkRH8sjGxrXvpC77gbsP7JGLnx751OWy65OMAvmVJZjR0qCOgPQk2Aa2okEEYzCCgsI01ernq7XbZ1+DMufOZpOMcSIW44YrVFYbqFO5YAkFi3z6UO2IHOOXBjRrrSaA7b/p8hidwDhoiiU162Fse++9fp/njw5u/8n7fEP8AXpv/AL8cTt57ljoj1dfDlpuGWOf/AGksv6bpfT/J0V4e8U+8cMykpqzEoNGxa+k/zXp26Yq/Gd64Lm+nRBv85Yx++I/gfmlbg8Chw7IXDAGylyOQG3PYg9tiNsWXirxIQcJzbEqC0ZjXVe5f00K3uiSPpiwPFHh4QcVSfhGW0lbjXynCm9LIao+xK6W/xDFnz/mvL4Zm20LJ+C4Ks2kEMNJsgg9CehBwt+A/CfJ4Sjag3nyNLt+XogB33NJf612xeeJzEcJzmklSYiLBrrQNn2I2PyJ3HXAHNfJsdmWztQBH1vf/AIPfHtnMvJkZUzWVZlKGyetE/wCYPTEblPM6XaP0nU2577A9OxH+/vhqnjDKQwtSNxiwrrVlWCzqrjbTjubN4a84rxPIqzlWlUaJlra69iNwQQT1FkizjDfGLlBeH58nLxskMihx00hmLBlSui7dD0v2rFd4b84DhufjkZ3OXahKEJAIIIBZfzaCxNfLbrjozmfgcfFsiFilAWUKySgavS1XXQjUhK9QdyDsSDX9Ct6HOOX5oUwnzaL1VVYawe38iMK2bm1uzbDUbobAX2H0xp3BvATNvMVmKoqSKG3+JLBJDC6JS9quyvYkjZOA+GuTy2WGX8pZUDiQmRVtmHTUQo1UbrVfXEk7ZTSTJLLpTST7Cv4HScTOXUZoAZNY6h1ipdiNNf8As9NgX7LW2NSZQeu+FnmTxIyORrz511MuoInrYirGy2QGHQmgffEfkfxOynExpjYxzDUTC/xaQaBBrSbBBoE1Z9rxGRHj/wAn7S8SzWazMmqGUIiwL0ZEUbSmrKl7JjGzbarHpw6IgAAAoDYAdsfuDABgwYMAGDBgwAYS+OcoZ37y+cyee0TMFUwyoDAyJelSB6lNliWFm2atN4YuOcTeFE8tBLLJIsaIzaASbLEsFagsau3Q/DXfHhHzRGTMmmQywAGVEjdq2B9DaQH2NgD1EflvbACxkeKZrO5qHLZvJnLTZZ1zDyo+pCo1KvlMNx5jWCp/IHB64beZONrk8tJO3SMXvfcgb0CaF2aBNA0DiXkczHKizRkMsiKyuBWpSLXqLqmsX7nGQ/aB47p8iFXlG0hkRAyqwZaUs/Qi9tG92brawMo5z4+/Es9LLu2t9KekikUkJt2sEE/P64kycoxmO11h66Ejr89v9cePKOQ6yh/dStf69vfb5YaMcF97UsR7HtOD8JqnQ7Lo55unTp5QscJ5wzvDs1DJqJaFPLCMfS0ZJbQSOqWSRvsfpjc/DLxaTicjwyL5cwAZFFkMAo10QK2YXvWzAb0cZDzDmlSBtQJ1ekV7kH+W2HrwA5HeLVn5VoSR6YPUDsT6iR2vSK+V++Ommx2Ry0UHFdDDRXckJZzv8r+f7sbVjF/FPwjzeczhzMMokDkIqNY8pQpPUk2pe/ai/SujH4oeK44VLBEkfmyN65FJ0jy/UopqNMXFg0dlPviu5d+0Fk5I4xmg0MpIDlVJjF3uDZbT0uxe/cb4mKoxviMHEMmKmRkEbBTa/CaNBjW4YWQbIbSaJo4r89xuTMRaNF6fUxWzsBVkdhv1x0w3idwxkid54gs0Rk9RUldOk6ZACdLgtsD3Vq6YvctBk5WkEa5d2kUGTQEYspvTrrcqaNXsaOI/ThnODs/H6nkdbm2nthvO31E3wIyEsPDSsqlLlLKGYE0VU2BXpBFUDd9ehGJnjdCrcGzBZdRUxld6o+Yq2P0Y/oTh1ymUSJAkaKiLsqqAoHyAGwGFTxfC/wBDZvWxQaBRC6rOtdIr2ZqW+132xIcZ5+DUDJwbKhhRIdh9Gkdgf2Ix6eL2YCcHzZKhrVVANdS6gHcb0d6+WKjwFmmbhS+aysiuyxAEEqoNkNXfUTQO9V02w88bhy7wsua8swn4hLWjb1b6ttqv9MAcdcN4w8GrRXqG9jp1oj6X9MXPCOXeI8S0rDFJKmojXVRg7XqbZdrB98b7xjjHAcuRHN9zBSzpEYcjWu96EN6lbv1vH3/yycIjby1zAAXV8Mb6fTWykLRveq2NfS9ueWMZ2N+eWOXOwl8A+zctXnMySa+GAUAf43Bv/sjGs8r8tx5DLrl4SxRbrUxbr1qyaBO9ChZO2+Mj5r+0NcarkUZZCLZ5ANKmugUg6xvd+mio6gkYzvI+IOeizsM2YzE8nlSBijuxFdGAUkAWpI7dcamh0pz9zYeHZJ8yIzKVoAbgWxAGogGh8/ehtd4wjj/jLxHP/hQfgLbH8Cw5Wxp1PdihtakA3uOmOgeI5SLiOSKgh4p0BDdiDRHQg1XUWL3Fjrjk7Ls2RzjpIG9DPG46E6SV6WRsR7np1xtFJtZNoJOSUuh6Q8qTyHVIQtnfUdR+u3+pxI4DnjwzPxyPbeX6vwzpY2rAC9qBuiNwQTscNQN7jocKvOHDlUiUWGY0RW3TrfvjrtojGGYndfpowhmJ1Xy/xUZiCN9SM5RC4XbSWUNRUsSpo9CbxPmmVFLMQqqCWYmgANyST0AGMe+zrxKVoZ45FcoCDHIb00uxQWaFag1AfnJPUY0jnfhzT5DMRKGJaM+lerAUSq/NlBUfXHEV5RZTxdy0zkQ5fOzQqaOYiy7PEPc7HXQ/hv5YdMrmkkRZI2Do4DKymwQRYIPsRiBy9xDKywL9zeJolACiIilFbAgfCa7Gjjy5XyUsUcglVU1zSSIim9CO2oBj01aizECwNVAmsAXODBgwBQ808nx5/wAsSSzRiIllML6CGNANqo7gagO3rOFPMcncUyiyDK577xHO4DieO5V16Ii4kU2zIgB9VABOmHHIceeR52MQTLws6iUvu5j2ek07KGDrZbcr0o4ruUuf0zziI5fMZeXyvNKzR6QRag6Gv1AFhvQ2I6YAYQEgiAHpjjUAAAmgBQAA3PYUMcweJXMU3EuIaKbTDcajSVoaiSWUnY7gG6+EXvjobn/jkeU4fPLLenSVAChtZYUENoygN8JLCgDjlvgHGoodRdW1MeqgVXtVit8aTbUcxWWdWjqrtuUbZcse7G3J5QRoqgD0irAr2v8Aci8e+KiHmqBvzFf4l/3Xj7n5kgUga7sE2NwPr33+mKl1zb3R9JhrdJGHtsjhbdUVnMs/nTR5dB6tQF79WoAV+oP646w4fkUgiSKMaUjUKo9gBQxy34c5I57jWWJDELIJGPsIhqBNbAFlA/xVjoLxU4n5HCM24Isx+WLv/nCE2rvTGsWtUOSKR854hqXqdROzs3t+Xb9jnnmniScS4lmp0W1egiSPpbYBfTRO/pJrcC8fi8nxkWS4vettrHQ/MH98efKOVAUsbJbptsK2uyLvr02/XDITjivukptRZ6zhPC6J6aM7optivJyVv6ZKF7WLNV+m9/yxH+55rI3JFKU1Wh8tiCy9fUO6mrIPthwxHzcCsCGP5WBA6kEUduuNYamedzo1PAdLKD9NYf5v7mpeAOY1cJA7rNIDvf8AZb/5sWnjJli/Bs2AapUb9FkRj/IYTvs5cTZoJ4APQjlydPQuFAGrXvsjGtA+p6Y0PxEjVuF5wM2kGB9z0utr2O10MWZ8+KTwPyPl8GgOonzC77mwLcil9hS3XuWPfC/9o3OMuTgQKwDTXrD0PgcFdINmwdydh03s0xeCMoPBctQIoyA7Vf4r7j39vqDhB+0nm0MuUj21qrsd9wGIAtfYlTv8jgDLMny1LKgZStEXZP8Aus317dsXmT5RjCjzLZq332/Ta+uJvBqTLx2QLA73ZPzoft2qu2JMnEIwLMiV/EP9+LKFNaSbLauiuKTZ+ZXhkcYpUA+u/wDniq5q4erR69g4N9CSQBuBXQAC/b98Tm49ALuRetbb9gdq3rfr9cV/FuPZdlA3k6kabFGiN7q+vTG1jhyNZRva6+RxyjTvs9c364HyMh9UR1xdbKtZYe1K3+2B2xRfaB5TEU0eaSlVl0vqYWzl2a1tizGm32AAC7m6CN4ZcwjJcSglZiqE6HogelhW9/lBon6Y6K8VeXUzfDZwU1yRozxkD1BlF7fI1uO/1AxVlMYFylmy8Gk/kNX73v8A8fpidxfICaIqx0geq/av/wAXhU4BxvyNYaypFhR/a279tv8ATF6ebodIPqs9Vrp9T0rtixrsg6+WTLWq2Dr5ZMPCnnNOHZ5XlswsGRyNRKg0bCg0d1WxR2G24GOqctmFkRXU2rAEH644pymeaOZZV+JHDi+lg2L+V47B5Q5gTO5SPMRo0aOCFDADZSVsAMaFg0L6YriqJsnEII9eqSOPSRrtlWrFjVdVY3xUReIOSkzMWWhzEc0spYARsGA0ozEkj0/lqruz9cVXOHBOFfe1zHETFraLTH5zaUqNiWrcBmPmrsbNDbvhY4Fz1wvLxeXDEsrx5hqaKEgKnnNodpNAoLCw3+RHfAGv4MGDACDxHiuc4dJLH9xkz2Uld5EaGi6eYxZ0kjo2NbMQelED6W3LEmZzMv3rMQHKqsZjhhYgvTMrO8lD03oQBeo0tfUYsYebcm6K4zUGlgCCZFGx6bE2PocTslxOKYExSxyBdjocNX10k1gD44twiLMxNFMuuNviWyAfrRH/APaPUDCnJ4KcJJv7pX0llH/1MNvEOLQwAGaWOIHoZHVBtX9oj3H748snzDlpQTFmIZAvUpIrAX0uiawBnXGPs/ZNg5y+qNnutbsyx2eqAUTW+zMcVec+zjF5aLHmJDKWGt206AKN0gXVZNAera73xpeX57yEkxgTNwtKNtIcbn2B6E/IG8SeIc15SBxHNmYY3K6gruASN9wCfdSP0wAr+HHhSnCnlk80TtIAATGFKAFvhOoncEX9MT/FDlabiGQbLwMquZIz6+hAYXZ7VeqwCTpqt8TOH+IOQmV2XNQhY2IYtIg6d/i+E0aPesWcPH8s6q6zwsrAlWEikEDc0b3odfbAGDZz7O2cjBaPMQtpBI2kDH6BUbf6YpM54TcZRg3kvJpApklU/QAFg1juKx0XJzjklVnOag0pu1SKa+oBJx6ZfmnKSXozWXfT10yoa+tNtjGEzeM5R6PByueW+KhjH92zmqw2nynPewfhob98TI+SuMRuJPumZZgK3Qvt7dzjp3N8zZSJtMuay8bUDTyopo9DRboffHlHzfkmAIzeWIPQ+cnsD/a9iD+uMckfBItRcmmpvb5Zl3gHwHN5afNHMZeaBXRSNaFFJDHoCAbAJ6dr+WHHxplA4NmfUFvQBd7/AIimth1NVvt74aU49lzVTwm9VVIu+kW1b9hufbCR4t8fyc3CMygzUJb0hQjLIdYYOq0psFtJF9hZ7Y2IG8krwQkU8Gy+kVRkDfM+Y+/7Vip8WvDSfieYgaFY1CqFeVnOoDUdglUfiLDfsRt3keBHEF/ohVZo10SSfnF1qu3H5TZqj2APfD3m+YMtF/WZiGPp8cir1uup70f2wBj+T+zZsPNzzVsSqRdPfcyEfrWLKP7OGUFXmJm+LVekWCDpqhsQaNmwd9h20OPnXIsCRnMsQOp85Nv+9iTluYstISI8xA5As6ZUahdb02wvbAGf8N+z9kFjAm8x3MaBmVytOL1svyYmqINADvZxG4n9nPJu1wzzQjf0mnF/ImjXyJP1xo83M+UQAtmYFDCwTKgse49W4+mPBedMiUV/vmX0t0JlQX+7XfywBnUf2dssmn8WSUksGLkKFBjkClVUWWEhjO7AUD9Ma1HBSBGOsadJLb6tqN9t++K5ubsmFLfeoNIXWT5q/DVg1d0Riqznilw2OIS/e4nBIGlHUvv7qSGAHU7YATYPs65XUdc0hXXYKnSSPRakEECiHojf1L/Z38M39mzLkt5eblQEjSGRWoVuGIK6jdmxVex640DKeI3DpZUijzcTO4tQD8r3NUD8iQe1YkcQ54yMEixy5uBHboGcbfxb0v61eAErhf2e8hE6tI8s2k3pYgK3T4qF6djsCPi6nGl5PJpEixxIsaKKVUAVR9ANhiFm+aMpEgeTMwIpNBmlUAn2Bvc4+uE8x5bNahl8xFMV+IRurEfUA7YAOK8vQZlo2niWXyiSgdQwBYUTRBF4mJlUC6AqhKrSAKr2rpWKbnLi80ECjLKhnmlSGPzL0KXu2et6VQx27116Yov/APMcZI34vGpPZcnGQPoSb/lgB7wYw/8A5M+Nf9JP/v2x+4An8S4tl8w/9H8OfLZTLxAJPnGMamgK0QWQXc1vJ/PoS98jw5CGJstw9o2SLTrZGD6mYHd3X4npd/YUNhQxa5Hl/LwoqRwxqqih6Re3uasnuSdyce0GUiSRiioruBqqgSFuiQPbURfzwBQ86+HeW4oYjmDIPKDBdDBfj03dqbrSKwnr9nLI6iTNmNNUACoINjeypvawdu97Y1jC7xnxC4fldXnZuEMpoora3B9tCW38sAJUH2dMiJSzTTtH+VLUdgPU2mzvZ2C9h9fDNfZwypkjMeYmWIX5itpZm6UEIVQveyQ3bDVmPFzh4jDpOjghTuwStUipureuwCzkBTSoSatbRpvtKLcgXJnYN5TeZdn8pddIpe5ok9vngC8zX2eeHto0POlMC3rDal7j4dj8x+2PPh/2d8ijSeZJNKrCowSFKe51KKZvaxXyONH4HxZc1locwlhZY1cA9RqANGidx0/TGX8y+Pn3TOyQfddaxWrfiLesMdwV1DSVrYgMCTfSsAWL/Z94drLDzgpI9Bewo76Ts2/94tW+K/NfZzyv3fTHPIJwD+I1FSd6tB0HQbE7D3xTZ37SjkVDklDV1eQsL/hVVJH6jFdmfE3j8z3HGIRVaVhWul3cuo3Xz+VXjVyUerMNpdRzyf2d8grFpJJ5BvS6goG3uBq2Nnr7frHH2b8nqB+85jTfT0XW/fR9N6wipmOOyxhXzDoqqQAzqC2qib0iydur9LI7nHlxYcUy2WeV+IysBVqJHPxsLILHYhtJBG+5qu8fr15xk09WGcZHvNfZvyxlQx5mZYhfmKwVmPtoYKAvfqGxW+IvgnlcrkZszl2nMkQDaXdSCNSgk+kH0rZq9/5YY/AXmfMZvKTLmJGlMUgCu7FmIYXRJ3NHp9a7YYvFjNNHwfOFQDcek3fRyFJ27gNf6YmJDMeRvAqDOcPTMTTyLJMNSeXWlVNVqV4wS13dGulHvhgyv2cMmP6zMZh9/wAuhPp+Rv8Aj2w2eEk4fg+TI7Rlf1VmB/mMLPjZz5meHmFctKqGVHDKUs70A4Y7AqegHc2QdsAeXEfs45JlPkzzxP21FZFH1GlSf+1g4T9nPJohGYmlmc/mSowPoPV16bk/phBy/iVx91WRWlkSwwK5dSrAe5WPoe++PfO+K3G1kWZ42jVSG0+S6xkCyQwPYg0Td0BRFXiP1YZxzL9TOGNw+zbl/OJ+9TeTQpaXXe929aa6V6ff6m3zP2feGtHpXzkb+2JLP6gjT/LCXH9ozOI9S5SHYi1GtG/7xNbfLFlkftIraedlSBb6xGb2oeXpLMN71aiRsKq8SGD0k+zVH5hK51xHeymIFq722sC776cS0+zdldS3mpyo+IUgJ6dDW3fseo9t3Lw78QU4tFJIsLQ+WwUhmDWSL2Ir+YHXFnxznPJ5ORI8zOkLyAlQ19B3Jqhv0uro10OAEOf7OuRKMElnViwIYlW0jutaQCD7ncVj4zP2cckWBSfMIvcEo37HSK/nh+h53yLsirnMuzSfABKpJ/n1+uLq8AZSn2csgCbmzR229UY3/SL+WGDw58LouEmRlmeaSQBSxAUAAk7KCep9yeg6b274MAROKcLTMRmOS6sEFSVZWUgqykbhlYAg/LFa3L09UOI5ofPRlr/+Gx8828cnywhOXyzZpmkIeNDR0BHJIJ2BDaOvXp3wvN4vxojNNkM/Fo1aiYdSWt2NYatiK36YAW/+Q/Of+tH/AGb/AO7BjTf6Wn/6Mf8At/8A64MAUPOniKMpIMtDF5mZfoZT5UCWLt5XoHbfSps9LBxE5ByjvIM9mc7508weDyl0iJdLE6YgD1HlOdX5hv8AMv7ICKIsexxUnlLKeaky5eJJUbUsiIqPdEbsoBIIJBB23wBC8RuGyz8NzKQtKJNGpfKNMxXfT701UQNyD+mOTchwtpZ1h+B2bT6gdj8wBeO0M3CXjdVYoWUgMOqkirHzHXHJPOXCf6O4lJHEznymVldxTElVYmvbVdfKtz1xh5xsYfTYv18Mo0jJZ3le12WkFal1dbPw3v8AyxR89cqrlXV4z+HISAu/pIA7kkkG7xpnCs55sMb/ANpQT9e/6XiHzTwmPMZcrJqABBDKCxU9LoAkjfcDt++KivUzVi52V0L5KfuZf/Z45jMuTlyrdcuwK7/lks1XyYMf8WEHx84C8PEzOR+HmFUqR7oqowPzFA/4hip8KuZjw/iaFmCxyHypCVLbFh0A3vUBvv8ATG5+MfKZz3Dm8sapYT5kYAFnsygnpY32O5UdcXBZCHy7IksEUwVNbRgMVAG4+IbAV6rNYtcZt4ZcXCSPA7UHGpQTtqHWvmV/2cNfFudctl2Cs+tt7EdNpogerfY9duux+WKO2mSscUslVZVJTcUX2KLniEtkZqIFAE2L2BB29j8/r9cLs/imfV5eX70hZuv1AHXpsD++CR+MZ2NlTKv5bxsaWKtSqQraS+5NkChv7DElWltUk2jeFE00x5+zUfwc4NTH8SP076R6W3HazVHv6V+WGrxx1f0PPpZVGpNeoElhrBAWujF9O57A++InglyVmMhlpTmR5bSuCI7U0Aq0SQLDWSKvt0xb+LzoOD5sOA34YIBNb60AIr+yxU/WvfFwWRB8C8w7cHhDBQFeRUI7rrJ9W2x1Fh32APfCd9piv/Adt/xt/l+Fth+8HlUcGymkMo0tYYHqXcki+xJJHyIxW+M3Is/EoIBl1QvE7EljR0ldwuxuyo2+mAPblhayWWAN/gR7+/oXFi6AggiweoO4P1xiOTzPHuHhY/IzBRV2VoTKtfxKDVfxbCu2JuS8dpAhEuWRnrZkYgXX5lN7XvsRjwmo4FqlNyhiW/Z/zgsYamGMM1t8hGXLmNC52LFQWOxG5q+hI/U4zvxjz8MGXWJY4vNnuzoTUFBFm9JIs1RBBsd6OL3l/wAUMnmmKhmiZULnzAFFKLajqN6Rv9L9jjPsskvHuLom5gRiTsWVIwbNgMQNVBNjRJB2vG3CtBd+KXqppR33/YXWR5Nu5r3gjwD7twqNjWrMEzGt9mACjp/ZUGuxJxj3jtxEycXkQivKREG53BXX0J2+PtXv3x0rn82uXgkkIpIkZiB2CqTtXyGOV1mk4zxfzGjdlkkDOoJJSIEA7k7AL89r27DHtrJquLnLotyvSy8ItT4QTGTTBKTSI5lZdKEMtgIQSzPqB2oAAAk2ax8cR4Jx6IRu0makNggJM0pUg+nUAx3s9dxjc8GPDQ/5BqYvdJr5/wBYLF6WDMV4d448UyiiKVY5CoH9eja6O4JIdSdiNz1GOgOVc9NPlIZp9AaaNZNKKVCBlDad2Yki+u30xznzcv8ASXHfIDBAZFy4cDVuLBJB02dV7X22J646X4RwqPLQRwxCkjWgP+Pc2f1x7bT2SsqjOSw2k8FfJYbSKnmvlybOtHGuZky2XFmXyTpkkO2lQ1elANV9bsCu+KM+HM8Z+75XOGLh7/1kDLrej/WBJGOoCTe7OxZiOtYkcU5yzzO33DhxzMKMVMrzJEHKkhvKVt2UEEauhINWNzc8o81rno2PlvBNE2iaGQU0bVfsLUg2GrfExqXuDBgwBVcw8OklVDFmHyxRwzOundKIYEOrIdjfqU0VGEjjvHs0MyMlw/NS5vN2DIZEg8mBb3MzJCpv+6N/1oHSMzl1kRkcBlYFWB6EEUQfqMVHKPKUPD8usMIF9XevVI3dmO5s+17dBgCz4fFIsSLK4kkCjU4XSGPchbND5Xjn/wC0Fy48ebGa0xiOahqBbWWVFFMD6QKG1fOz0A3fPcdjhljjcSAyEKH8tjGCbChpK0As3pAuySo7jFfz5ywM/kZYdKFypMZcXTUao2KPa/n36YAxTw64j5mV0E35R0j3o+rffsSR+mGrGR8B4s3Dswda6kYFWrbv2JHZhXcdavriVn/EPMzDy41CagF9AOrUT+WjYP5a3/ntVW6ScrG49GcFmnk5vHQhc55CKPMSFJLYyNqjKaSt7gggaWU9b60R13ON48Euafv3DvJmIkky9RsGXqlfh3ezGlI9/Tv1s5ny74G57OKJZ28gPpILnWxB3JYarBA/KaN7HT1xs/LnLuS4FlCPMCKzDXLKRbsaAGw6eyjpZPucWUIuMUmztisLBk/OfgdnXz8rZVFeCRtYZpEWi27AihQDXsFqitXRw7cF8AcjHbTeZKTfpL+lQVIoEKpJBOrV6eg2G4Ol5vX5beXp8zSdGu9OqttVb6bq63rHLfN3idxKSaWNpngAZlaOJzQ3N+q7I7bGqqhjc2N84Ry3wvh6iNFy6NCPNLSFDKKB/EYt6hsTvsBe1YoM79oHhqOyqJpKBp1QBSQCQBqYNuQBenv7Yxnhfh9PmAJJZAgYA2QWc+1g12737Vtj95o5NiyeXL6ndi4CGqG4shxfsCQRiD8RXzcqe5F60M8udzpbkvmT7/kYc1o8vzQbW7oqzKaPcWpIwneP8anhZJDllkRgVSwBdHW35VN/qQoruJfgZJ/4pjQoVKOwuq1aqcH9nA/T6YtfFXJLLwjOKxAAj12fdCGH62K/XE5KenhhmjJwjJkiiIVXpXwekfuFvHvz1zcOG5NsyYnmohQq7AFuhdvyrdC6O5ArfFD4G8RWXg8KjrE0kbfXWX/2XGDxzlI4NPRABaMGwbP4ikaTexsXuDteAF7hv2kMqUHn5aZHoX5elxd71bKarff5j6sa5rgfFlVm+6yMx6PUct1uCLWT/Ta8Zp4TcGyecykkc8McskUndaYK4BHrBBPqVvmN/fFbzf4QtAWlgcGEC6c0V3QUx6USWOrYALvirXFKVfLTz9rXnoyb0ZcvMh25i+z1A8Ttk5Sj/FGrWwYaT6SxfuaOqtvY9cM3hZ4YDhSytIUknkahIoO0e1LuNrYEmttl61jKfDLxD4ms8WXRmngaSKI60aQRBiFGlhRX0qaBNekmuuOk7xaEJlfj9zS+WysEUMrxyyuSdBq0VaYN8iWX9jhZ8HOXUSLzpFPmyDWlqaCBtIIJOknUCRsDTdwRWpc7+HmV4lGfNQCUA6JV9LA0QAWokrZuvljCOMcs8U4CxZXHly2oeM61NAkWpGzBSxBI23rpiv4jprNTQ665Yf8AdiSqahLLNzxV80caGUyk0xIBRDps1bEekD5k1hO5Q8YIJgkWZBhk0gaydSO2w9rUnrvt13wr8+cTzGd4imRk8sLFJS0HCuWAIL0WYAihY6WTtvXjtLwi2WpVVqwlu/lfHn7ZO+d8VDMT18GOUpcxm4s2rOEhmJkOkN6goIB1EbMrPbCyu23qBx0oRhf5F5SHDsoIAwY6ixIWtz+pJoACzvQGI3N3G87l5Ymy2UfMwIC04RlDtdhRGDuxWixAG9rR619BKwtOW8jJlspHDKVYwoEDID61QUraeoYgbqL3uicReXmMuYzOZ8p4VcRxKJEKO/leYS5U7hSZdIvc6L6EY8uXfEXI51LinUNYBjk9EikkAAqetsQPTYs1eGXABgwYMAGKDmvijZbyZml8rKqxGYYLZAKkIbINJroGhdsu4Aa7/Hhncmk0bxSKGR1Ksp7giiP2wBlPDsznc/DPl8ijfdJZGP3/ADmrWVYL/Vqd2ZWB0PsAFQUpF41ThqyiJBMVaUCnZPhYjbUAel9a7XVmrxIVaFDtj9wBmniz4XScSaOSB1DqQpDljsSASCX0qANyoS2rreLblXw7yPCYll9PmRqS+YkoEkgA1fwr7KD33s74dcYZ9pDOThstGGIgKsSASAzAj4ttJoVW5Is7CxYFpzj9oCKBzFlIxP7yhxp3AIKek2d976Ed8YxxvjeezLLmszJM+40SNYUHqNGwUdL9IxD5fyaS5mOORiis1WKu+3Xbc0MbBxzg65mBom7/AAkj4SOh7dMct2oVUksEFt3ptIbvCPxK/pKJopQq5iIDoT61qtW5vVYNjfqD3ws/aC5HLqvEIgSVAjlUC/TuQ5+Q+E/Ue2Me4Jxufh2aEsTaJI2ph1DAH1K1EalJG4v/AH46i5R5uy/Gco5VCFIMcsb1+ZfUNjupBIvY/IY6icw7w55kMi/dn6otoe5Hcfp1+n0x4+Ked2ii37uT2PUCh3qj9LHvj78S/Dt+D5hJ8uzNA7Eqaa4yCPS7Cut7GwSAfazRc28S+9rlXVbYppaiCxa+mkb1e42/N+/E6OW5TXT7nK6sWqSNw8ApVPCyFd3qU6tSkBSUQlUtjajrtW7HbFt4xZkpwfNEJrBUKf7oZgNXQ3Rr/Ptiz5E4RBBkovIiEPmIjugvZyihtVkkMKo/Mb74rvGBmHBs5pFnQv7eYln9BZx2nURfBHJxpweBkC3IXZyBRLa2Xf3ICgfpi28SIWbhuYEcKzvpGiNtwTqAFDuwvUo7sAMUPgNAV4PGSSQ0khA9hq00P1Un9Thl58gL8NzQErQ1EzF0vUAvqNUQdwCP1wBjngRmfRmozQIZGra+jA7da2H74vPF3mVsrkxHGQHzBKbizor1kdu4X/Ee4wleCnERHmMzrICeTrZiaChWFk2em9dCd/rify9kW5h4uZHoZXL6Toa90DbLt0Z9yTe2/WgMeWegd3FJTa9qw3+eNl+u52epy047j54D8pvlco8z6lbMqhKEVsusqwPQhkkXp0NgiwcVH2geb3i+75eCbS1u8nluQ6kKFUEqwIBDvsetD2xpfHOKxcMyLSaT5cCBVUb9BSi2I+m536CyQDy7wvJycV4nbLXnzGSXRdKrNqaibrawL71j01k41xc5dFuciWXhF/wrx04pAgRnSYCqMyW1fxKVJv3Nn542LkXxWynFQIWAjnZTqhfdX230E/GKslSLoHYgWYvGeUcvmsuuXkU6E0hSD61CVQDEE7gaT8ie++MU595Afhrq6Prhc0jEgOD1pgO9fmG306YqNDxinVS5H7Zdl5+v2J7KJQWexpnOv2f4mDy5AlWraBm9JJPUOxtQBZ0m+nUYr/Bbw5l1tPm4NAWQaPMUa9UZYEU6EqNVCwQbStxhj8E/EKfPI0GZVmaJV0ShT6gBR8xrPrJF3337jGp4ujnPx7o117XjMeJ5fjGSimUac7DMWZ3gXRmIfMa3Mak+ugWCbkj09AKxp+DACRyzBw7iDw5vLwFTlPw1LRaCp0adDXuxjWvcAsKN3Tvjxy2USMEIoUFmY13ZiWYn5kknHtgAwYMGADBgwYAMKviNzq3C8oJ1hMxMgSr0hbBNsaNDavqRhqx+EYAicG4h5+XimKNGZY1fQ3VdQBo/MXWPvO8OjmFSKG9j3H0PUYk4+JZNKk7mgTtudvb54A528cORIsnJFNloljiKKrBdXxAtbN6NAJGgfHZIJ09Tis5M55tfKzLKoRLWQmiQK2Pu1dxua7nHRLrleJZSvRmMvMvbcH/UMCPkQR2IxjXP3gG0QM3DyXQAloWJL9RQjpfVdnZqI09TeIrao2LDI7K1NYZ88ycrR5uLTSo4+BwOlmyDXVT1+u+Erw849Jw7ikY16FMghmuq0F1DXfSiAb+WKzh3M2aykhVmf0kK0cgNjSfhpt17ihXXDLn8tlOJjXHKI8wFNggJrNCrBJ27CiSAe9Y5a1PT7S3j58EEOanaW6Oi8xFDxDJlbDwzp7kWD2OlgeuxFg7EY5U5z5HzHDZ2jlUsgaklCkK+wO196O49wRvRw4eGHiM3CZJMrnPOMetVVNisW51MLbobBpdjZP13zjXA8vn4BHMizRmmU3dGjTKwOxo9Qe+O9PJ1nxyiijI5YKmgeUnpChfyi9l2Fnfb3xT+Lcung+cOrTcYF9erKK/xfD+uGXhfDly8McKXpiRUW+tKABdAb7YXfFaXTwfOHb+qrf5kD99/3wBWeBkl8GgFEU0osir/ABGNj3G9fUH2w78Qj1ROoXVqUrW29it72rff/XCl4MxaeC5Qe4c/vK5/1w64A4w4Jk55J/u8GrzJvwiBe4JFhqBOkVZ9gMdWcicnR8MyaQJu3xSP/ac9a/ujoB7fOzjx5L5Ai4f5kmozZiY/iTMAC2/YDpfU9SzbnCX45eIIih+5ZWX8aRtM2i7RNN6b7F7HTegR3xjCW4FDxX5v/pfOw5TJAsELIGsrrZq1bE1oXT1O/XtWG/w25Jbh0UokZWkkcWUJrSo9I372WPTvhW5R5cy/CUOcz8iCYbJGp1Mh07igaMhVh8gD132ouYvE3NZzMKMpriRfgQHdiDeogVZ6AIdQ27k483rHdxGTp0//AJ95dm/jyjrr5avdLr4HznvxNTJN5UWmSYblSCQu6mmIIq0LdLII6YROVuVc3x3Mq8usZdX0vJZIQHUxVC92dq70WW+uGzkHwOkkmM/FFDxsmrR5jay7UbcjegLv1bn3HXbslkY4I1jiRY0UAKqigKoD/TFnoeHVaSPt3l3ZDZbKb3IvL/L8OThWGBFRVAB0jqfckkk/qSfnixJx+4MWREJPh14hScTbMq+VbL+QwAJJN3q9LWop1rcfPt3dsGDABgwYMAGDBgwAYMGDABgwYMAGM75p4xJxPMHheTLxoBedn0shjQ7eWuoA65B36V7jVWiY8hlE1+ZpGsrpLVuQDYBPcAkke1n3OAIfCuCQ5OER5eJIkUDYCroVbGrJobsbOI/KXNEfEMss8QIBJUg0aZTRojYjuD3BGw6Yg8zZszTR5DS6JPZlkIpWjUW0cbXvJJ8JHUJ5jdgcJvBpdLcU4bGAJZs63lDtGsyBzJQqliVSwqvVoWwWGAHnmfkPJcQU/eIVZq2kX0yD2pxv+hsfLGGc3eA+cyxL5X/wqOzQXaRfUAAV/MaPVfZiQBjorh2TMUaxmSSXSK1yEFz/ABEAWfnV4k4A4w48+Z1qubV1kUbeYhVyO1kgFh7E3jS/BjxRMEkeRzFeS7HTIzG0JDEA2SCGNKAANzjduLcDgzSaMxDHKtEU6g1fWj1H1FdMIXF/AHh0rFovNy5NbI1qN7OzgnfpQIAoVjCSWyMJY6Gl4UfFnKrJwfOB20gR6gfmrKyj/EwC/ri65a4fNBlkizE33iRLHm6dJYX6bFncLQJs3V4geIfAZM7w3MZeKvMkUabNC1dW3Pb4cZMlF4FrXBodybeXqen4jdPYd/1PvjQMKvhjy9LkeGw5eYASqXLAEEeqRiKI6+kjDDxKGR4nWKTypGUhJCobSex0nY17YAz7xV8XE4eDl8uVkzbDfuIQRsWHQvuCF/U7UDgXCOOuk0uY8sTZg26uw1CNi1tIUqi3sT6VJujtXQPCvBDKLL5+bklzsxNsZiNLGqsr1PyBY9vbDjwTlXK5SIw5eBI4z8QAvV/GWstttuTjWcFNcsuhlPBgHL3gxnuJL96nmSMSnVchLO4IB1bCqPbf9BWNy5S5EyvDowkCEnu70zdro1sCQDQoWMT8/wAyZeCWOGSVRLIQEiHqdr9lWzp/vEUKO+Pjm3ib5fI5meMW8ULutixaqSCR3AO/6YykksIwS5OLQrKsJljEzglYy41sACSQt2QACenbEHnHg33vI5iAC2eM6N69a+pN+3rC4ico5DLS5LLyqqy61SYyMAztJQJdm6+Zquz23Gw2xdZDiCTKxQ2Fd4z8mRirD9xjIMy4HzbnsnEsrpNn+HMVEczALmVDaQLQm5V1HQGIBY7jYreo5PMa0VyjJqF6XADD6gE0fleK3lvgJysbI0hkDSO6rQCxB3ZwqbXQ1VbEnbahQFxgAwYMGADBgwYAMGDBgAwYMGADBgwYAMGDBgAxT5DlaGLOZjOKCZswEDE1sEUKAu1gGgT7kD2GLjBgAwYMfEwYqdJAatiRYB7WAQSPlY+uAE3xN5ylyWWk+7ANMiq7sRYiQuE1HsWYkqqnrpc9EIw6K1i/fGc8y+H7y8PzQeJM1npixEqEITZGgethpjVQq+XqYbXuScPHAJGbLQmRWR/LUOrCiGAAYH9QdxseowBXtzjGvERkHRlleMyxtYKuBdgUbDeljRHRTj14rzdBl8zDlWLNPPZREUsaXqTXQbHc/wBlvbGfc5ZxXkzWdgdZJeHZnLsAjAkxqg80bH4T5rA/ONh2xKaBjxrhkko0zSrmpnU9UUxBYoz/AAIKNbazIe+ANC45xcZWB52R3SNSzBACQoBJNFhYAF++IHCOa/vHkMMtOkWYTVHK3llSCusWEkZltbIsDpWx2xO5hy/mZTMIejQyL+6EYzvw64tFHlMhM+dLsYxllyxaP4nkjQaVUK3p0AnVqOmz9QGrxD5jzGRy6zwiLyxIiylwzFFdgupQGUGiehPfHny/xXNjiWYyk7pPEkSSrKqaChckeW4BIsgFh3oX3xYc98O+8cOzUWlnLxMFVVLEt+SgP7+n5DqaG+FHlzk7OQiDNZYDKTlETN5aYgxTlVA8wGJm0Od9+vuOuoC68VOEtJkfPhH4+TdczEf+r3YfQpe3cgYYuEcSjzmWjlSmjmjDUaOzDdWH8iPriTmMqJYykg2daYKxHUbgEUf1FHHlwvhEOWjEcESRIPyooUfU11PzO+AFvhHh190LLlc5mYMu5LeQPLZVJ6+W0kbMg+hv53hm4bw2OCMRxLpUWepJJJsliSSzEkksSSSbOJWDABgwYMAGDBgwAYMGDABgwYMAGDBgwAYMGDABgwYMAGDBgwAYMGDABgGDBgCtk/rG/wCrP+YxknN3/pPlv+th/wBlcGDAGk+In/m3Mfwj/bXFP4d/6Y/MGAHw4/cGDABgwYMAGDBgwAYMGDABgwYMAGDBgwAYMGDAH//Z"/>
          <p:cNvSpPr>
            <a:spLocks noChangeAspect="1" noChangeArrowheads="1"/>
          </p:cNvSpPr>
          <p:nvPr/>
        </p:nvSpPr>
        <p:spPr bwMode="auto">
          <a:xfrm>
            <a:off x="73025" y="-106045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0" name="Text Box 2"/>
          <p:cNvSpPr txBox="1">
            <a:spLocks noChangeArrowheads="1"/>
          </p:cNvSpPr>
          <p:nvPr/>
        </p:nvSpPr>
        <p:spPr bwMode="auto">
          <a:xfrm>
            <a:off x="381000" y="990600"/>
            <a:ext cx="5943600" cy="4648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1777: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Johannes </a:t>
            </a:r>
            <a:r>
              <a:rPr kumimoji="0" lang="en-US" sz="2800" b="1" i="0" u="none" strike="noStrike" cap="none" normalizeH="0" baseline="0" dirty="0" err="1" smtClean="0">
                <a:ln>
                  <a:noFill/>
                </a:ln>
                <a:solidFill>
                  <a:schemeClr val="bg2"/>
                </a:solidFill>
                <a:effectLst/>
                <a:latin typeface="Times New Roman" pitchFamily="18" charset="0"/>
                <a:cs typeface="Arial" pitchFamily="34" charset="0"/>
              </a:rPr>
              <a:t>Sobotker</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 who owned large holdings in the West Indies and Denmark, was born in St. Thomas.  His power escalated from acting governor,</a:t>
            </a:r>
            <a:r>
              <a:rPr kumimoji="0" lang="en-US" sz="2800" b="1" i="0" u="none" strike="noStrike" cap="none" normalizeH="0" dirty="0" smtClean="0">
                <a:ln>
                  <a:noFill/>
                </a:ln>
                <a:solidFill>
                  <a:schemeClr val="bg2"/>
                </a:solidFill>
                <a:effectLst/>
                <a:latin typeface="Times New Roman" pitchFamily="18" charset="0"/>
                <a:cs typeface="Arial" pitchFamily="34" charset="0"/>
              </a:rPr>
              <a:t> appointed vice governor general in 1832 and named governor general of the Danish West </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Indies in 1834 and named governor of St. Thomas in 1835 until 1848 when he retired</a:t>
            </a:r>
            <a:r>
              <a:rPr kumimoji="0" lang="en-US" sz="2800" b="1" i="0" u="none" strike="noStrike" cap="none" normalizeH="0" dirty="0" smtClean="0">
                <a:ln>
                  <a:noFill/>
                </a:ln>
                <a:solidFill>
                  <a:schemeClr val="bg2"/>
                </a:solidFill>
                <a:effectLst/>
                <a:latin typeface="Times New Roman" pitchFamily="18" charset="0"/>
                <a:cs typeface="Arial" pitchFamily="34" charset="0"/>
              </a:rPr>
              <a:t> from this position</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pic>
        <p:nvPicPr>
          <p:cNvPr id="7171" name="Picture 3"/>
          <p:cNvPicPr>
            <a:picLocks noChangeAspect="1" noChangeArrowheads="1"/>
          </p:cNvPicPr>
          <p:nvPr/>
        </p:nvPicPr>
        <p:blipFill>
          <a:blip r:embed="rId3" cstate="print"/>
          <a:srcRect t="8333"/>
          <a:stretch>
            <a:fillRect/>
          </a:stretch>
        </p:blipFill>
        <p:spPr bwMode="auto">
          <a:xfrm>
            <a:off x="6477000" y="2057400"/>
            <a:ext cx="2237509" cy="25908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9</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533400" y="5308937"/>
            <a:ext cx="8153400" cy="830997"/>
          </a:xfrm>
          <a:prstGeom prst="rect">
            <a:avLst/>
          </a:prstGeom>
          <a:noFill/>
        </p:spPr>
        <p:txBody>
          <a:bodyPr wrap="square" rtlCol="0">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Daily News, Page 3</a:t>
            </a:r>
          </a:p>
          <a:p>
            <a:r>
              <a:rPr lang="en-US" sz="1200" b="1" dirty="0" smtClean="0">
                <a:solidFill>
                  <a:schemeClr val="bg2"/>
                </a:solidFill>
                <a:latin typeface="Bookman Old Style" pitchFamily="18" charset="0"/>
              </a:rPr>
              <a:t>Picture:   http://beta2.tbo.com/weather/weather/2010/sep/28/cold-front-key-to-storm-systems-destination-ar-27698/</a:t>
            </a:r>
          </a:p>
        </p:txBody>
      </p:sp>
      <p:sp>
        <p:nvSpPr>
          <p:cNvPr id="26625" name="Text Box 1"/>
          <p:cNvSpPr txBox="1">
            <a:spLocks noChangeArrowheads="1"/>
          </p:cNvSpPr>
          <p:nvPr/>
        </p:nvSpPr>
        <p:spPr bwMode="auto">
          <a:xfrm>
            <a:off x="533400" y="990600"/>
            <a:ext cx="5486400" cy="3733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2000:</a:t>
            </a:r>
          </a:p>
          <a:p>
            <a:pPr marL="0" marR="0" lvl="0" indent="0" algn="just" defTabSz="914400" rtl="0" eaLnBrk="1" fontAlgn="base" latinLnBrk="0" hangingPunct="1">
              <a:lnSpc>
                <a:spcPct val="100000"/>
              </a:lnSpc>
              <a:spcBef>
                <a:spcPct val="0"/>
              </a:spcBef>
              <a:spcAft>
                <a:spcPct val="0"/>
              </a:spcAft>
              <a:buClrTx/>
              <a:buSzTx/>
              <a:buFontTx/>
              <a:buNone/>
              <a:tabLst/>
            </a:pPr>
            <a:r>
              <a:rPr lang="en-US" sz="2800" b="1" dirty="0" smtClean="0">
                <a:solidFill>
                  <a:schemeClr val="bg2"/>
                </a:solidFill>
                <a:latin typeface="Times New Roman" pitchFamily="18" charset="0"/>
                <a:cs typeface="Arial" pitchFamily="34" charset="0"/>
              </a:rPr>
              <a:t>The St. Thomas/St. John National Weather Service meteorologist, Anthony </a:t>
            </a:r>
            <a:r>
              <a:rPr lang="en-US" sz="2800" b="1" dirty="0" err="1" smtClean="0">
                <a:solidFill>
                  <a:schemeClr val="bg2"/>
                </a:solidFill>
                <a:latin typeface="Times New Roman" pitchFamily="18" charset="0"/>
                <a:cs typeface="Arial" pitchFamily="34" charset="0"/>
              </a:rPr>
              <a:t>Reynes</a:t>
            </a:r>
            <a:r>
              <a:rPr lang="en-US" sz="2800" b="1" dirty="0" smtClean="0">
                <a:solidFill>
                  <a:schemeClr val="bg2"/>
                </a:solidFill>
                <a:latin typeface="Times New Roman" pitchFamily="18" charset="0"/>
                <a:cs typeface="Arial" pitchFamily="34" charset="0"/>
              </a:rPr>
              <a:t> reported the Virgin Islands is “out of the woods” for Hurricane Alberto.  This meant Hurricane Alberto was no longer a threat to the Virgin Islands.</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sp>
        <p:nvSpPr>
          <p:cNvPr id="26627" name="AutoShape 3" descr="data:image/jpg;base64,/9j/4AAQSkZJRgABAQAAAQABAAD/2wCEAAkGBhMSERUUExQVFRUUFxQXFBcYGBcYFxgYFxcXFxcYGBgYHCYeFxwjGRQWHy8gJScpLCwsFR4xNTAqNSYrLCkBCQoKDgwOGg8PGikcHCQpLCwsLCwsLCksLCwsLCwsKSwpLCksKSwpKSwsLCwpLCkpLCkpLCksLCwpLCwsLCksKf/AABEIALoBDwMBIgACEQEDEQH/xAAaAAACAwEBAAAAAAAAAAAAAAACAwEEBQAG/8QAPRAAAQMBBgQDBwIFBAEFAAAAAQACESEDBBIxQVFhcYGRBRMiFDKhscHR8EJSBhVy4fEjYoKS4jM0U6Ky/8QAGQEBAQEBAQEAAAAAAAAAAAAAAQACAwQF/8QAIxEAAgIBBQEAAgMAAAAAAAAAAAECERIDEyExQVEEYRRxkf/aAAwDAQACEQMRAD8AxrrYsFmwMa3CGtw0GUZnicydyp9lZnhbO8Ce8JfhTCLCyDswxk/9QrcLujwSfLE+UNh2Chtg0ZNHYJxC7CkyK9mZM4WzlOET3hQy5sBJDGAnMhrQT1hWA1SAgbE+ztmcLZ3wiVzbowOxBjA7LEGie8SnhqnCouRIujJxYGYt8InvC511YSCWNJGRLRI5GE/CuAQViDdGEgljSRkS1s94RixGw7BMIXAJIU27sFA1o5AfZcy7sFA1oHBoHyToUhqCK/sjJxYGTvhE94THXdpEFrSNi0H5hHhXQobEturAIDWgbBoH0XC7NiMLY2wiO0JxCFQWLFiB+kdgubZNGTWjoEwBdhSQrym/tHYIG3VgMhjZOoaJ7wnkKIUFgCyb+0dgo9nbM4WzvAn5JsLioRAsGjJrROdAPop8luUDsEcKQ1IAeUNh2CFlg0CA1oGwAA+CaQhhRWB5Ir6R2CIWLf2jhQKYUqKxZsxsOwQtsmj9I7BMXKIDyhsOwS7SxbhIwtI2IBHYiFYhLtMiokxfhod5Nnj97AyeeEK2FX8PtMdkxw/U1p7gFWsKBfYJXAIsJXBpUBwUwiDCuIKhIARLsJXII6FOBcEeFRAFq7CjKggqIGFBCIBdCiBC6FMFFHBRA4VBajIQwogQ1SWqYUQkCMCjCiDV2BRA4VCIsUFqiBhcAuwc1IYogSFEJhYo8tJCl0IzZKMCgFlqkBS5iiEkcQl3hktIkidRmKj86pgCi0YYKBXYy42AbZsaMmsaB0ACeQqvhzj5Vniz8tk88IlWi5ZNPskBdCHEplQDA1cbNA16J1qqmJwCMAbJPmI/NVQWHHJSSl41yKGxmIKDCUQia1NBYwFTmoaVONZoQmsUgIMa7EihsNwQ4FwKkuTyQstQkBS+0SSVpIzY4EKC5JUkpoLDLgpQtcoLlUVklQAdl2PqiNtRFCDKjEuUgpAGFxCJ70uUogHIU0oEgQENtZ4mkaGMjGoP0TENtYh7S0zBj5g/RDFdi7O/MgRMQNP7qfbm8eyw7lIs2A5hrZ7BOxLSiT7NcX5vFT7a3isgOU404ozbNcX1nFSb63isgOXSrBFbNYX1vFEL6zj2WRiU4uacEVs2BfW8ey725vHssidpRA81nFDbNX25nFcL+zisqRsUYeNijEbNMX9nFEL6zj2WZjH7fj91EbA9EUvR58Nb21nHso9tZxWW4EZiOdEJt25fdDwXpJSNf25nFd7azisY3lo1Q+1BGUPo1P4a7r8zig9tbxWX5zTqPjXlASnXkBayh9DCfw2PbW8VIvzOPwWVYMLxIBjORB+tEIDtWOHT65f5Vlp/R29T4a3tzeKE35vFZos3HaOLmiOclELm8iZbG80/KIz016aWlqPwve3t4qP5g3iqAubtHWZ/5qbO4PccwG7zPWKI3NP6WzqfC8fEAu/mAWberPBoQDlPDrXmki3G60pwfpl6c14a5v7dlxv7dllyuxLpSOXJqe3t4qPbW7FZuJEEUhND20bFJvfieGzc4AkgCP8AsB9VWxIwJzyWWbj2VoXKv4XaF9kxxzLRPSn0nqrlowA0M8QtJmWqdCgiapwogxNgCCplGbIaOB4Q4HllHxSyd6QJkoyQ4sKVyrm+CKEVMAk/RA28YqNM0JnSmpOS5S10uuTtHRky2XRmUt1vtluaJWITAeCakwaNy16hVvMcYwlsGakxMSTHDTtuuEtab64O0dBIuuvMflEovJNfz7JLGH9Wfx7aIjGv5z12XKWpJ9sVppeDmHUE9cvkni8ARiruAY+hVUOkjudKaZ1Ql0fYR8fgpakkqTNYLtoa62Few+x+CWbY7g71++iVInMRzy/NlGPUw3Oanllqs2aHNteXQ/2UvdlAr0JEaKoCNCBx+9Uxr/7RmUGqLLWOIkg7fmdeCF80NM+NNagoWMrkaQdM+amCNfumw4HMv79S128tEEj7Tmi/mrgPUaDp02/xoq+JxpNNiBPdDaDh1r9iAixL9n4iHQCWgVNS88RijlKabyJJFoBuQYJ6xULJDBq4naQIUGzbqWnv2qqxs1LS/l1PMaGjbEZ7nplHNG2/ta3FiDj+0Z8ocK114rHLBoPkpDPyEWNsm8Xt9o6XEuigFKDkAlTHLXmN55oxTJL80Hd0UOXMVA47qsOxtjaRkelcuWeqstvLeXy7qiORz1I+AROHE9cuy6w1ZROctNS7NMKSVmstnDKfh8tFZsb8HUyXqjrKX6PNLRkuiypvbHmzdgIxQI/7CfhKiysy7JFeQ9lm4gSREDf1AfInstSZzinYi6sDWNaMg1o7AJkpd0tMVmwkQS1pjoE6EmH2QpUqUgCFFragkMdJoTBBiBzpqmBEFNWKdGaH2TXABlQaEMBAO8wrBuzKgChidJ1GWSsuA2R+YueD/R13F5f+mNaWNmw+ma6AEz1J/JViwvBqABH6iWgdjotHEhgLjLRbO0fyF6UgbP8AeDwBM8c205p1nd2xUAmmUBxmtSaAUGW6sBokHZQ+xac2tqINFy2JHRfkQJ9ka2lYOZafjMHkqNtdGAwHGc4oHHmC0cFaN2ZSgMRSKU4a5ozZs/Y3Mn3W6zw4nus7M0a/kQZlvbGTic826x6YAOSXY0cCfWIEtLfT1DgQ49NFoOubaQIjak861Q2N0h043HrAitPTG61tT+BvQGWfjbv1WdgQB/8AFYkzH9I/CrLfE2OdD7Gz2/8AbtyH9LxE07qobqcQIeaEEAy4SMpxEzyyTHh7vee050FmwCv9Ir1Wdl/DW/H6De7w1z3BlkA1sQ9gLQRr6HOcN+xVQk7Eiczhk6aH/Ct4HDN8mmgE9BSvJQy7wZmtexMx9EYSXg7kH6VHhwq4CDlUAFRP5iH3yVy92dJJo2tAJ0ptosy1vsmozpX4hFP01w+h1n6/dqOYP2hHZub+oOPEUaOcAlUTbkCGakEfP85haN0u7nwXPs2QATiNYdtpO8IfBpI60u1i2vqI/qcdoj/SMaz0VO2gmGYozknff0NPZalhd7qCW2lu18xhwOLe9YJMjVDe7pYOgXe0bJ94utAYGgbEnoizWJluoMwOs8qtQutf9/aq2H/wzaNbJggDESHNPKAanlC6x/h9joMls7gTUajD8yhSQbbMG08VaBGfH/KtWLQWNcHAyBLTLRO2cE1W23+GRIItiP8Ah9jRWrx4LZkeu2dw7VgQVZLw1hXZ5q8Mc05CRxE/CoTr34i60gubkQYBMcyCYqr/ALDdbKrXuJGU4T8CPolXgtcZZBymWgZGdAM6BaTaMtIzrPxNzCS0RuNOasj+IHasB4QfmCmCyBfJDcqgAxQ501OXVJtLjBg2hcHCSW0gzMCdaVgarSmzD04suscNMtOSMFOuHgFuWNw2ZIDRBJAmAKjEQSgv1ytbGS+ytABmQ3EBzLZhe/cj9R83bl8BxLsSz7v45ZOpXFWkD5khF/N2cf7bq3I/R2p/C+CpBWNb+LEPa4e5WQDJPTorTPEpfAaS3CDp3M5dUbsR2ZmguxKuy84hLcB5PaY2kCoqMlXf4pALvThESRJgwZ/OKd2IbMzQxLgVSu3irHiMbMRFAHRNJGcRp1UvvFrB9LZr+rjE0n4Toh6sUS0ZsvQhJWCy727wYlueTH1jIA4Z1zTHeD241Io0UaeZHqIqIFdZXPfXw7fxn9NonkktvbTEHOaa0z+SqN8MdDTjdMeoekGda4nTXWFDvCmAQJxAUdjj1ayAyoy1nisv8gV+Ml2y9aWrRmQNM0i8W4LaPaDNKzrw5JNl4QwCu9PU801Gme9E2xuFm1pGFszOLD6qxSriIp8SsP8AIs2tCK9Bt/EGlpFmcbiKAA14c1a8NuNoLMAtk6DEctKwY7KvZXZrTOTt2BrRoKCDGQ+O6e5rT+7v9gsPXHbiuC17M8TjwNg6u0z2k0IQvOEuDhUEAFoJz1lwA3yVYXVpHuuPV30KNtyYKxZzxc3F/wDcysvXZpaUDNvVnaQSXQ4ekZglumQzmfwqtZeGF0NM1zNTx0FOq9FJbFWjYUp2EBHha8EPtKHgSPsue4dkkuDGtbg4iGWFpiBq99pDIn9hgmg3Vg+EutCHOdZsAAEWcmh4ye8rZsnWTRGImP8AaNO66wFiIcGsYYygYgNvT3ohzNqvpUdcbKAGjIz6WgcDpzV6ytbNoIbZwDmGucPkFXvl8BHocJkZtdBGtZkdEu3voj0NGebjp/xbmiytDfMtSWw5oaAA5rjaEkgkkhwcCJoIM5Kp4lcXWjgW4W5SJ2yg4fmmG+ZQBxEfUwh9oJ/SPj91WgyKbvCbakEZ1/1Ip+fNc6xtIh1m8mpBDmkZUBLiczThMrQs41A6T90x2H9x+XzSn8FybXLMM3a1MYbIga4nCPgT8tUdh4Za5uhv+0YYy3aa/nNab7w390/H6JRvLdp6D7pcmZuILmkADCwmayaRWoEUNUm3srTy3hpbJjDnuKE8pVkWjD+kdEFq2WnCDOkkkZjTlKynyLaPK2ItXYMNm6giWy3FSDBHALWBvYaGMJZZwBhLgBxkOPvTIMDREbTFBOcdpzUttV1czjmIuvhzwW4hdvSP0tJJEyQ7DnmrTLoyCJgEzRrQRBkYaSBwRYjxXAHZZc2wyCdZMcSHF+lYaMsorTtqkO8HsCSSbUk5nEK/BWA3l3RAckZssmLu9wsGGWtfP9Z/NT3ROulmAQxmGeDTHdtUYRttIk4Q6hEEkZgiaA5clnJkpMK7WuBoAa2gzIqeJTfbHcByA+yR/MIoLsCd3PJE8nxPwQ2d6tHe8xreRHyGSHYv+yw68vP6j3KU4KC5QXIMBeS46FLe9rfetGDgXCdss/wKLWza6CRJGUqJSXAXmAEe8Z2aSO4omGJADXHcktAFOcnslSVMlA3+g6yZDQNIJJ6+kKD1XMY52QJ7qwzwy0NYjqFFTZUN3BEOl3F1SiwwIAFMhSivN8Mj3ngfnRSbGyGbieSeRp+lIErsJVrz7MZMnmVzr8dGtb0UVITZ3VxyB7UTxcHJRvLz+o9KfJT5jzq7uUcCqG+wc0tzWN0ce4RN8z9x7omufq76/NVrw3Qn2gaMHVQ28OOVOSsvtTpTolOduT8VocWKexxBMuppBk8ozKQLRmvmdWRXmXcFYLeCF9rhzD/+IxfIk/BCX0cQW2NBJrAlThaNJSzeJJHl2g4uET3+yYxgOvzlapEohscdG/nVJvluQIJPGK8jTSia+zgVr2WV4hbizl0mBtmJgQBqJPxKl3wT4JsrzLQQ0VAOW4lMF46dU63u3lucz9hLJH+04folwNkM85wtxuixcQlmzCjAgB3buiDVXwI2WbtKoGh0qcSH2W02PcJzLjaHSOcKHFi54qZKe24tHvOb0r8k9psm5Nxc00WJRqdFIsSdFbdem6MCB18dy5QoqQAuJIyTPYGgVfHQff6JbrQnMkrg0lFoQzZ2Y1JU+0AZNHVQLsUXsyrNYsg3x+8clxvDjmSjFm0I2EBXI4P6VzZOKn2cqyXHb86oHO4/X5UViWCFsu25R+U0KMf4aIWWgdl+aJpG1FDARoFxtI4c/wAlLdaiYJPWY+yB1sAO9NacE0hHeZKgE/n9kl15BgaHWfiPzdQ28kkzUd+HTkiyssNap8vmke0GdkDnznVZcgzRZcGjX6oDeW6D4qs870Ql44n4fNVg5sc+87QOiTaXtwqAXHZCXE5QB3/shdYgipkfmyjNvsqW1/cXRIEioFTHLIJeI5nLU58qJ9pd2NOQA1pn12+6qOMBxmA0CeEkDPqAtx7Fl6zvhtPW4SX+o5ZuqfiUwvAz/v2VKzbTOlAI5ck9nBDOdDmGdI5/ZWrDw5zsgXDcCR84VAOP7T8E273tzDIJB4fVRpJGtZeCv1DeE59gYXXu4WjAMAL94gAf8Zqn3P8AiFpgWgj/AHCfiPstF14GHE1rnN3GXeqbfh1pHnP9f9jhyafohdd7U5teebStl/jRGTQ3aZJOX3VG9eKvInEabGBuBArn81VL05tIpWlm5sS0id6fNSwUrT4/JDDrTKTmZOwjFG8SDHJVmXmJl21dZgxIzmFmixRoMsgak/bvkB9lYsrq3X87LJsQXThhxmsZ1kARvErTu7HsAxNY2gFXeqBwMfhWlFDR3slkwvImm0T6iCc+Mnqq9tagEwZcYOmmRHSa/NKvD5tCYqcOLpSDT86oCOppPx5/ZDobH2d6INfddrGRJplWKnfJWmiajKM/yvwVG7vcPd6RPKNtT3TLRjWgEUoS+oj1TJ3nFB6FaXI2WrMFzQ5tQ6CI1SrbGMqQCTMg8gou9+aLWYeMTSaVbSIjQa9k+08XmQGQBSXGhGc0QVpFe6DEASeYpPzVig0VH20kbU0A2ihz0SyXREkE8JAFTXLQIbDKy7emBzYAzgUAO1a9+mqXY3gt9OHm6ZrxiBX65LOtr4ZIioOe3Hk6eya8GM6nOAcMmozMA90ck5MZbWxM1INYpBOYA5ffig82S4VpBMxoZ7xoN0Bs8Q9RgnDhqQTJGk0TH+FuaIIcC6ABlQ0JzqQK/wCVDTJsbRoBxRMkmdN4JHy+Oabi/P8AKD2EmHYATBNSaTGY00FarrOA4BxxGRLQQ6eFKLNGcWznPrpEU12UusyaHF2I+QW5d/Ke0usn4QKOa6AWn5dQsy8eKsaYxOO5aab65pxNYIrNsIoAexR+Q79p7FUj4rbQcL3NjFrXrxghVmX61aBNpaaUxGJigNa/3TiZwNG1sMUtNJzAiexWc28eVDBVsnMxEn83SrS2OueXp0PPfqn+SSJeajPQnnxz7pSNq6rwO1tRtQjpwPJVbzZ4gQ4EgiDHAgjlorWBrQTiNRA1ms9FRt7xRzpMNigkkyQKd81qPfBlli7n0gbAfnb5pllNapVk+g3gE9Vbu1ytHj02bjOsQB1MBDMUwp3oM0GMHrklm5PaXYzhA945idB323CdaANa0mS50E5ggE5Vio4mEUaUSGvFJjSQMv7Kx4d4m5robiqRiAydhNadJ6K3Y3ex0s2mpxHOIrQnMzqeCi2ylhkifepAjU4ePaiaNVRN+8Qq0GlABUQ5sZtIyMAin7igtLRjmEhkYYkiDJAyFajJJ9gdhcXuYCSZALXQKSC2ZAy10CAXaGB5e2JJc1xAGFragGhJgADnSiqIrWd0e8jy2kzEgGC6m3XOekBXz4EHPFnBDsOKZkB1NicmAmNwN1eNtYNE4gDAEsFZzEGa5CnBZrPF3Wdo5+bjNMyAQBB/cYjWhy3SRr2f8NubQWrHEEEgsrHQmDB1WffbvhbhbaAtFBJrpQOIEiAciNEuz8etS3CDhpPpzM1qRmeNUm0IOck5a0A030Rk0FoQTid7xn67nugsnPqKiDI0kRxPILgIfAlwwglutdeGUxzQutm4hUHcTM6SN8m/koI0LpR1ZHGTUn8+CUbcYhJBGRNampbTUgTTks918rQOIBpNCKAU4VrRE10kuFDTCR3BBJjScvmFU/RQ28tDXEgOdkCGnOOgrnXgps7drvSHS4ECCXSQdYGdYUeYHAipGeYOcE/EO7qp5LC4kS0irZkCdyCZmmqUipG1ZtwgOd7smTwk1gV5qnevFfLIxAlriZj9MgVkZmpPXnNZ14AIDngh1K/Kep3+KEvDpY6KZ5ZmgcDORp2SoilQb701wkkeY0nPVskO5gSI1plRFYeMMIAwmBWDU50yWe+xDjUnEAWxIiIgSI4E5qG3VzoBcWip1kTn8+CqQOjZdehAdBBGGKmJBMiJiprTcq1efGS+zDXQMPqY4nG4xinFJ4t0pzqsu0sg1oIBcX1knKKZa/56VvZhJIloEEBwJgmomBPDLRSiKZctr/i1gPgnDMTEZffc5ITArNdK8KkbaoLvdCG1c30QHGmsFp31/IVmws2eYATUwMOsV35R0VVGWJAlwdEyPVprPfjwVe1xzOH40MnUbj6K3aW4Yxr4mZieFD+cCibZBwJaYbTMbgU469tEDdFZ4J1bmCNTvFUFmA581DsuW5+OSbZ2bhINYIAI/a6oIRWnhxa0kH1F2mQBy+6qHINrTiIOUmI5Z80bQYgHhBrXUxohZcsNS4VE8SKydPomm6mKRiOVamaf4lVGWypbWhLsIJiNTnWNMpBlddGgA0B6aceqfZ3ImDIlwkaExn8d80r+XwA7MGYcN5E580orPVOYxgAY1oy0EwYJ4lWWXk0IB/Mlj2Qm62BNSbNsnX3Bqta6D/SHFo+SmvDVmBfGtcAXCTicIBlrTiocOH1EnOYgSVS9jLveOpDnF0tAyAEivPRNf/6zv6f7KmPebxiezUXyQy6WzLKzd6gSX4cTcRxft0yzMjgmt8TxOMekifVxIqdjCq2hho/rjpApyT7m0eUKaD/8tS2RF4Nq4QXZSKH0gCQZEbcjJCC2aSKlp0OcRuSa66Vz3XXlxnP931+yrWlocTKmn/iiNsw2DdbsZdqGwQKzBJAjjDfjxV8WzMMmQI45bpF7NW8WvB4iWmDvme6rAy/CaiQIOWW3Raq+SY68Hyx6HPIJyA92eI46HdMsLV2D15aOOKgFQIBr1VPzCHEAkAEQJoOiX4lbOD2gOIBmQCYMb7pxvgrL4tSCIJPAilc9p2hJvF41b72REVE5HKu1a11WZ4pakWbYJ7qjZXp8t9bu5W1p+k5HoLa1LsJJj3pFc+AGo2XOtcppBDhlArlG2YWA29PxxidFKSd0NtanG2p01TtGbPTSLMYqz+2legNKqvbW8uyIMTFamRIaTSRB75LN8Tt3C0ADiAQJAJr+QOyrXq3cBAcQOZUtM1kbdjbUDnwARIbEkATXTOmefxRXW7DF5hNBI5zOddhMLMFofLmTMb8SusLV2E1OW53CMGWRoveZpDWmOddyaA/ZOdeARIJrQa9+6xbhalzjiJPMytE2hFo0AkClAUOFcEWRBAkF2AyM5Ej1DYtkfkqz7bIcC0YpGGJFdBkTtXOQsK83h3nAYnRG52XC3d5rBiMYcpMJxdCmbDb417zIGIhmKtCWfeNd1as7aC1xALmxBJzAFM88yJ4cFl3fP/qlWVs7zbRsmAKCTArssU2LNNtrIwkUYTFYzzE1nIciOKZZPq4xRxBjKIoIPed1kXq1ItmgExBpNMgtUn5j5LLtAgxbHFkIgCI/aARzgtH4UOJzmiMmkCSYxSDBjhXusW9Xp/mxjdG0mOy9JeDAbxInj6QVSuNEuSpbX7DDXtDiGkSAciaU1zOWyn2sNDCDi0BNQSCTUakbU2WVbvPnWgkxFp9ERtTGZzBz1lteaa6FI1btbRgBiWB3DOflKl15AAaQ4CXEHMnL4elVfD3HyydZidYxCi1P4/YGG2wgNh4AikDERAjIUyRHllif/9k="/>
          <p:cNvSpPr>
            <a:spLocks noChangeAspect="1" noChangeArrowheads="1"/>
          </p:cNvSpPr>
          <p:nvPr/>
        </p:nvSpPr>
        <p:spPr bwMode="auto">
          <a:xfrm>
            <a:off x="73025" y="-855663"/>
            <a:ext cx="2581275" cy="17716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6" name="Picture 2" descr="http://t3.gstatic.com/images?q=tbn:ANd9GcS4WM9DduoBWqpg3mXN64mztn1dJmtJ7eR0DWOJnv0uXzQO4zeTcQ"/>
          <p:cNvPicPr>
            <a:picLocks noChangeAspect="1" noChangeArrowheads="1"/>
          </p:cNvPicPr>
          <p:nvPr/>
        </p:nvPicPr>
        <p:blipFill>
          <a:blip r:embed="rId3" cstate="print"/>
          <a:srcRect/>
          <a:stretch>
            <a:fillRect/>
          </a:stretch>
        </p:blipFill>
        <p:spPr bwMode="auto">
          <a:xfrm>
            <a:off x="6019800" y="1752600"/>
            <a:ext cx="2466975" cy="1847851"/>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10</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7" name="TextBox 6"/>
          <p:cNvSpPr txBox="1"/>
          <p:nvPr/>
        </p:nvSpPr>
        <p:spPr>
          <a:xfrm>
            <a:off x="533400" y="5410200"/>
            <a:ext cx="8077200" cy="646331"/>
          </a:xfrm>
          <a:prstGeom prst="rect">
            <a:avLst/>
          </a:prstGeom>
          <a:noFill/>
        </p:spPr>
        <p:txBody>
          <a:bodyPr wrap="square" rtlCol="0">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Thoughts Along the Way, Ariel </a:t>
            </a:r>
            <a:r>
              <a:rPr lang="en-US" sz="1200" b="1" dirty="0" err="1" smtClean="0">
                <a:solidFill>
                  <a:schemeClr val="bg2"/>
                </a:solidFill>
                <a:latin typeface="Bookman Old Style" pitchFamily="18" charset="0"/>
              </a:rPr>
              <a:t>Melchoir</a:t>
            </a:r>
            <a:r>
              <a:rPr lang="en-US" sz="1200" b="1" dirty="0" smtClean="0">
                <a:solidFill>
                  <a:schemeClr val="bg2"/>
                </a:solidFill>
                <a:latin typeface="Bookman Old Style" pitchFamily="18" charset="0"/>
              </a:rPr>
              <a:t>, Sr. Page 320</a:t>
            </a:r>
          </a:p>
          <a:p>
            <a:r>
              <a:rPr lang="en-US" sz="1200" b="1" dirty="0" smtClean="0">
                <a:solidFill>
                  <a:schemeClr val="bg2"/>
                </a:solidFill>
                <a:latin typeface="Bookman Old Style" pitchFamily="18" charset="0"/>
              </a:rPr>
              <a:t>Picture:  http://todaysseniorsnetwork.com/mahogany_cure.htm</a:t>
            </a:r>
          </a:p>
        </p:txBody>
      </p:sp>
      <p:sp>
        <p:nvSpPr>
          <p:cNvPr id="25601" name="Text Box 1"/>
          <p:cNvSpPr txBox="1">
            <a:spLocks noChangeArrowheads="1"/>
          </p:cNvSpPr>
          <p:nvPr/>
        </p:nvSpPr>
        <p:spPr bwMode="auto">
          <a:xfrm>
            <a:off x="533400" y="990600"/>
            <a:ext cx="5638800" cy="4343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1962:  </a:t>
            </a:r>
          </a:p>
          <a:p>
            <a:pPr marL="0" marR="0" lvl="0" indent="0" algn="just" defTabSz="914400" rtl="0" eaLnBrk="1" fontAlgn="base" latinLnBrk="0" hangingPunct="1">
              <a:lnSpc>
                <a:spcPct val="100000"/>
              </a:lnSpc>
              <a:spcBef>
                <a:spcPct val="0"/>
              </a:spcBef>
              <a:spcAft>
                <a:spcPct val="0"/>
              </a:spcAft>
              <a:buClrTx/>
              <a:buSzTx/>
              <a:buFontTx/>
              <a:buNone/>
              <a:tabLst/>
            </a:pPr>
            <a:r>
              <a:rPr lang="en-US" sz="2800" b="1" dirty="0" smtClean="0">
                <a:solidFill>
                  <a:schemeClr val="bg2"/>
                </a:solidFill>
                <a:latin typeface="Times New Roman" pitchFamily="18" charset="0"/>
                <a:cs typeface="Arial" pitchFamily="34" charset="0"/>
              </a:rPr>
              <a:t>150 year old Mahogany trees in </a:t>
            </a:r>
            <a:r>
              <a:rPr lang="en-US" sz="2800" b="1" dirty="0" err="1" smtClean="0">
                <a:solidFill>
                  <a:schemeClr val="bg2"/>
                </a:solidFill>
                <a:latin typeface="Times New Roman" pitchFamily="18" charset="0"/>
                <a:cs typeface="Arial" pitchFamily="34" charset="0"/>
              </a:rPr>
              <a:t>Altona</a:t>
            </a:r>
            <a:r>
              <a:rPr lang="en-US" sz="2800" b="1" dirty="0" smtClean="0">
                <a:solidFill>
                  <a:schemeClr val="bg2"/>
                </a:solidFill>
                <a:latin typeface="Times New Roman" pitchFamily="18" charset="0"/>
                <a:cs typeface="Arial" pitchFamily="34" charset="0"/>
              </a:rPr>
              <a:t>, St. Thomas fell prey to the axe and the saw to give “access to private property.”  These trees, which were on government property, were landmarks of an era when the island was less populated and naturally more beautiful .</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pic>
        <p:nvPicPr>
          <p:cNvPr id="25602" name="Picture 2" descr="http://t1.gstatic.com/images?q=tbn:ANd9GcRa9Gaq-K6xYH2g6mbq5qs4XYSBxJVZISuUMsN2OZ3NiqUrrpG8"/>
          <p:cNvPicPr>
            <a:picLocks noChangeAspect="1" noChangeArrowheads="1"/>
          </p:cNvPicPr>
          <p:nvPr/>
        </p:nvPicPr>
        <p:blipFill>
          <a:blip r:embed="rId3" cstate="print"/>
          <a:srcRect/>
          <a:stretch>
            <a:fillRect/>
          </a:stretch>
        </p:blipFill>
        <p:spPr bwMode="auto">
          <a:xfrm>
            <a:off x="6410326" y="1567543"/>
            <a:ext cx="2428874" cy="2775857"/>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11</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685800" y="5105400"/>
            <a:ext cx="7848600" cy="830997"/>
          </a:xfrm>
          <a:prstGeom prst="rect">
            <a:avLst/>
          </a:prstGeom>
        </p:spPr>
        <p:txBody>
          <a:bodyPr wrap="square">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From These Shores, Axel C. Hansen</a:t>
            </a:r>
          </a:p>
          <a:p>
            <a:r>
              <a:rPr lang="en-US" sz="1200" b="1" dirty="0" smtClean="0">
                <a:solidFill>
                  <a:schemeClr val="bg2"/>
                </a:solidFill>
                <a:latin typeface="Bookman Old Style" pitchFamily="18" charset="0"/>
              </a:rPr>
              <a:t>Picture: http://jewishcurrents.org/november-21-%E2%80%9Cthe-brains-of-the-confederacy%E2%80%9D-3246</a:t>
            </a:r>
          </a:p>
        </p:txBody>
      </p:sp>
      <p:sp>
        <p:nvSpPr>
          <p:cNvPr id="21506" name="AutoShape 2" descr="data:image/jpg;base64,/9j/4AAQSkZJRgABAQAAAQABAAD/2wBDAAkGBwgHBgkIBwgKCgkLDRYPDQwMDRsUFRAWIB0iIiAdHx8kKDQsJCYxJx8fLT0tMTU3Ojo6Iys/RD84QzQ5Ojf/2wBDAQoKCg0MDRoPDxo3JR8lNzc3Nzc3Nzc3Nzc3Nzc3Nzc3Nzc3Nzc3Nzc3Nzc3Nzc3Nzc3Nzc3Nzc3Nzc3Nzc3Nzf/wAARCAC3ARMDASIAAhEBAxEB/8QAHAAAAQUBAQEAAAAAAAAAAAAABQACAwQGAQcI/8QAPxAAAgEDAwIEAwYDBgQHAAAAAQIDAAQRBRIhMUEGE1FhIjJxBxQjgZGxFUKhM1Ji0eHwJHLB8RYlJkNTgsL/xAAZAQADAQEBAAAAAAAAAAAAAAABAgMABAX/xAAjEQACAgMBAAIDAAMAAAAAAAAAAQIRAxIhMQRBE0JRFCKB/9oADAMBAAIRAxEAPwCbULRYJt+ABV7TtUigUAsBQjVtdge3kkVlZui0EsTd37gb8r1xivNjFpHdKmek/wAahZchxVebU43BwwNZfTtP1CVvjb8Mn5cUdh0B7bc8jE84UDtVU36RkkVL25LxSMCQFH603QNzy7znk96tT2jLHIrnLADBxVrw4CziN8EHjp0rTqSFxSabQdVVEaYJJxzxSK5q6gVVi3Y+UgE02YSbCdysvqBSUUsHSx8UK1CDehFGXOO9ULtgVpRjP2kbQ3GV59quajcFYDlTkjuKIWFmGkLAc13V7TFrIepAqkZJekpybkebX3VyfWgdx1wKL6jIAD60DeTL4q0QstWaZIog3TiqdqcDNWwM1mFCUc1Ko4yaRwG29+lJuEoBHWyiWcIehrX6Tp0QQEisLbzFLpSD3re6PM8sIqGfb6CmvsJOscSgAUoTznHFcaJ2YFqv29tlamsTa6K8iXhUkdHG0mnRRjZhWrl3ZPn4ePpTLdJojyKGjiDexy2srkshIA60rhZFTnkUYtVXy8k/WgviC8S3Q7SPeq70hNHJ0D2CpICT3ovaXEflgAjGOaxdzqwIwDQ2XWriL5HOPStDK76Xfxklw3moeXINsYBNKxsQVBYc1R8Lk31vFNJliTWxjshGMgcGnlkvw5HBpgo24UZAAqvMnc0WlT4mUL09qoXAI6j+lJtZTGUHUChepsoQk+lEbh8Cs9rlzshbntQZ1QRnbm+RZ3GehpVkru9c3MhB70qssQrzdGw3skfBJZT1BNejeB7y2mjBCbXU9Sc15YDWj8JXrW1yVycHtV5pUc0W26PbY7uzh52hW7c8VdW+huLcDOTuzmsGVlvNhDED60csIXtocZJqHqHcaZLrN0IpFdFyGGCKl0Z1UbkQqx7k9KHXJaSQZHAq/Yvtx2pJVFGjBuVmhWZdqB1J2jHWuPOgUhEIzwee1VY3ytckbjikUrKNURXEnJwMDtQ2efDc9KtTtQe9fBrJBDVnfIjgiq2u3w8lzuyCvQVS0/YT8Xeo9ZEfklVBZiMACmcGwf6nn2pNuDgHDY496qWGmXt7IqQ2ssh/vIpwPrW30vwirMLrWGOxTlLdTy3/ADEdPpWqt4lWHHlLDbgZSKMBQR7+3vTKdIMops8+tfCurO6gWpC9C7MFA+ua0Np4OACtdXg9dsS/9T/lRu9vorOAyzYCAfAgGM/Sspc67qV87LGfLiPyqp/citcmZR/gfj8OabGD+LI7kHhpgP0GKoXPhlAcKWQEcZP+lQW0l2yhZnLYxgluQfr+tFIrt5IhFKTx0z/v/txW/wCh1ZlrrwxeRzCS2IlXrtPB/wAv2rRaBujXEgKkcEMMVN5+3oSAM5Xv/wB6nzDOofIEg6N03expMlyXAahFpUAByKkhugACKEJPltpHSrsTjbyMUMcZr0SWv0S3eqQocMcGqZ1W3J+eq9/EsrdM1S+6gHgU7x2FUgodZiQHDmsh4k1OW5YrCGOaOrar6Vz+HoWDFRWWM21eGa0jRLq9wZX2g9RWqtvB0JQFssferVq8NrjoK0mkzG7XMQGxepNBwYd2V9D0Y2caRxLhV71pEjAQAjOKUTjbXcnBxziioiOm7OBF3E7BUUsCSHmNcVLvB60xZgWKk9O1HUwJ1PQ4LlD5Z2P2xXlPjaCfTS8UwOD8rete1iRWJXvQXxZ4bt/EGmyQtjzAPgbuDQ1Sdjxm0qPl+UkyMcnrSrR6h4L1u1vZoBaNIEbAdehpV17x/pz6szYNXNPuDBco+eM81RFSKaZoCPZPDc33m2UrycVoQ0hG3Yax32ZXcc1v5bN8SnBFemfd0wCMVyTkoyoulasCCweQZyR7VNDZOnYkCi4UJ0AxUkew9eKnKpejJ0UY1IIrsuRVyVFGcCqsw445qWyjwenIozDIoDqjFQa0LqX4WhGo6ZPMDtAqsWhWjMjVpYGIU1o/DsMt7H9/uk3KpxCnqfXH+/6VmrzQ7tZgODuNejw2i2thHaxnOxAn145/Wrya14SV30rO8YGZGDN2AGear3VysUfmzjIBBVCT8R9/X/fSnvlSWdwT2wOPoKHTQs8u+QlmzjNSSpWyqVsHahHJqd55s4wi9E9+makhtRFgGMcdeKJqi7Co47Aio2AycD4sdKk5NnTGKRHBCrdsVK1qrHg4/OnQKykHbx6+tSuDjduyc8Z7VujFFrcpIA3PP51et4YQ+HUEHue1RuN5BBJx711mKrn+lBtmpEmqWO1PvFocgD4lHceooYJ3HVjRi3mLKUPHpQm/t/u8vw5w3IroxTtUzjyw1ZzzWPBNcMp9ahrvWqkiYSk96Rkb1qMcc10UaMdAMjBfXit9ototpaIq9MZNZLR9Plu5hIoBSNhurbFgiIAOAKVhRIXU5VeBUKzAMV/Umq80rRyAjhOprOavroaRobQYzwzZ6UKo3ofu9TtbHMk8g9lzWZuvHdlFcsscbk57jFDpWR/ikJd/Vjmg+p6UbobgNppd0vR1jbNba+NbKWUbgVbsTWg0/UobnMiyDntmvFjoV7uIVziprK71nRpgSWkiB6Vri/GH8cl9HthjhkO94gzHqfWlWFtfGitboWYqccg9qVCgUzwQU8GozT1NdhzGn8C6j9y1hFZsJJx+de+2DefApyDx618wQyNHIrocMpyDXuPgPxAb2xj3sdwGDXJ8iH7HRhlyjdRxLt7U0wfGQOlNhkaQ8Z5q9FCTUVIdxK4hBUZ5qJ7cf3TiiLJhelMXrg0koJseLpA9bEZztqT7oO6c0SXGOaRkUHtR1BZmdQ08l1OzoQTxUM0pk3KGwMnPbIrWOIpEIbHPtWTWFVLFh8rHrVI+CSIhEHk54z6+nsK5LGkakngAVajAIJ2kueuKp3bF1MY7/mBTsMCpI5XPl8segJ/euFA+OBn1pBScLxuA4JFTRrx7elSaOlMiRduPSpimScgipQFxlyAPU1FLcQxoFUrux8JY4BOKNWCyIjuuOtLJPfp6VIjJKSVYEH0NcCZOPTmkaY1obESWPBBBrt0v3mApj40JIxXHlSNwGYKWbjJ6mnqQsu4c5GDjmjC0yeRXED4wxHpXRTrgYlbGMZ7UxQTXWcY4U6m4I610ZogNT4TVhbykHG40WklyDGcbhQzw8QNNygwwP612/uo44pJnbayAk0K6MAfGGvy2mLK3IMjDLHPQVloLhuC5JJoRLeyX2qXFyXLFmwMntRK3Dnbnk0s+FMasLQvvI+GiCtlMGhscqQqDIfyqaPU7Rhs3gMexrlabOtUi2MEdOajkgSVCGUU9XUjI6GuPcRQrmU4HvSasawHLYRiRvwx1pUSa8s2Ynd1pVTaRPWJ4ga6K3WueCRaaebiLcGUcis3Z6S9whwOa9BTTPO0dgwGvSvsxSRoy2SFzxWJg0K6luViC9T1r2Hwfo38MtEXGeKlmacaKY4tOzXWh2FSzGjUM6FetZx52UdMU+C5Zjya5VGiz6aOSePGCRVczRZ4NCZXYjqaZG/PWjQAyZVxwagmkU+tQocrUchoMY607A4UnFZvUb1/v5ht49/PUdB60YvZGitpXT5gvH1rGWLSbpblpCNxHw57Ht+lGIyhsrDwnn2MznZ1GfUVTEsrTKGfapOR2wvIArkNw7sI5SvlqvJB5PtUS3Ae8Z2HB4A9xVZVXAQTvoQCFfiYfEelRXdyLbCou6RhhEH7mrG7cORjA9aHzRzvKzRIWkPQnP7mprpRlG4t9RlQtNc+Wrd920L9KHLpcJlCy6g8snXAfcR/WrN94ckuRJJd3vmSkDCyK2F5zxg46cc/lSm02MMjRoqYCgpD0OO/sfpVbpcJpOT6ELCyMcg+7yMccMD+tW9Sla1AYkgN8OfemadutI23bgMluSc/rXNU/4+zAZB6nB/Kpv0qoujJ30dhPeBrrUn8wnKopyfyxV3RyEu4RY3pniDYkD5yBXbXSEtpkkhaSNkJOd56nGcj8h+lEdO0tbeeS7Vj5sud4P708mlwlq+slkKtISCeT3pyYA6UwDmnD2qpzHWwa50pwFcINYwe0CY/d3RHwy84of4vnZdKmAj+NhjNS6JIscrq2AWHBqn4pWSWzKbwQDzQuujRVujzTSxuuQhJUg8ithFGEQYoPHaRCVpox8potbP5gxUMkrOrFCipc3wg3AxtIfQCmptkiSZ4QN3YdRRH7qeqgZPrUi2mPilI47UFNJVQ7xtu7LVhteEfTvQbWrgrLt8ov6UZhAVhtP5Uy8tEkIY8E0qlUrYzhaoDIxCj8Lt2FKiy2kgAAAxSo7r+C/jf9NL4is1k011IHymvJdGcQ3ksLD5XIwa9l1ZgbZwfSvHJIjF4llj6bzuFXh4zk+0aazSJLhX2itzYsrwjb0xWS+4SCBZFBNHNFn/DCN2pJdKtBWZeCKrwnbJVqQ5WqQOJKVChEnKVEDg04HKVHWRi9A2Vp0g5qC3bnFWjyKVmKGooXtJlAydprFq8ltpbbDiV5NgJ7HpW6nx0PSsdLDHMXgYkKX3Kw7EHpRRbG+NDUyqwsQcEYye+KsFFBVlXccjpTfIeElHk81d5ZQR0GOlTRrgjk9PWg/RkWIXHmFG69qsqjL8WKrKnxLjGR/Wr0chwM9a0RWyNw0nVRimCBQdxA49TxU7HCEnpQa/uZLucW1v8AL80jZ7elOzJFydAyFQUI9jUUFuI4ivOC3f6VWhuo0jKyMFIOCKtx3UDwjbgjd1pWrKJ0R/gSs0O4rInU9OvSuSJ93BZSW/xUMvZi19E0eV2kqWHcen71fmmLQgHvQZqIcYro608r70w8Guo84kxXCPSnRgmpPLJrGI4m8p1cdqj1O6iI+TJcgD61O0eAaFaqxQI6cmNg2PWgxo+lqfQxDZ71bDYyRQi3BjY0fu9dtprDIB8x1xtx0oCr7s54Ncsjtxt/ZcW7QAZ7VXluHnfg/CKhaBmRivWorWaVJPKMe056tRiijdFo3dwjAiMBama7llHIwtWFsLmaPcjwEDtmqd6txaFUZEJbj4TRcQKSb9JRekDGelKqgtnIyetKl4GzWaneq0jQg8mvOPEx+565bXXYnBr0Gx0OW61B7mZjjoBWX+1DSBbWazqTlGroh6ee/DW6LdQXlgpUg8VwIsNzlOhNeb+EdZkhAjLnFbW3vTNKpJ70ko0ysXaNNnKVWbh6nhO6IH2qGQfFSoBbQ/DTQeaah+GlmsYsRcMKtmQBOTVGJuauxQ+aKDMC727Kn4VJrPs/k3LlgQCckfWtwdNiVC8pCqoJLHoBWb1K0j1LSo9c01GNqSykEcsgJG/HpkH8sGsk2uDwklLoMadJ48xKw2tjJ7+9WhhgB1PBqhDgZXgZq7E20VkirJ2G0hgKn3jHwnkdqpMzADPftUu7IBB6Gt4AlvZcRZHpVXT0SCLfJjfJ8RP7VLcDzITkULl/iU0rPZ+WI0+EbhyT7U0RWW5oEkJcJk9dxoa0bbztcrxyB1rjffhneef8Tlc1EVupRhnRfoSTTsKTJGXC4IyV5FWLqVYLfzG4UDJ5qtZ2BilMzzOSeGUnjH07VQ8YXGyyS3jOGkcZx6D/AFxUvs0nSbJZNejH8wqudeTPzCse0ch/makIWHc1fZHD03EWvRgcuKe3iKMdHFYdYmPAJOa9R+zjwlarAb/UgrzPwsb/AMo/zobDJNgI+IRIwSMlmPAAqzIrmEvPkEj5a39z4P0x5TcWsEccuOCorGeIdOvbGb8eP8Psy9KnOUl4i+KEW+sDrtkXcBjFMkJVsrTYn8iYqfkfpSuDtb2PSpLp1VRLHcMMf1q6YUniBxz60ELkVdsr7yxhqK4EmNvcRcRs2PrU9vazO4aQlm6AU9b9XICjJPYUTsxcJNHJJFhfei22CU6XS1b+HHeFGdviIyaVHY7tQgzjOPWlWpHL+SRNBcJHHhf1rB/aQWu7GRAegzWgvbwWsJYms3q0ovrKRuoINWXCPp5fpUrpMNvrW40i4k81Nx6+9YS3Pk3jqezYrTW18kQQgnI9qbJ6CEqPV7B91up9qUp+Ognh7VFuIVAI/Wi8rZYVIsmWUPw03PNJPkpnegYnjNW479IMbjj61RQ1k/G2rfw+3IVvxWHwj29aKi26QG6Vh3x94mS38NTwQOPNuvwhg8hT8x/Tj86D/ZN4yt7b/wBP6s6pFIx+6yP8oY9UPse31rzSW7luolknlZ3bkljnHtVIk5zmuzHj1VHNOVs9w8TaR/CNSURj/h5gWi9F55X8v2qksjBhjkUM8G+OIdXsF8OeKJtr8Czv3PysOFDn+mfyPrRGaKWzumtLpdksZww9fcexqGTHq7+jrw5N1T9JJnVkJHBB6ZqOKYBRnt68kU/crdQOBUMiqGLL+eKgyxbMwdSM5z2q1brtgChaBCYxS5A+HuKK218hA3EAYrIVnLxZclo8/ShoW6d8H4V7nFF5LtGB24/XrVJ7gZKjAA/WmGTIZgIYOTwPWsbqs5vbsyfyDhR7etGvEN/iLyUOWfr7Cs8OaQhml+pGEHSl5e7gDJPSpdtHfDmnqWN3KpbBxGuOpo2Txwc5Uibw/oCxPHc3i7nzlI/862ss3k25VExJjgDpUMWnT21s1/elYeMgE9BQJtXubiRzDCAmfhZj1rPnWehCMI8Qc0+81O2lBNxuQfMhOa0kd1batb+TcINzDoa8/N/fodw2HjkAmrthqPmkMjsso/kPUGmjMbJiWTq9Kvirw5JZFniBMOcqf7tZpJDIhjfh1r1DTNS+/wC/T9SjHmbeG7EVhfFmhy6Xe+bAjGNjxgZ/Ks4JdRBSlF6y9AeMcGkAM9a6Q274lIz2IxXSFLVNlUGPDgiW5LyDJUfDmtT99SUcqAR2rK6SpCOJFKg8owos0Vw9uk4Q/D1x3FGjawmgkJc8gjFKhXmj6/nSodI/47O+JWJtyB6UD0yXztOYHqCRWh1QK9sxY9qzOmOgMsSEfMavdo5TCaink6rMv+LNXY5RsFc8Tw+Vqe/swoeJcDrTtbIn4zU6Fqq2coDHAzW7sNViutoDA145559aIaVrMtnMp3Ermhohozrh7dH/AGfFM70D0HW0vYFwe1c1/XVsF8m3Ia4Yd+iD396motuit0rC95qFrp8LS3MqrgEhc/E30FeTeIb+TU7yWaU/OeB2UdhT9RvXkZnkkZnJ5YnJNBJ5C7EmuqEFEhOdkczqhwh471Hv7H8q44zUXy8H5f2qhMn61ufDPigX0EOka3MFkj+GzvpD8o/+OQ/3fQ9vpWDVscH9adwRjFFpSVMybi7R6xI0tpcNBcq6Sg4Ktzj3Ht71KJ+OTxQnwJ4itNUii8P+I2JK/DZXecOn+HP7Z69PSjesaDe6RMFf8WBuY50HDf5H2rknhcerw7MedT4/SHchHOK4Ag5BYGq2G7g/WnnzGJJ6/SoluDpZCv8AN+WKo3d2sETySuFVev8Av1q3BbSXdzHbpgyOwCjNCvtP0C60VrF/OMtpKmMhcBZR1H6dPoaaMbdCTkooBzagJZzJNwrH4WB4HtVlMEAggis7DLxtblT1Bq3aXXkts3Zjz0P8tUni5cTku30PWtu1zOsaDOfSvRtMgsvDmmJf6oQGVfhj9KE+B9MS2tzqd6owwzEp7+9Zf7QdWub++SDcVQ/yA9BUYo68Mai2GNQ8QzeJb0yklbKM/hx+vuakRxjAoFpSeRaoo9KIRyHPNTn1nRFKKoIqc8Vxo8sJI22yr0IqONuBVhOlJ1Dp0E9MnW6ARj5c6fM3r9KLaXem61B7G7j3bBlHYfMKyzA7g6/MOnNGdNvQ1wjEN56jCgdxXRCdoWcdkyz4o0aC9jYwxKsqDIIHWsB92McpDjBBxj0r1S5l8yISKOc8isprnh27lnN1aKGR+Sg4NCSbZDFOuMraZH59m6qufJbP5da0tpMktrtQAqR1oD4WkNq19bXsTxSMAV3rjP0pmk3clldyQzk+U5JX9aLjcUK7cnRblsYRIwEgXnp6Uqiu72E3DkKcZpVqkdS2oH65Iy2DEf3KxHhm6Zr6ZXPc4rZ60c6cf+SvOdCm8vVmGcZciqR8Z5suNBDxomNkg7HFZTzK2vi2LzLEsO3NYanh4Tn6S+ZTkbJqCimn2IUCa64XqqHv9aehUafQr4afY7kOZCOM9B71Qvb5pZGbeWZjksfWqklwWO0YCjpzULuBTKNDOVnJGyck1A/NOZs0w806QtjDTCKkIppFEUh+UgH5T09qkBI4NJkDDBqP8RB0DAVjEwYhgVJBByCK9x+zHxcmt6edI1ZxJcxLj4//AHF/vfUd68MjbcM4I7UQ0jUZ9K1GC+tWxLC4YZ6H1B9j0ogPojUPDVpL8cYyvZkOGH+dCpfCm7+zuWweoZDn+hrQ+FtYs9e0mDUbQABxiRM8o3cGikkQVvY9KlPHF+orDLJfZg4NKl0m9UW2wOBueZ1yWz/dHYf1zVjxFAfEvhu+0u5iVL+NPNhK/K7LyCv16Y96Ja7IE1JY+MiJT9fmP/5rttD5kqFTiRDlG9x2/MVLWmPtfWfNhBVvSng4cHs1ab7RtDOjeJbgRJi2uCZ4fQAnkfkcisyBuTjqORVl4TN74X1ye+tU02ZyzQD8M/4f9Kq6pbGe9EpUkBtoJrL6VeNZ3cUyEjaecenetvE0U6o6sTl8gnpXNljr1Ho/GybY9X9Do7bZGB7UzBU8USdQV4qsyA9q5Eyw2GQjirkUmaqiMZqxCuKxi0tMlmltGE8Ody+lPTinsgdSD0xWT1doKdMNabfLcmLZuCTDq3Y0Uu9Qg0mSFLqTajjGT0rARTy2NwiKWMayBxz0Het94i0mPWtD3AjcUDIfeuqL/ZEfkY4qSf0y3G9ldhZEMbhhwaBeMooIrBDEqq+4EY61hYZL3Tr6HmWOFMjrxmiE9+mowkNKxkVsqCadytAj8ansnwjEu7knmlTfKRviyRntmlQs69izrA/8u/8ArXllu/laox/x16vrKH7kVA7EV5WbST787f4qGPw8iZrNUHn6Ye4K15+wwxHpXoEYL6eAefhrFyw7LuUkcK3H1p4e0JP+jbaIRkOwy/YHt/rU7OzElmJPuaYD6+td7GupJIi2dzyea6DyTTfWkOtEx1qaKd2rhHJoUGxVwjmkD/Su1jDcUyTIBxUhHFc6isYajBlBXpT+1Rf2Tbv5T1qYHIBHesY132c+LJ/DerqjvmynIWVGPHs3tX0Pa3EF/biS3bI7qeq18livZPso8S/e7X7hPIRd2y4Uk8unb9On6VmrAabxCs0Wuee2TbyBU/5SvX9zU1qShR1U5XBzgDPT36cNRPU7cXFoxPLD4gf3odbJtUKOM8gf7HPbt681OrQ6Zlvtg0uW50m21GFVaK2ciYY5AbADZ9M4z+teeeB9Bg17xJFp9zI6QbGkfYcEgdv6176sMN9ZS2tygkhkQxup/mBFeM6BayeE/tMhsronaJGhVz/Mjj4G/alT4M/Qv41+zS00/TXv9DabdCu+SGR9+5e5HvWP0zUBLbRwZPmxsOPUV7zqQEke5hlRwRXg3iOw/wDDfimZFQm3JEsWBjKNzgfTkflUr2uLL45fjkn9Gjt7wOzRk4ZexqQuD0NDI7u3urjzokIJTIxUiXIcZBrnnjpnamEA1TxPQ+OXNWY2qdDBJCCtSAccVWgfiradqVowP1JAFEhzx1xW80C5N1o1spIPwCsfdxCWBlI7UQ8KXDWttbRycKWKZBq+J3FoXKtoUWvEGkrc289qijfjcjY7159bRiMfdp0ZZ1zyOoNexXseDHKBgKefcVmPEGnWsOqx3UW3Dr8WKdcYnx5+wZ500WrIxWMsUB4OKVayV7qORlijBQHgle1KqcOrRkutgLA30NeX3F6iXMg287qVKlxnkTDmmzia1IxWVvXD3UrDpuIFKlVsS6yU/CIV31pUq6CZ2u9MUqVFAOZrvU0qVYw0+tIHNKlQCdIrlKlQCcIBHNMQ+W2wn4SePalSrAJav6LqU+kanBe2x/EibOOzDuD9RSpUAn0nol/Fq2lwXcOfLmjDDPXntVVFCyyRY5RsHHT1z/X3PNKlSy9GRbt3CyIxPEgwPesX9r2jGSwttetcLc2LqrnoSpPwn8m/c0qVRj6OzSaff/xTRre+Vfw7iJWbPY45/wCtYX7XNOLaFYammN9tKbd+f5G5H9f3pUqV8yDLsDz/AEC72ThGYjIIzV6SYW4UKSxZuaVKmyJHT8eTcaZft5tw96vwOKVKuNnQghA2cVfjPFKlSsJIw4qpcTLZ22QDkSggjsc0qVHE6kPFW0bT73NeaU6wbRMI+rfSvPNH1SS6kC3TMZPMZHHUAg0qVdOqIYeZWkHDPApwxOR6ClSpU2qOuj//2Q=="/>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t2.gstatic.com/images?q=tbn:ANd9GcTVVDzPxsWDh-cCdacIchsX70-jsjpwp0YJX9MlBQzvaYW9BmpN"/>
          <p:cNvPicPr>
            <a:picLocks noChangeAspect="1" noChangeArrowheads="1"/>
          </p:cNvPicPr>
          <p:nvPr/>
        </p:nvPicPr>
        <p:blipFill>
          <a:blip r:embed="rId3" cstate="print"/>
          <a:srcRect/>
          <a:stretch>
            <a:fillRect/>
          </a:stretch>
        </p:blipFill>
        <p:spPr bwMode="auto">
          <a:xfrm>
            <a:off x="6336210" y="1295400"/>
            <a:ext cx="2169616" cy="2819400"/>
          </a:xfrm>
          <a:prstGeom prst="rect">
            <a:avLst/>
          </a:prstGeom>
          <a:ln>
            <a:noFill/>
          </a:ln>
          <a:effectLst>
            <a:softEdge rad="112500"/>
          </a:effectLst>
        </p:spPr>
      </p:pic>
      <p:sp>
        <p:nvSpPr>
          <p:cNvPr id="3" name="Text Box 2"/>
          <p:cNvSpPr txBox="1">
            <a:spLocks noChangeArrowheads="1"/>
          </p:cNvSpPr>
          <p:nvPr/>
        </p:nvSpPr>
        <p:spPr bwMode="auto">
          <a:xfrm>
            <a:off x="381000" y="990600"/>
            <a:ext cx="5715000" cy="3962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1811: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Judah P. Benjamin, a Jewish confederate statesman, brain of the confederacy, world’s best orator, and writer, was born on St. Croix.  He was known for being a leading statesman of the confederacy. </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ransition spd="slow">
    <p:wedge/>
    <p:sndAc>
      <p:stSnd>
        <p:snd r:embed="rId2" name="wind.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12</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609600" y="5373469"/>
            <a:ext cx="7772400" cy="646331"/>
          </a:xfrm>
          <a:prstGeom prst="rect">
            <a:avLst/>
          </a:prstGeom>
        </p:spPr>
        <p:txBody>
          <a:bodyPr wrap="square">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Thoughts Along the Way Ariel </a:t>
            </a:r>
            <a:r>
              <a:rPr lang="en-US" sz="1200" b="1" dirty="0" err="1" smtClean="0">
                <a:solidFill>
                  <a:schemeClr val="bg2"/>
                </a:solidFill>
                <a:latin typeface="Bookman Old Style" pitchFamily="18" charset="0"/>
              </a:rPr>
              <a:t>Melchoir</a:t>
            </a:r>
            <a:r>
              <a:rPr lang="en-US" sz="1200" b="1" dirty="0" smtClean="0">
                <a:solidFill>
                  <a:schemeClr val="bg2"/>
                </a:solidFill>
                <a:latin typeface="Bookman Old Style" pitchFamily="18" charset="0"/>
              </a:rPr>
              <a:t>, Sr., Page 122</a:t>
            </a:r>
          </a:p>
          <a:p>
            <a:r>
              <a:rPr lang="en-US" sz="1200" b="1" dirty="0" smtClean="0">
                <a:solidFill>
                  <a:schemeClr val="bg2"/>
                </a:solidFill>
                <a:latin typeface="Bookman Old Style" pitchFamily="18" charset="0"/>
              </a:rPr>
              <a:t>Picture:  http://www.viwib.org/links.htm</a:t>
            </a:r>
          </a:p>
        </p:txBody>
      </p:sp>
      <p:sp>
        <p:nvSpPr>
          <p:cNvPr id="5124" name="AutoShape 4" descr="data:image/jpg;base64,/9j/4AAQSkZJRgABAQAAAQABAAD/2wCEAAkGBhMSERMUExQVFBUWGB4aGBcWFiAaGBwZGhwcGx0bJBseHCciHhsjHBwcIS8gIycpLCwtFyQxNTAqNSYrLCkBCQoKBQUFDQUFDSkYEhgpKSkpKSkpKSkpKSkpKSkpKSkpKSkpKSkpKSkpKSkpKSkpKSkpKSkpKSkpKSkpKSkpKf/AABEIAGwASAMBIgACEQEDEQH/xAAcAAACAgMBAQAAAAAAAAAAAAAFBwQGAAEDAgj/xABEEAABAgMFBAQJCgQHAAAAAAABAgMABBEFEiExQQYTUWEicYGRByMyUqGxssHwFCRCYmNyc4LR0kN0s/EVNERTg6Lh/8QAFAEBAAAAAAAAAAAAAAAAAAAAAP/EABQRAQAAAAAAAAAAAAAAAAAAAAD/2gAMAwEAAhEDEQA/AJ+z2zMuqWl1FhklTTZJLSSalAJJqMTzgujZiWJ/y8vT8FH7Y67MM0lJbLFlv2ExvaW30SLBcULy1YNoOqufIZn/ANgIFsSVnSaAp5hip8lAZQVK6hTLmYo8/tU2TRmRk0J+swhSqdwGMArRnXplanXVEk4kn1DgNKCI6G1HD0wE6YtsnNqXT92WaA9kx2kLdSkgOS0s4mv+ylKvQIjt2eDniYkpsQBF4nHQawFvs6XkJlHi2WQoZoU0kLw7MRzEE2bBlR/pmD/xJ/bC9Zs5xJSpBurHkkYY9fuyi8bOW6ZgKSsUeRgoaEaKA4HWA7z1iSu6dpLs4NrNd0nO4ojTSMiXO0DT2hLa8PyKjIApssKycoPsG/YTC18KtoldoFsGqWUpRTnS8r0kd0NHY1ofJZT8Br2EwldrXb9ozZ+2X6FEe6AhA4UiQy3TOOLSIJty3L46oDvJsYVHZhBOypYqVHWXlbqAdAfj+8F7DKFVpnXEV5CA7LlAEZVpXSK2XBLzTbycAOiv7hwPuPZDAclhdhfbWN3SutBh6IC42w34p45+KXQ/kMZEJUwTJJvDEy+NfwoyAt2xbXzSUNP4DX9NMJ/whWQWLTmEmtFqLqeaV4+hVR2Qx7Qm3mrAS5LkpcTLMm8Mwi6gKI4G7rCmfn1O3Q44p0pTXpkm5XQE5aQEYP0ju1aLul3twjrI2ehaiFKUk0NwJReKlaJJqKAnWOPyHyCkKvJV0yrIiuQGmFfgQBZi2XWabwAoXUVGKSRiU10UMDTUEHKJzlsNtoLiFXVaCmGUDZ2XDjhZavNsurSpKVkKWm7kfSRXgaRcXPB6LssguFTawptSikXkrUklBJFOjeAAFNQIABY22E28oN3mh10CvThGrXkFuPJQtV4mmOYNSAad+Ry7oiNeDuYYfSXEqKAc0KpUdemkF2LOEsXqFbhSlKgVKFEE3jQ0GOnYQNYCxWmzdadF3Ddr9g6RkRJOeW9ZwcdpfUwsnClapVT0UjcBctlZZK7PlkLxSuVbSRyU2AfXCPtGw1yjz7K80ru14jMKHIih7YeeyR+ZSf8ALtafZpii+Ga7v5aiQFFtRUQMSAoBNeNMe+ApMqO+sGGbMdWlTq3QnAkkoqTTnUQCY7osSLUSGCn6Rw5CACsWi2z4xSipyvD4whhWf4TZYSzYmARvFFBKRX8x4AcYo7Eo0pQvCoJx98Mix25ZbQuob3ScE30ajOtRQY0gICZp0vql3ZgqbICml7tIUtBFR0uOIFaRG2pbDTG7aFEmtSTUk9eZP6QT2tlb7IWCLzZqmmYGGAA7Iq9qT99KAo41AA5mAP2jQMOJGSWVAAcmyIyOdsHxb2P8NfsKjIC2bKD5jJ/y7X9NMLvwvzqFzLTabxcZRRzzRfN5IrqrOvXFlG1aJCypZ1V0rMu0GmzmpW7T23RmT2Qlp22nHnlvOG8pxRK9K1zHICgpwpAS0PROQq8nOkRpqyXEtCYb8Ywo03gFShWqFgeQoc8DmCYgtzpyrnAFbNZYUrxry0GtKggCndDHsSybMQDdnHFjQCYAzGPRGMLazpRlxQ3iqCLjYNi2fvDdUQoecYA1NSaWGyG3HHGjlvDeKeVaZdcVKQWXptsUNAq8rgAnH9O+DO1VoJSkNtG+SaCmZ7Ov4Ee7Fsr5O0Sum9WMaZJHm168TAerbfO7epU0Qv2TG4g2tMeLcH1F5nik4xkAr3p9x66pxRUQhKRU5JSkAAcAAI5HSO0pLgoTQit0a8o6LlsIAtsXtauQeveWyuiXmyKhSeriMfVDKtvwZSc2gPShLN8XhcxbNcfIPk9QpCdEpDd8D21IKDJuHpIxarqk5p5kaDgeUBTbQ8Gs83UpZLyRiSitcPq19UCrKlVby7cN7KhqDXhTOsfRdq2smXaU4oKUEipuipp2coXcjtuxNze+EqlK260UpXTNB9IAUJ4VygPVobLfJrNdfOD4uLB1QkKGAPMHGAzO0YdFSqhGaTxpmNDDF2rcD9nzaclFhSimvSHRvD1R8/MKvJB5eqAuNqzdUL+4rP7pjIpzk8tAVjeF1WZ4gxuAjS0uChBp9EU7RBJmSommNffARE8Q2igFUgUONcBhrBNFtKKRVKMuB/dzgJW4I/tHjdKQQpBIUMQRmO2IybYV5qO4/rG/8WV5qfT+6Aa9iba/LpZyWeUETBTQKOAcGh5KOR54wuUuLZecKTuzQ3RmSpN2qceIvHsgI7aigQQEpIOBFf1jzaFtOLKFml7jjphXOA+gLCtJM5KELABUFIXd5ihIOmByhHTMgWH35cmu7WRXWmh7qGD1i7bPsrQEpbIXQKCgog/961gNtZbKnJ5ThSgKWgXgAaE0zxUTXAawEaZb6JrwPqjIhO2koppROIPHgecZAf/Z"/>
          <p:cNvSpPr>
            <a:spLocks noChangeAspect="1" noChangeArrowheads="1"/>
          </p:cNvSpPr>
          <p:nvPr/>
        </p:nvSpPr>
        <p:spPr bwMode="auto">
          <a:xfrm>
            <a:off x="73025" y="-487363"/>
            <a:ext cx="685800" cy="1028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 name="Text Box 2"/>
          <p:cNvSpPr txBox="1">
            <a:spLocks noChangeArrowheads="1"/>
          </p:cNvSpPr>
          <p:nvPr/>
        </p:nvSpPr>
        <p:spPr bwMode="auto">
          <a:xfrm>
            <a:off x="533400" y="990600"/>
            <a:ext cx="7696200" cy="2819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1944: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The Daily News stated the Department of Education had a difficult time finding able teachers to employ in the public schools.  In spite of their efforts, this problem is as great today as it ever was.</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210" y="3208020"/>
            <a:ext cx="6952590" cy="1440180"/>
          </a:xfrm>
          <a:prstGeom prst="rect">
            <a:avLst/>
          </a:prstGeom>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13th:</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609600" y="5862935"/>
            <a:ext cx="7315200" cy="461665"/>
          </a:xfrm>
          <a:prstGeom prst="rect">
            <a:avLst/>
          </a:prstGeom>
        </p:spPr>
        <p:txBody>
          <a:bodyPr wrap="square">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&amp; Picture:  Funeral Booklet</a:t>
            </a:r>
          </a:p>
        </p:txBody>
      </p:sp>
      <p:sp>
        <p:nvSpPr>
          <p:cNvPr id="4" name="Rectangle 3"/>
          <p:cNvSpPr/>
          <p:nvPr/>
        </p:nvSpPr>
        <p:spPr>
          <a:xfrm>
            <a:off x="533400" y="990601"/>
            <a:ext cx="5562600" cy="4832092"/>
          </a:xfrm>
          <a:prstGeom prst="rect">
            <a:avLst/>
          </a:prstGeom>
        </p:spPr>
        <p:txBody>
          <a:bodyPr wrap="square">
            <a:spAutoFit/>
          </a:bodyPr>
          <a:lstStyle/>
          <a:p>
            <a:pPr lvl="0" algn="just" fontAlgn="base">
              <a:spcBef>
                <a:spcPct val="0"/>
              </a:spcBef>
              <a:spcAft>
                <a:spcPct val="0"/>
              </a:spcAft>
            </a:pPr>
            <a:r>
              <a:rPr lang="en-US" sz="2800" b="1" dirty="0" smtClean="0">
                <a:solidFill>
                  <a:schemeClr val="bg2"/>
                </a:solidFill>
                <a:latin typeface="Times New Roman" pitchFamily="18" charset="0"/>
                <a:cs typeface="Arial" pitchFamily="34" charset="0"/>
              </a:rPr>
              <a:t>1939:</a:t>
            </a:r>
          </a:p>
          <a:p>
            <a:pPr lvl="0" algn="just" fontAlgn="base">
              <a:spcBef>
                <a:spcPct val="0"/>
              </a:spcBef>
              <a:spcAft>
                <a:spcPct val="0"/>
              </a:spcAft>
            </a:pPr>
            <a:r>
              <a:rPr lang="en-US" sz="2800" b="1" dirty="0" smtClean="0">
                <a:solidFill>
                  <a:schemeClr val="bg2"/>
                </a:solidFill>
                <a:latin typeface="Times New Roman" pitchFamily="18" charset="0"/>
                <a:cs typeface="Arial" pitchFamily="34" charset="0"/>
              </a:rPr>
              <a:t>Dr. Wilburn Alexander Smith, Jr., was born on St. Thomas. From 1979 until his death in 1987, he was appointed to the Assistant Commissionership of the Department of Education.  He was a consummate professional, who was devoted to effecting improvement in our educational system. </a:t>
            </a:r>
            <a:endParaRPr lang="en-US" sz="2800" b="1" dirty="0" smtClean="0">
              <a:solidFill>
                <a:schemeClr val="bg2"/>
              </a:solidFill>
              <a:latin typeface="Arial" pitchFamily="34" charset="0"/>
              <a:cs typeface="Arial" pitchFamily="34" charset="0"/>
            </a:endParaRPr>
          </a:p>
        </p:txBody>
      </p:sp>
      <p:pic>
        <p:nvPicPr>
          <p:cNvPr id="22529" name="Picture 1" descr="C:\Users\alpbenjamin\Pictures\Smith, Wilburn A. Jr..jpg"/>
          <p:cNvPicPr>
            <a:picLocks noChangeAspect="1" noChangeArrowheads="1"/>
          </p:cNvPicPr>
          <p:nvPr/>
        </p:nvPicPr>
        <p:blipFill>
          <a:blip r:embed="rId3" cstate="print">
            <a:lum bright="20000"/>
          </a:blip>
          <a:srcRect l="28068" t="21533" r="29634" b="42896"/>
          <a:stretch>
            <a:fillRect/>
          </a:stretch>
        </p:blipFill>
        <p:spPr bwMode="auto">
          <a:xfrm>
            <a:off x="6477000" y="1631244"/>
            <a:ext cx="2209800" cy="2864556"/>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14</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838200" y="5486400"/>
            <a:ext cx="7315200" cy="646331"/>
          </a:xfrm>
          <a:prstGeom prst="rect">
            <a:avLst/>
          </a:prstGeom>
        </p:spPr>
        <p:txBody>
          <a:bodyPr wrap="square">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The Avis, Page 2</a:t>
            </a:r>
          </a:p>
          <a:p>
            <a:r>
              <a:rPr lang="en-US" sz="1200" b="1" dirty="0" smtClean="0">
                <a:solidFill>
                  <a:schemeClr val="bg2"/>
                </a:solidFill>
                <a:latin typeface="Bookman Old Style" pitchFamily="18" charset="0"/>
              </a:rPr>
              <a:t>Picture:  https://www.customerservice.viwapa.vi/Click2GovCXP/Index.jsp</a:t>
            </a:r>
          </a:p>
        </p:txBody>
      </p:sp>
      <p:sp>
        <p:nvSpPr>
          <p:cNvPr id="20483" name="AutoShape 3" descr="data:image/jpg;base64,/9j/4AAQSkZJRgABAQAAAQABAAD/2wCEAAkGBhQSERUUExQWFBQWFxgYGBcYFhcYFxcZFxcYFhYXFxcXHyYeFxwjHBcXHy8gJScpLCwsFR4xNTAqNSYrLCkBCQoKDgwOFw8PFywcHBwpLCwpLCwpKSksKSksLCkpLCksLCkpKSksLCwpLCwsLCwsKSwpKSwsLCwsLCwpLCwsLP/AABEIAOQA3QMBIgACEQEDEQH/xAAcAAABBQEBAQAAAAAAAAAAAAAEAAIDBQYBBwj/xAA7EAABAwIEAwYEBAYCAgMAAAABAAIRAyEEEjFBBVFhBhMicYGhMpGx8BRCwdEjUmKC4fEHchUWQ6Ky/8QAFgEBAQEAAAAAAAAAAAAAAAAAAAEC/8QAFxEBAQEBAAAAAAAAAAAAAAAAAAERQf/aAAwDAQACEQMRAD8A9kZTUndpU1IgZ3SXdp6SIZ3SXdqRJFR5EsiekUQzIuZE4uQ+IxQaJcYCpqUppIWcxHaouMUaZd1NggcVx+rHiIE2gINU7FsBjMJ8wmf+QZ/M35hZCnSLtU12HA01QbWniWnQg+qmBXmAx1Rr/BGUa8wrbA9v2sIZWBHJ+rT58iqa3gC6AgOH8SbVaHNNijmuUDg1ItSCcopuVLKnLiI5lXCE4pFFNyrhCdCSCMhB4oaI5yCxOqlWDaakCjpp4VQ5cXUkQkklxAiVBWrQE+o5ef8Aabj9cPcKb8mWbZZkdZVgI4t/yXSom9wbWMmQY0QWE4rUxYzPJyEy0QBb0WHwfCnYnFy8CB4jEfTqvVOHcMDWgCIVRzC4C2kKR3Z8OMkAhXeGw0BEhiYqidweBbRV+IwsLVPHRVeOpgzb2QYriTS2SxkuPosJ2lrVb95SLQdHBxMHqF6tVwIf5rOdp+B5muhodbQmNOUojFdkf+QauEfle4vpHbl1H7L2zs32np4pgLXCbSJ5iV8647hha6A0i/Xbda3/AIxxT6dctzQCNOZB/wA+yD31rk5QUHSFOFFdSSSUUlwrq5CDi5KcuEIGPQtbVFuCEri6lWC6akCjpqQKo6kuLqIULhSlIlBDWXkvbXE5XuBc4FxsRyles19F5t2lpBxe0iSfn5ArSK3sNSaHEi5MXPkvS8C37svPexdGA4cnG/L13W9wWLaBrdFW7U5QNxAhC1eLNbqYCIPcq/GGxULuO0/5hPmgsRxDNuiomEqv4qZBEfP9t1I/FIPiOIOW0Exvb3RGN45h2uDhfpANjGgPL91nuBYgUK7dRpci99/vktTxLAuqMMnxa2091h6jXU6t3AnNHNVH0xw+tmY08wPdHBZvsXic+Fp8wIPmNVo2rNaOCSSUqKUpJJIOJJJFAxyGrG6Jchq2qlIIpKRRUlKqOhJIBJEJcKcmoI6gWQ7R4XKSRvfT5rXOVD2hpEiw5qoxnCWtYHRAbmJ5XVRxji9Mv/h4hzXNN/GQ2/OxAWgHBg+mWvE+KYmP9qXE9kadUh72yQI5ARyVBXZjj/e5qeaSyJIPMWhA8cqNqP7tw7wwTlBiPMjRc4Zhm0jVewAbSN4n9SjeEYcPzF0EnoisucazCQalDu2n8wLiPm5WnD+0dGr8DhJ/KbFXvEuCMqgB7Q4DTWyCpcCo0btY0bSAJ5oiN791X43EEvDReSL7Ruj8bWAVZisYGgnT03NkFVxY1mB3iYGmbm1iNJ2MLC16U1BGZ0GP9LR8f4hMgulvUaybCIuF3s1wnNlLcrXOi+WZExYbQqPUewTCzDtBEbxqbxMlbNhWe4Lhu7Y1o2HPU7q7pOWVEgrqZmXC9QPlJMDl3MgcuLmZclAnIWsLoguQ9U3UrQilopAVHS0UgVQ5JJJEJcK6kUDHBV3Em+Hf0VkUBxA+ElUZanVgkdUTiMR/DImBCqKz3AujY+ybjZqUy2YJBAugc0RQJBFyTHmVPwWvlgOgHYTqsdR4JiWsFHvjkP5gYcB0K0fDOB5CC6o55GhcRIkXuIQaTEYiRKoeIYyLT9+iNe4xG6rH4LM4koipe9ziCfvko+IVyLgSYJiJHRLjVYsNhbnKgq8VY2mSYOunKNFRUNwRq+PMBAkjLNwbC9xbbqth2cwocWuyhoHSL8ul1jMAe+LGGsKQef7nAH4QV6VwzDNpU2sYPCBAUF9hCQrKm+ypaOIgI2ljJPUIqw73VNdXj/agFeyidWSgtuIUneoEVAN0u/RViaib3qD77qn9992UBJqIao+Ug9D1CpVWtJSqGkbKUFWIdK7KbK7KI6uJSuSg4UDxJhLHAcka5Q1GqjzUYstqFrjcncc07iGcNJYQCObSbcrFXXajs2yp4wSxwvI/ZVFNjgMr7nnsfJBnsJxusZl9EnbUR06qzweNrvBGamOuV0fUSrB3ZihUu6k0k8xqp6HCWMs0EIh+CpuAh7gTzAgelyu4x4DfonOcGjVZztHxVlNpNR2UaCNSeg1KCg47xNocZJEXMZYPLXdZLH8YzeBgMG9tz9yn4yjUr1JIc0H4WxNQjbwj9VccM7KZRL5bb4RBqEHdx2HQLQqOG8LqVanI2vswdesbL2Hg1Qik0EyQI84sshSwfdizA1olwOgtAmDvGp+q0XB6wLemYx1BNj6zPqpRoW1QpadfkqvvSpadRZVcU8Su9+CqsV09lVAca10/8Qq/vl38RKirE1k5tZV3f7qUVkFiKvzTH1evugTWOya+rKlVpqZsnkqCm5PzrUZPkqUOQzqy62r9wqCJXC5DurfNN75ETGoo6j1E6tb/ACoX4hFcxTZEG68v7RcZq0q72sAqNYfhmKjdNP5x6WXpT3rzrtjwxjq73ElpgODmxOwiZkaSiAKX/JjWiHMeNrhMp/8AIrajwCco3N7BC8d7Pv8AwdQk53tIdm3LW6Sd7ErOdm8L3uUAS6HwYBMhzTabTB9FRs8R2xGX+E2bwXPIAHWJkqnwuBfWq969+cHVzT8IH5ZMOb/aAiz2abTJc4hpEeJ7hJJ1GbkPNWlfEsIBpsNUkgWENAGrvFAjrdQCYKiWeFlMgNcZLTDT1JdcnZS1C0ENdN3HwC9xcwNXXty8kNV4o+oJa5sF8nu/FEWAc4gQPQptIOA8VnONxOZxPPPMxvrCDlfGfzQC2R3cgtGYyC+4z6fCLW3VhwXiMugkS4TE7g3A6XWa4lionvHhxIsJnLBtJ5fuouHUHPd3xe7O24hoAjchvK/NFejsqpxrlVPDMcX2MZtjbxDcgI8PF5IRBPefNMNYg6qtfx+gCR3jba30T6PEqbj4ajT5OCKsxWKf3iGFVNdU+SgObiVIMQq4PXe8MoLQV1HUroRjua7n81mtNsH2Ub66G7y36KB1daiYOfXTPxACBNdVOO4uQ4sYHOcNYE5Z59VUX2J4m1up91S4rtGfFFg3UzM84jVUHGy4sOUuJdIIDgTAaXOEDQnzVBQpUcS/+LUcwN/+FxDHHzd+YdOaI13/ALQbeJ1zYBsz1EbJtbtReM5aZgksJAI5x5qu4hTpOy02Ve7dTYTlu9oEaTIlwA0k66KkfxVlNtMVTUIdbxeCoTOpjUabj1RWto9tWAltTRrZ7wAhh6X0Kx+I4/8AjatQy1haQymDIDxcw7mdfmqzixdin5QS2mDaDrYe/VdfTp4eh4WZiSLQZMG5NjoiNHwnBVXOyVWuAGZpIsxwiMuS4iD8UjyVC3hVIVO4aXNNNwfIJDn5mOzXHwzAFtkdwvtI54gFzXOmJIcepEja9iqvBYd9TGvaHGbPDwQdHQJ5iBEb3RUrMHVc6AGAkRrcf1B8Oc06aqd3Doax2IqtLgfi/NkGpLjt6clYcdwj6NJzqtVzs0DKwhsg2AhonXqsjicSxwDjYzlJIzObHV5PsgundoaLZFOmX6+K0ED4RmNvNU+P4/VqDKHAay1kgerva3zVFSqPdUbmcYLgBJ56emitOHOzVXACQDrA10/f5Kobi6bu9Y6IDmjLMkS3UX5zPqFu+C0QaLTAEbDUcwqYYVpblqiG/EHQIYZgX1IOYzyhaPC5KbWuqQ2bBo1cTsANfIKK7Q4fmJAaYMw4GC2RBgnSyy3FOHYhjsjnvqzPwPcXAc3AffVbP8Q+tDSe6YZhrbPIHM7eQ+aFo4Z9AtFKjZxPePzjPY+Egu15390GDr8ExAEtp1o033UVPAYmQHUi6BEFoBjoW9Vu+M1cSx8Ue9eTBzONLIOgESfJC4nH1KlB7g2KtKC4AFzD0gTBsJ5IigwXaCpQc0kuLQQ1zH/E0ge3mtXgO1FCqB4wHbtNiDuORWPx3FhiKTy8Br2i53c0iQ2TyIt0Ky2HdLoJiYvuCivbqb5FrqRp5rzPhPH6tCGnx0/ceuy3PCuLMrNkG/381FWrXhcNWFGKic0HUKUafvbKIuuojXUf4gJELGYjK0kCTsOZ2Cr8LRAa5xBIJJgEhz3E6np+i5xiv/CdqZsIN5NgQqzsrj+7pnvDMTlkyb6ketlQxlR1FzmxE65ADkJMNA5uvvdRV8RhgXGsxkmwc5hEkD80iLfJaRmOpDwyDl8TiRPiNyT9ZVRxHAUagaHkE5y46GJgkcxDQB6qigr8dpMIZSAIBM5QCZkAkSPDc7c1neN0RUfSeHPcHGYeST4m5pnQjyC1lbh1Ck6pUMZXSL6CXEn3LY/6rPYsU31g1oLQ3md4DJB5ENn1RBXD8DEEG35iVys91WuabQQxo8RBInmJEdBHMqevXFOnczcDzGunt6oajXD2Q+RJkZZLpmZ8OiKKxnDBToF1Rl2kim1pMztEX6+i5wmn3VJjmAZiRn3zfzX1JCifxtzqjadEjI2nDs02JJF95EBR4rEMDW0WOLXNJJfB2HiJOhJklBynnxWIcXtik12XLpJBtYfdzzXcdwhod3DoaCC5smzsxMtyDUt59IUnB2s7sFsuqTDjnykTqT6AfIIrF4ZoDHQwPY5opkuc50OcMwJdqSCSgyVTg/izZi2+UZmkPdaJA/KFbYHh7KbYAPUzc+ZQdXHGjVewtzSSczjDjcwZJujMBxIVDIBDR8ROnp1QH1IAuSIEzNx1lC4PjTHkFwdVddmZlnMaIuBM3vJF1ZtoNfY3BEkWBInZUHE+AQ5gYHA1SYIiG/LcAE+qDSN4vSBh9U6NEPLhY/EDIGh5ovvKIDZr0w2SG5gwtvcEAmCNYtZYrCcMqO7zxuDafIi5DZ1HIQrRmCbRp069SoSx2Vzg4yNJ01KC7xdai0jPiHn+inAnoRSEwqzF9sGta6nRZ3ZFrgA3PLn53Wax3aR73vbRJaxx1IAMdI00n1VdiqoDZGosDe55k8/nogZicYHGo70B1JPUqtqOgjoBoiKY8AHMkmOXqhK3xmNPu6oueEY4D4tN/JabAVe7IdTksJ88vL5rCYZ5DpWl4XxXuzIuDsT5rKvR8LXztBOqJcqDglZ7vE4ZWbCdfP73V25/3KlBxxduqi/F9VWmvpHRcNXnZWIOxFfM09Vm69F7S0Xyh7nAC+gkX5EnQ8lavriFnuPYw2YCfFqQYIbuFQzhravie/Wo7MwXL8oGaAdCCAAgsRxOs3O9xkgd20zq5xl0c7kN8moWrgXvgtqVBlkNv8PQReLc1V18CQGsc9xHxQTYTuEBvEMYQW0nOIAAJGpcZ+Hpck36I3h2EGXxOubzrGwE9LKsw2CAvEW31+qsKdSDfRQScSxYg07l0DS9uR01hA4fBlomYJOgt9ZUFWtme5w0m37KUOJ1/wADpZUWlCpAtqdZlNbinBr5kvIlsXa117332nqoKMm/3yRI19QoJOHYstJJuTqdpAA020QVDjb+/u3M2ZMC/LXyC4WG8bz9hRVcGBLibgcm+WkfcILLtBgmVJqOaZDGwOQkzmHO/sq7CcUayllFMw0HUi7rmSNei7Xq1qZaxziC/KfIEmwg9NE+u17w0fFBvAAMEgybTt11VBFTiuUOBLQcjbOmNbxuDMQnf+w5q1N8CadN51s6WxEbKq4jRaRJzAxFr21EjcdVQOfBGUyQPkg1+J7VMpteGtu8hwG0FtwfVZXEcQfUgOcSGiANmgbAIQkk33RFPDRqiJx4aZIPikRGo6lDVXyAPX9kS8NaLOvGlxPkq57rm6Ksajx4QbgCfs7qtqxJjmUVVcZH/Ue97ISpv5qB1MxfmrTg1YBwdUEsBEga/wCkBTw1vTRSUvCf6TrP19FFer4PFteAWGW7Qin1I5LA9luJGnU7px8LjIPI6ei2rr/7UqpphonkPcKLvdp++qeHeFoifCPoFC9sHzk9fmrENDpJv+iz+O8ddxFwDF9o1HzlXZrxJNh89lmcLWAJJNzfpqqizYAGO2sdvuyz9QlztrACB9/crRMrDu35f5T5aLPYevEk2M6R0F0UWKJMbkjTSPmjPw0MJP3tb5qCm4kSNRaem6KxLT3Q6kDpcwEFI/AukAAi/MZY3ERJPVFjCjnNrf4RHcwdbjzv0UlOlyI2RFdjQ9g8LXO00It52KLwJdlGcXm+xCNpYY6nTny2191OxpkDnN7aeaKDfTl1hMi6jrYMmIHUbX1uINlYilO0R96rr6hm28e3VBSYyjULmuIMtta8wR8ouixW7sZg4C2pOvzRXEatOkzM90dAZP8AtYrH8TfWdyaNAiCuL8Yzkgac416qnpUiVNTpyb6okta0WM8+nW6ohbQym6mAEEjYE6/uhq9QyiME0Gm+3IA7C/PZAO0EuuJm0W+ShxFKHCNCLDkj2MET7Xkf5Q2LfOXpO/LogbiGxli4LRy9QmYekS48p+fIKwfXZkAcwh4GrSLg3kyoMG2SQAddNIm0SsqZiKuto2gDlZS4OkHtMz5ruNo+I859E1jjTbO5v+g/VRRTmwxrhZzeupH0stpwTibatMFxykAanUHTRZjBtz4d3/afUC/lqmcPrgF4cYg2uBYzZKsei07MZrGRtvQaLlQCZUoAFJvLI3b+kaRdDuJMGfvmrGVTx7EltN20kAREyT58lU0uHkHMZLbaCwlHcaw/fPEaMMxzuJ81oMPhBGWLDefJBX4bAAAydtidPVY/FYPLUcOTiIn1F/VeiVGNbMWne2vP75LJcSaG4h0iZyuHqCPLUKibhuDkCRrt96I7FYUuABIgOENi8hNw5sIGh9+ifj3ENYdyfe/NQVmEe51ZzcrgAIl7QyDsAQTmHuralw8OMnYCwMyRf1UOUOe2RaBe/r5bI7CuAj7i6oqvxL31sgolrCDJPsrD8NeDp9PNEYzGMZGZzWxOvTlzVVU7Tsv3bXPtcgGBfqgNqUg0EaRYHn8lm8XxxtOct3+w8+SD4zxCoTLzlBMhoN/7oVC/EAWA9d/dETV6j6riXEk7zt+yRw0b2+Uob8U7ayYSTrzVBdWsGiAB99UIapJTsR8UdFxjbSga5yNwQJa6Bptb1+iCDFd4HDuphrgLuuIAJLRPPTQqAOtVMgDT6x+Y9U/CYfvak2DWgxMSYvf90XXqS/SxmbDQ7W+qdhnNa2rbQEBvuLjkooFmFJdmNzOwJidPVSuphr2HnMgfT6KfDNltjpJncAaOHXaFDxOoD3ZiJBMxAIOh+qDnEqcPJGhPKPvyQFV0/P7++qsquIBYOduXVABo1119dyoq04C8im8DQxtOshQY7DeKQCZG19OaJ4O6Kbtog2/uvbTVTgA308gT9Ososeg4V38Fh2LGm/8A1CDxdUZTMafNTsqBtCm52ndsM8vAFmRxI1nlo+EGx2P6WRldcIo6wACb+esq2/EBo8R1QfDm5BBUuKrb7qit4xxBxMU6WcbyYAnST96LOim415flnKbNFhBFr6mSrrifFQCbzI+Eak/osngMa415NpBEToAZQkbHAu0AOmvrqU7HVm5mh58IzEmJOkeuo+SAGLDGEuIgAyZ0+/1VLxLtNmINOWuAIzazMaDbRBfN47RAe8y0B0NBEF2hkDVUWL7TVDPdjKCddT+wVa6vJzGSTeTqfX9EU2naWgbyJH6qhmCxb6hsw1HG2Y7fNHnAvbTc+sSGgaCGgmTyTMDiHiLtgnQR/oKLj/E87xSElrD4hzdytrH7oKJ4dUJdzNzsAoH0okXP0/yrh1JxBbl39f2/0h3YYNlzjMdNTOiABlGdf8J9NgJ6SPdSOc4iY1Hh8gb/AH0TGtiehH0QcxTIqEenoox0UmJd455xf9UO6XGAEEjGZiANz7LWYRwaHDLPgywdJ0uNrz5yqbA4TJcwSY+uiML3Q6wFmzpIOaAev+0DOK4RrYgFlhAmZ1t/TdCUXxUMbsG1zaNE/G4rPdxAgkRqbDUx6BQ4FkvJGoDYmN/8qKNpU2NpzJMOsyDPmOUfqh8cIIMyCBltECJgco0VqKf8Nus/xLReSBlsdT167qpqCaRBM7gi4MGCgjY+3ONvTmotLa6+6ZScBebpmIqybaQPv5qCy4a6cwnUtEaTrzRlWqGgRe5vtoNFUYKrlaYjXXlAO40RzWWHhn+2etp0UqxpeMcVLaNJjd6LCTyloAJ/+x9EB2WZ4SR9yeqExeJzYcOBklrW22sGxzsBHqmdn8fkJbuCIHXX1kIj0Gm4AR0QWLr9Z+9vRBt4lmBkQRb58lWcd402m0QJ5Dc7z6Fa0c4nlZYTedTEWJus7h6ru8mn4nQRYSL7obFcQq1CST+oHzULcfVAP8Rw6C0zyUFxTZnkvzEDU6AE8ptqh69ekJE6aZRJ8pNgqipi3PsST5mfqimYHwg6knTkqiZnFSB4KYH9TpJ/ZcfxiuRd40/laP0UT6AaJc4TymfYfqmd4Pytn+p36ICRxGs5sF9tbgT5gwpMOGB3iJdvM6nqfNQ0sE98SbfL/as6eBbTEkZomSTER/SgMwVMZZf4W69TvYqpx+I7+pDBFMcrWGp89VFxDHuqQASBGmnsFI3DZaYkw53/AORY/MoIWGXT+XQDpKWPblLwdnM9wbqw4TgZe135Rf5CyH4xUBNh8Ts3oPC0+tyiq+tTkCPsBEUKLRECxGtpXaNC3ldTU6gE3nmf2RBZqhpB1uBGgMX9N1Gca3LlLM05ZJMWE6RpIgT0QFavIEbSPfdQ5o+7n09fZFOqkEREXmeU/fsrDhTwHZtyRBQIFjblv9R8lNhAYnbrGxBIH3zQxcY1pdl8WXxOEmNQ630sqN75k6+G9t5+9OaJdVuQTaZkTqRfXqq/vYzC3iG2v+lFQlxXKtedtBb73UTtvv6poP1QW3DaVrxBPn1hE4nENDW31nbyhQ4KiAy51E5eczz1spf/ABpqmBcMa30LpMfKB6LKwRwpgOZu2Ue4BKAqiMUItmIn1SSVRp+GvJDQdDB9YVDxhxdWfmMxAHSw/dcSROBKwiABbKq/EOlJJVT8MLE7hJ1ZxMFxidJXElWYscNgmwTrAHujMDhwcxI+EWG2oSSUUWXXjQCfZA96XOvpOkCNdepSSWQXwrBNqE5hNwPmU/jFId88RZtgOjY/dJJaD8M2KD3DV3hJ6ZgLcrEqkxXirOB0BgDoLBJJVJ1JUMMPmfaEJvHMJJKBUnft/nzSOrfKfdJJFGmkAGnmE/NDCBA099UklKK0VSZ80M93uPqkkpFNfy6geynp0hbz/VJJU41/CcEx7Wki8G46AAfVbbs3wqmBUOUSXx6NloXEllX/2Q=="/>
          <p:cNvSpPr>
            <a:spLocks noChangeAspect="1" noChangeArrowheads="1"/>
          </p:cNvSpPr>
          <p:nvPr/>
        </p:nvSpPr>
        <p:spPr bwMode="auto">
          <a:xfrm>
            <a:off x="73025" y="-1068388"/>
            <a:ext cx="2105025" cy="2171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457200" y="990600"/>
            <a:ext cx="5715000" cy="3539430"/>
          </a:xfrm>
          <a:prstGeom prst="rect">
            <a:avLst/>
          </a:prstGeom>
        </p:spPr>
        <p:txBody>
          <a:bodyPr wrap="square">
            <a:spAutoFit/>
          </a:bodyPr>
          <a:lstStyle/>
          <a:p>
            <a:pPr lvl="0" algn="just" fontAlgn="base">
              <a:spcBef>
                <a:spcPct val="0"/>
              </a:spcBef>
              <a:spcAft>
                <a:spcPct val="0"/>
              </a:spcAft>
            </a:pPr>
            <a:r>
              <a:rPr lang="en-US" sz="2800" b="1" dirty="0" smtClean="0">
                <a:solidFill>
                  <a:schemeClr val="bg2"/>
                </a:solidFill>
                <a:latin typeface="Times New Roman" pitchFamily="18" charset="0"/>
                <a:cs typeface="Arial" pitchFamily="34" charset="0"/>
              </a:rPr>
              <a:t>2008:</a:t>
            </a:r>
          </a:p>
          <a:p>
            <a:pPr lvl="0" algn="just" fontAlgn="base">
              <a:spcBef>
                <a:spcPct val="0"/>
              </a:spcBef>
              <a:spcAft>
                <a:spcPct val="0"/>
              </a:spcAft>
            </a:pPr>
            <a:r>
              <a:rPr lang="en-US" sz="2800" b="1" dirty="0" smtClean="0">
                <a:solidFill>
                  <a:schemeClr val="bg2"/>
                </a:solidFill>
                <a:latin typeface="Times New Roman" pitchFamily="18" charset="0"/>
                <a:cs typeface="Arial" pitchFamily="34" charset="0"/>
              </a:rPr>
              <a:t>The Virgin Islands Water and Power Authority (WAPA) used its last credit to pay HOVENSA.  WAPA’s board called an emergency meeting to approve the drawdown of the last $2 million of a recently acquired $20 million line of credit.</a:t>
            </a:r>
          </a:p>
        </p:txBody>
      </p:sp>
      <p:pic>
        <p:nvPicPr>
          <p:cNvPr id="21506" name="Picture 2" descr="http://t1.gstatic.com/images?q=tbn:ANd9GcRK5dK8uzmNivtb2u1w1S-6Nv4JoW7SyTmixGuiA1HoHrrKxss9"/>
          <p:cNvPicPr>
            <a:picLocks noChangeAspect="1" noChangeArrowheads="1"/>
          </p:cNvPicPr>
          <p:nvPr/>
        </p:nvPicPr>
        <p:blipFill>
          <a:blip r:embed="rId3" cstate="print"/>
          <a:srcRect/>
          <a:stretch>
            <a:fillRect/>
          </a:stretch>
        </p:blipFill>
        <p:spPr bwMode="auto">
          <a:xfrm>
            <a:off x="6477000" y="1946970"/>
            <a:ext cx="2209800" cy="2209804"/>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048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15</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533400" y="5562600"/>
            <a:ext cx="7696200" cy="830997"/>
          </a:xfrm>
          <a:prstGeom prst="rect">
            <a:avLst/>
          </a:prstGeom>
        </p:spPr>
        <p:txBody>
          <a:bodyPr wrap="square">
            <a:spAutoFit/>
          </a:bodyPr>
          <a:lstStyle/>
          <a:p>
            <a:r>
              <a:rPr lang="en-US" sz="1200" b="1" dirty="0" smtClean="0">
                <a:solidFill>
                  <a:schemeClr val="bg2"/>
                </a:solidFill>
                <a:latin typeface="Bookman Old Style" pitchFamily="18" charset="0"/>
              </a:rPr>
              <a:t>Courtesy:</a:t>
            </a:r>
          </a:p>
          <a:p>
            <a:r>
              <a:rPr lang="en-US" sz="1200" b="1" dirty="0" smtClean="0">
                <a:solidFill>
                  <a:schemeClr val="bg2"/>
                </a:solidFill>
                <a:latin typeface="Bookman Old Style" pitchFamily="18" charset="0"/>
              </a:rPr>
              <a:t>Text:  Daily News, 2011 </a:t>
            </a:r>
          </a:p>
          <a:p>
            <a:r>
              <a:rPr lang="en-US" sz="1200" b="1" dirty="0" smtClean="0">
                <a:solidFill>
                  <a:schemeClr val="bg2"/>
                </a:solidFill>
                <a:latin typeface="Bookman Old Style" pitchFamily="18" charset="0"/>
              </a:rPr>
              <a:t>Picture: </a:t>
            </a:r>
            <a:r>
              <a:rPr lang="en-US" sz="1200" b="1" dirty="0">
                <a:solidFill>
                  <a:schemeClr val="bg2"/>
                </a:solidFill>
                <a:latin typeface="Bookman Old Style" pitchFamily="18" charset="0"/>
              </a:rPr>
              <a:t>http://www.sttsports.com/Stt-Sports-Photo-Galleries-/ExplorersBaseball/2016-12U-and-14U-to-Ripken-in-/</a:t>
            </a:r>
            <a:endParaRPr lang="en-US" sz="1200" b="1" dirty="0" smtClean="0">
              <a:solidFill>
                <a:schemeClr val="bg2"/>
              </a:solidFill>
              <a:latin typeface="Bookman Old Style" pitchFamily="18" charset="0"/>
            </a:endParaRPr>
          </a:p>
        </p:txBody>
      </p:sp>
      <p:sp>
        <p:nvSpPr>
          <p:cNvPr id="8194" name="Text Box 2"/>
          <p:cNvSpPr txBox="1">
            <a:spLocks noChangeArrowheads="1"/>
          </p:cNvSpPr>
          <p:nvPr/>
        </p:nvSpPr>
        <p:spPr bwMode="auto">
          <a:xfrm>
            <a:off x="533400" y="1143000"/>
            <a:ext cx="5715000" cy="403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just"/>
            <a:r>
              <a:rPr lang="en-US" sz="2800" b="1" kern="1400" dirty="0" smtClean="0">
                <a:solidFill>
                  <a:schemeClr val="bg2"/>
                </a:solidFill>
                <a:latin typeface="Times New Roman" panose="02020603050405020304" pitchFamily="18" charset="0"/>
              </a:rPr>
              <a:t>2011: </a:t>
            </a:r>
          </a:p>
          <a:p>
            <a:pPr algn="just"/>
            <a:r>
              <a:rPr lang="en-US" sz="2800" b="1" kern="1400" dirty="0" smtClean="0">
                <a:solidFill>
                  <a:schemeClr val="bg2"/>
                </a:solidFill>
                <a:latin typeface="Times New Roman" panose="02020603050405020304" pitchFamily="18" charset="0"/>
              </a:rPr>
              <a:t> </a:t>
            </a:r>
            <a:r>
              <a:rPr lang="en-US" sz="2800" b="1" kern="1400" dirty="0">
                <a:solidFill>
                  <a:schemeClr val="bg2"/>
                </a:solidFill>
                <a:latin typeface="Times New Roman" panose="02020603050405020304" pitchFamily="18" charset="0"/>
              </a:rPr>
              <a:t>The Daily News reported that the St. Thomas Baseball Explorers 12 returned from Myrtle Beach, Va., the same way they had left St. Thomas --without a loss. </a:t>
            </a:r>
            <a:endParaRPr lang="en-US" sz="3600" kern="1400" dirty="0">
              <a:solidFill>
                <a:schemeClr val="bg2"/>
              </a:solidFill>
              <a:latin typeface="Times New Roman" panose="02020603050405020304" pitchFamily="18" charset="0"/>
            </a:endParaRPr>
          </a:p>
          <a:p>
            <a:r>
              <a:rPr lang="en-US" sz="3600" kern="1400" dirty="0">
                <a:solidFill>
                  <a:srgbClr val="000000"/>
                </a:solidFill>
                <a:latin typeface="Times New Roman" panose="02020603050405020304" pitchFamily="18" charset="0"/>
              </a:rPr>
              <a:t> </a:t>
            </a:r>
            <a:endParaRPr lang="en-US" sz="3600" kern="1400" dirty="0">
              <a:ln>
                <a:noFill/>
              </a:ln>
              <a:solidFill>
                <a:srgbClr val="000000"/>
              </a:solidFill>
              <a:effectLst/>
              <a:latin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524000"/>
            <a:ext cx="2666999" cy="2233321"/>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6800" y="304800"/>
            <a:ext cx="7086600"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0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 SPECIAL FEATURE …..</a:t>
            </a:r>
          </a:p>
          <a:p>
            <a:pPr algn="ctr"/>
            <a:r>
              <a:rPr lang="en-US" sz="30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HARBORS OF THE USVI</a:t>
            </a:r>
            <a:endParaRPr lang="en-US" sz="3000" dirty="0">
              <a:solidFill>
                <a:schemeClr val="accent1">
                  <a:lumMod val="75000"/>
                </a:schemeClr>
              </a:solidFill>
            </a:endParaRPr>
          </a:p>
        </p:txBody>
      </p:sp>
      <p:sp>
        <p:nvSpPr>
          <p:cNvPr id="10" name="Rectangle 9"/>
          <p:cNvSpPr/>
          <p:nvPr/>
        </p:nvSpPr>
        <p:spPr>
          <a:xfrm>
            <a:off x="457200" y="5486400"/>
            <a:ext cx="8153400" cy="615553"/>
          </a:xfrm>
          <a:prstGeom prst="rect">
            <a:avLst/>
          </a:prstGeom>
        </p:spPr>
        <p:txBody>
          <a:bodyPr wrap="square">
            <a:spAutoFit/>
          </a:bodyPr>
          <a:lstStyle/>
          <a:p>
            <a:r>
              <a:rPr lang="en-US" sz="1200" b="1" dirty="0" smtClean="0">
                <a:solidFill>
                  <a:schemeClr val="bg2"/>
                </a:solidFill>
              </a:rPr>
              <a:t>Courtesy of:</a:t>
            </a:r>
          </a:p>
          <a:p>
            <a:r>
              <a:rPr lang="en-US" sz="1100" dirty="0" smtClean="0">
                <a:solidFill>
                  <a:schemeClr val="bg2"/>
                </a:solidFill>
              </a:rPr>
              <a:t>St. Croix (Christiansted Harbor):  http://www.stcroixtourism.com/st_croix_pictures/christianstedharbor.htm </a:t>
            </a:r>
          </a:p>
          <a:p>
            <a:r>
              <a:rPr lang="en-US" sz="1100" dirty="0" smtClean="0">
                <a:solidFill>
                  <a:schemeClr val="bg2"/>
                </a:solidFill>
              </a:rPr>
              <a:t>St. Croix (</a:t>
            </a:r>
            <a:r>
              <a:rPr lang="en-US" sz="1100" dirty="0" err="1" smtClean="0">
                <a:solidFill>
                  <a:schemeClr val="bg2"/>
                </a:solidFill>
              </a:rPr>
              <a:t>Frederiksted</a:t>
            </a:r>
            <a:r>
              <a:rPr lang="en-US" sz="1100" dirty="0" smtClean="0">
                <a:solidFill>
                  <a:schemeClr val="bg2"/>
                </a:solidFill>
              </a:rPr>
              <a:t> Harbor): http://www.visualphotos.com/image/1x9151246/shoreview_frederiksted_st_croix_us_virgin_islands</a:t>
            </a:r>
          </a:p>
        </p:txBody>
      </p:sp>
      <p:pic>
        <p:nvPicPr>
          <p:cNvPr id="2052" name="Picture 4" descr="http://t1.gstatic.com/images?q=tbn:ANd9GcSnkCfoHqNhlQ9xENJpo1Lh_-FTWnjE_gyrQcd3dEd3hGbsbCQc9g:www.stcroixtourism.com/st_croix_pictures/christiansted.jpg"/>
          <p:cNvPicPr>
            <a:picLocks noChangeAspect="1" noChangeArrowheads="1"/>
          </p:cNvPicPr>
          <p:nvPr/>
        </p:nvPicPr>
        <p:blipFill>
          <a:blip r:embed="rId4" cstate="print"/>
          <a:srcRect/>
          <a:stretch>
            <a:fillRect/>
          </a:stretch>
        </p:blipFill>
        <p:spPr bwMode="auto">
          <a:xfrm>
            <a:off x="685800" y="1600200"/>
            <a:ext cx="3504304" cy="2005831"/>
          </a:xfrm>
          <a:prstGeom prst="rect">
            <a:avLst/>
          </a:prstGeom>
          <a:ln>
            <a:noFill/>
          </a:ln>
          <a:effectLst>
            <a:softEdge rad="112500"/>
          </a:effectLst>
        </p:spPr>
      </p:pic>
      <p:pic>
        <p:nvPicPr>
          <p:cNvPr id="2058" name="Picture 10" descr="http://t0.gstatic.com/images?q=tbn:ANd9GcQ_PtzHN5CYlDmOh3aGoLv8vX_eppb1KAQRI0bj3eKbS3QC6GsSzg:www.visualphotos.com/photo/1x9151246/shoreview_frederiksted_st_croix_us_virgin_islands_rl05c0243.jpg"/>
          <p:cNvPicPr>
            <a:picLocks noChangeAspect="1" noChangeArrowheads="1"/>
          </p:cNvPicPr>
          <p:nvPr/>
        </p:nvPicPr>
        <p:blipFill>
          <a:blip r:embed="rId5" cstate="print"/>
          <a:srcRect/>
          <a:stretch>
            <a:fillRect/>
          </a:stretch>
        </p:blipFill>
        <p:spPr bwMode="auto">
          <a:xfrm>
            <a:off x="4620768" y="2590800"/>
            <a:ext cx="3456432" cy="2057400"/>
          </a:xfrm>
          <a:prstGeom prst="rect">
            <a:avLst/>
          </a:prstGeom>
          <a:ln>
            <a:noFill/>
          </a:ln>
          <a:effectLst>
            <a:softEdge rad="112500"/>
          </a:effectLst>
        </p:spPr>
      </p:pic>
      <p:sp>
        <p:nvSpPr>
          <p:cNvPr id="14" name="Rectangle 13"/>
          <p:cNvSpPr/>
          <p:nvPr/>
        </p:nvSpPr>
        <p:spPr>
          <a:xfrm>
            <a:off x="838200" y="3581400"/>
            <a:ext cx="2971800" cy="276999"/>
          </a:xfrm>
          <a:prstGeom prst="rect">
            <a:avLst/>
          </a:prstGeom>
        </p:spPr>
        <p:txBody>
          <a:bodyPr wrap="square">
            <a:spAutoFit/>
          </a:bodyPr>
          <a:lstStyle/>
          <a:p>
            <a:pPr algn="ctr"/>
            <a:r>
              <a:rPr lang="en-US" sz="1200" b="1" dirty="0" smtClean="0">
                <a:solidFill>
                  <a:schemeClr val="bg2"/>
                </a:solidFill>
              </a:rPr>
              <a:t>Christiansted Harbor, St. Croix, USVI</a:t>
            </a:r>
            <a:endParaRPr lang="en-US" sz="1100" dirty="0">
              <a:solidFill>
                <a:schemeClr val="bg2"/>
              </a:solidFill>
            </a:endParaRPr>
          </a:p>
        </p:txBody>
      </p:sp>
      <p:sp>
        <p:nvSpPr>
          <p:cNvPr id="15" name="Rectangle 14"/>
          <p:cNvSpPr/>
          <p:nvPr/>
        </p:nvSpPr>
        <p:spPr>
          <a:xfrm>
            <a:off x="5029200" y="4648200"/>
            <a:ext cx="3048000" cy="276999"/>
          </a:xfrm>
          <a:prstGeom prst="rect">
            <a:avLst/>
          </a:prstGeom>
        </p:spPr>
        <p:txBody>
          <a:bodyPr wrap="square">
            <a:spAutoFit/>
          </a:bodyPr>
          <a:lstStyle/>
          <a:p>
            <a:pPr algn="ctr"/>
            <a:r>
              <a:rPr lang="en-US" sz="1200" b="1" dirty="0" err="1" smtClean="0">
                <a:solidFill>
                  <a:schemeClr val="bg2"/>
                </a:solidFill>
              </a:rPr>
              <a:t>Frederiksted</a:t>
            </a:r>
            <a:r>
              <a:rPr lang="en-US" sz="1200" b="1" dirty="0" smtClean="0">
                <a:solidFill>
                  <a:schemeClr val="bg2"/>
                </a:solidFill>
              </a:rPr>
              <a:t> Harbor, St. Croix, USVI</a:t>
            </a:r>
            <a:endParaRPr lang="en-US" sz="1100" dirty="0">
              <a:solidFill>
                <a:schemeClr val="bg2"/>
              </a:solidFill>
            </a:endParaRPr>
          </a:p>
        </p:txBody>
      </p:sp>
    </p:spTree>
  </p:cSld>
  <p:clrMapOvr>
    <a:masterClrMapping/>
  </p:clrMapOvr>
  <p:transition spd="slow">
    <p:zoom/>
    <p:sndAc>
      <p:stSnd>
        <p:snd r:embed="rId3" name="wind.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AUGUST 16th:</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21507" name="AutoShape 3" descr="data:image/jpg;base64,/9j/4AAQSkZJRgABAQAAAQABAAD/2wCEAAkGBhAQEBIUExMWEBQQEhcUFhIYExYXGxMSFRUXIBwcFR8cIigqGiUoGhoWIi8sLycpLDgtGB80NTAqNiYsOCkBCQoKBQUFDQUFDSkYEhgpKSkpKSkpKSkpKSkpKSkpKSkpKSkpKSkpKSkpKSkpKSkpKSkpKSkpKSkpKSkpKSkpKf/AABEIAFEARgMBIgACEQEDEQH/xAAcAAACAgMBAQAAAAAAAAAAAAAABwUGAQMEAgj/xAA/EAACAAQDBQQGBQwDAAAAAAABAgADBBESITEFBkFRYQcicfATMoGRocEUI3OxsjREYmNygoOSorO00SQzNf/EABQBAQAAAAAAAAAAAAAAAAAAAAD/xAAUEQEAAAAAAAAAAAAAAAAAAAAA/9oADAMBAAIRAxEAPwB4wQR4nTgiljkFFz7IDVV1kuUpZ2CAcSfu5xBLvkkwkSluL2DNlc+HDK8L3ezeV6mcc7Kp7o6Rx7KXE3HPrANuZtoS0xOVN9LEi8dWy9sSqhcUtr21GhEU+RTq6hTbpEVNmPRzgydw34MCD0IEA0xGI49kbSWokpMGWIZi+jcR55x2wBBBBAERG9D2pZvh8CYl4rG/W25EmmeW7EPNQ4FCk3seNtBeATM1ziPUxN7FmrL9ZrHhleIOcbHxtHTLrpjIRgRAACLjEzWIvY37uXsgGFUFCizFmG1r2ucufGK9tarkTgoWYcQGeWQ63iM2dWB6WcMwVtZrnTjfpnEZIWchYBlUBT3ShuTllcaQDZ7Nmf6PMDaCZYeIAv8AKLjC57MNv/mxQktjm4+VggN/bbidYYogMwQQQBC+7V6A4JNQD/1lpbeDjI/zAe+GDEZvFsVaymmSScOIXDWvhYG4PXOAQhtlx7sTXoB9HLv3VVbD9JiDpHNvPsRqGcJbWbuBgRexvrbwNx7NM4iqrazXVWyVR3RzvqYCb3emIJc7G6yg4tbI6j2x2UG0pc2U0prYsPdmAghl5X6ZRXaOfTXBwK5U6G4B9nExioqC5XAMIVuVgATp55QDP7LaVLTnt3lIl3/RNyfiB7ov8UDslRvQ1DHQzFUeKqb/AHj3xfrwGYIIIDEV/effej2eh9NMHpCt1krm7csuAJ4nKFHvF2z1066ysNMuY7vee3Vj8hC9qa95jMzszs5uWYkknmb6wFuqt4ajatROZz9YJZaVLGmCXctLXmcJdr8SvWIpKgPbFwFh79REPs7ajyJsudLNnlOHU9VPHmIYW8O5QqaVNpUCky5y45tMuZkuL4sHQNe44QFfCTF9V1C63NvhlG30xbCl8TMRpc3tnc5aAXJ1yGkVeazX1i9blbvTFoq+ucEItJMlyib95pgsxW/Jb++AdO6FLIlUkpJExJyhbmYrBg7n1jl1+UTYj5Q2ZtudTvjkzHktzUkX+R9sMPZHbbVIAs5EnWyLZox92XwgHZBFP2D2n0VXkS0lwMRVlJyy0K66jUCCA+cJr5nzzjSxBjW83Mxrx+f9QHsS84cXYLvFYzqNj6150voQAHA+B98J0TInNzdt/RK+nnE4VSaMZ/Vtk39JMA3+1fc+gSmm1eAS511VQuQmOzD1lGR7oY8NNY7JW2RtDd+cyqsorKeU6KLKrJb1OQIsR4xA9uteWWnRW+rlvjPETHKn34VAP74iB3H2yU2dXKT3JknA1zcy6gkhTbkwJH7SZ6wC6Vs/Ocb0mWHWOEmNwf4QFt3Mm/Xt9k34kjEcu5L/APIYfqm/GkYgKvM1jynzgggAa+esbOfgYIIBl9ov/nUH8T+1Jit7s/k1b4SP8kRiCArTa+eZj0nHzzjMEBYtx/yl/sn/ABSoIIID/9k="/>
          <p:cNvSpPr>
            <a:spLocks noChangeAspect="1" noChangeArrowheads="1"/>
          </p:cNvSpPr>
          <p:nvPr/>
        </p:nvSpPr>
        <p:spPr bwMode="auto">
          <a:xfrm>
            <a:off x="155575" y="-365125"/>
            <a:ext cx="666750" cy="771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9" name="AutoShape 5" descr="data:image/jpg;base64,/9j/4AAQSkZJRgABAQAAAQABAAD/2wCEAAkGBhAQEBIUExMWEBQQEhcUFhIYExYXGxMSFRUXIBwcFR8cIigqGiUoGhoWIi8sLycpLDgtGB80NTAqNiYsOCkBCQoKBQUFDQUFDSkYEhgpKSkpKSkpKSkpKSkpKSkpKSkpKSkpKSkpKSkpKSkpKSkpKSkpKSkpKSkpKSkpKSkpKf/AABEIAFEARgMBIgACEQEDEQH/xAAcAAACAgMBAQAAAAAAAAAAAAAABwUGAQMEAgj/xAA/EAACAAQDBQQGBQwDAAAAAAABAgADBBESITEFBkFRYQcicfATMoGRocEUI3OxsjREYmNygoOSorO00SQzNf/EABQBAQAAAAAAAAAAAAAAAAAAAAD/xAAUEQEAAAAAAAAAAAAAAAAAAAAA/9oADAMBAAIRAxEAPwB4wQR4nTgiljkFFz7IDVV1kuUpZ2CAcSfu5xBLvkkwkSluL2DNlc+HDK8L3ezeV6mcc7Kp7o6Rx7KXE3HPrANuZtoS0xOVN9LEi8dWy9sSqhcUtr21GhEU+RTq6hTbpEVNmPRzgydw34MCD0IEA0xGI49kbSWokpMGWIZi+jcR55x2wBBBBAERG9D2pZvh8CYl4rG/W25EmmeW7EPNQ4FCk3seNtBeATM1ziPUxN7FmrL9ZrHhleIOcbHxtHTLrpjIRgRAACLjEzWIvY37uXsgGFUFCizFmG1r2ucufGK9tarkTgoWYcQGeWQ63iM2dWB6WcMwVtZrnTjfpnEZIWchYBlUBT3ShuTllcaQDZ7Nmf6PMDaCZYeIAv8AKLjC57MNv/mxQktjm4+VggN/bbidYYogMwQQQBC+7V6A4JNQD/1lpbeDjI/zAe+GDEZvFsVaymmSScOIXDWvhYG4PXOAQhtlx7sTXoB9HLv3VVbD9JiDpHNvPsRqGcJbWbuBgRexvrbwNx7NM4iqrazXVWyVR3RzvqYCb3emIJc7G6yg4tbI6j2x2UG0pc2U0prYsPdmAghl5X6ZRXaOfTXBwK5U6G4B9nExioqC5XAMIVuVgATp55QDP7LaVLTnt3lIl3/RNyfiB7ov8UDslRvQ1DHQzFUeKqb/AHj3xfrwGYIIIDEV/effej2eh9NMHpCt1krm7csuAJ4nKFHvF2z1066ysNMuY7vee3Vj8hC9qa95jMzszs5uWYkknmb6wFuqt4ajatROZz9YJZaVLGmCXctLXmcJdr8SvWIpKgPbFwFh79REPs7ajyJsudLNnlOHU9VPHmIYW8O5QqaVNpUCky5y45tMuZkuL4sHQNe44QFfCTF9V1C63NvhlG30xbCl8TMRpc3tnc5aAXJ1yGkVeazX1i9blbvTFoq+ucEItJMlyib95pgsxW/Jb++AdO6FLIlUkpJExJyhbmYrBg7n1jl1+UTYj5Q2ZtudTvjkzHktzUkX+R9sMPZHbbVIAs5EnWyLZox92XwgHZBFP2D2n0VXkS0lwMRVlJyy0K66jUCCA+cJr5nzzjSxBjW83Mxrx+f9QHsS84cXYLvFYzqNj6150voQAHA+B98J0TInNzdt/RK+nnE4VSaMZ/Vtk39JMA3+1fc+gSmm1eAS511VQuQmOzD1lGR7oY8NNY7JW2RtDd+cyqsorKeU6KLKrJb1OQIsR4xA9uteWWnRW+rlvjPETHKn34VAP74iB3H2yU2dXKT3JknA1zcy6gkhTbkwJH7SZ6wC6Vs/Ocb0mWHWOEmNwf4QFt3Mm/Xt9k34kjEcu5L/APIYfqm/GkYgKvM1jynzgggAa+esbOfgYIIBl9ov/nUH8T+1Jit7s/k1b4SP8kRiCArTa+eZj0nHzzjMEBYtx/yl/sn/ABSoIIID/9k="/>
          <p:cNvSpPr>
            <a:spLocks noChangeAspect="1" noChangeArrowheads="1"/>
          </p:cNvSpPr>
          <p:nvPr/>
        </p:nvSpPr>
        <p:spPr bwMode="auto">
          <a:xfrm>
            <a:off x="155575" y="-365125"/>
            <a:ext cx="666750" cy="771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1" name="AutoShape 7" descr="data:image/jpg;base64,/9j/4AAQSkZJRgABAQAAAQABAAD/2wCEAAkGBhAQEBIUExMWEBQQEhcUFhIYExYXGxMSFRUXIBwcFR8cIigqGiUoGhoWIi8sLycpLDgtGB80NTAqNiYsOCkBCQoKBQUFDQUFDSkYEhgpKSkpKSkpKSkpKSkpKSkpKSkpKSkpKSkpKSkpKSkpKSkpKSkpKSkpKSkpKSkpKSkpKf/AABEIAFEARgMBIgACEQEDEQH/xAAcAAACAgMBAQAAAAAAAAAAAAAABwUGAQMEAgj/xAA/EAACAAQDBQQGBQwDAAAAAAABAgADBBESITEFBkFRYQcicfATMoGRocEUI3OxsjREYmNygoOSorO00SQzNf/EABQBAQAAAAAAAAAAAAAAAAAAAAD/xAAUEQEAAAAAAAAAAAAAAAAAAAAA/9oADAMBAAIRAxEAPwB4wQR4nTgiljkFFz7IDVV1kuUpZ2CAcSfu5xBLvkkwkSluL2DNlc+HDK8L3ezeV6mcc7Kp7o6Rx7KXE3HPrANuZtoS0xOVN9LEi8dWy9sSqhcUtr21GhEU+RTq6hTbpEVNmPRzgydw34MCD0IEA0xGI49kbSWokpMGWIZi+jcR55x2wBBBBAERG9D2pZvh8CYl4rG/W25EmmeW7EPNQ4FCk3seNtBeATM1ziPUxN7FmrL9ZrHhleIOcbHxtHTLrpjIRgRAACLjEzWIvY37uXsgGFUFCizFmG1r2ucufGK9tarkTgoWYcQGeWQ63iM2dWB6WcMwVtZrnTjfpnEZIWchYBlUBT3ShuTllcaQDZ7Nmf6PMDaCZYeIAv8AKLjC57MNv/mxQktjm4+VggN/bbidYYogMwQQQBC+7V6A4JNQD/1lpbeDjI/zAe+GDEZvFsVaymmSScOIXDWvhYG4PXOAQhtlx7sTXoB9HLv3VVbD9JiDpHNvPsRqGcJbWbuBgRexvrbwNx7NM4iqrazXVWyVR3RzvqYCb3emIJc7G6yg4tbI6j2x2UG0pc2U0prYsPdmAghl5X6ZRXaOfTXBwK5U6G4B9nExioqC5XAMIVuVgATp55QDP7LaVLTnt3lIl3/RNyfiB7ov8UDslRvQ1DHQzFUeKqb/AHj3xfrwGYIIIDEV/effej2eh9NMHpCt1krm7csuAJ4nKFHvF2z1066ysNMuY7vee3Vj8hC9qa95jMzszs5uWYkknmb6wFuqt4ajatROZz9YJZaVLGmCXctLXmcJdr8SvWIpKgPbFwFh79REPs7ajyJsudLNnlOHU9VPHmIYW8O5QqaVNpUCky5y45tMuZkuL4sHQNe44QFfCTF9V1C63NvhlG30xbCl8TMRpc3tnc5aAXJ1yGkVeazX1i9blbvTFoq+ucEItJMlyib95pgsxW/Jb++AdO6FLIlUkpJExJyhbmYrBg7n1jl1+UTYj5Q2ZtudTvjkzHktzUkX+R9sMPZHbbVIAs5EnWyLZox92XwgHZBFP2D2n0VXkS0lwMRVlJyy0K66jUCCA+cJr5nzzjSxBjW83Mxrx+f9QHsS84cXYLvFYzqNj6150voQAHA+B98J0TInNzdt/RK+nnE4VSaMZ/Vtk39JMA3+1fc+gSmm1eAS511VQuQmOzD1lGR7oY8NNY7JW2RtDd+cyqsorKeU6KLKrJb1OQIsR4xA9uteWWnRW+rlvjPETHKn34VAP74iB3H2yU2dXKT3JknA1zcy6gkhTbkwJH7SZ6wC6Vs/Ocb0mWHWOEmNwf4QFt3Mm/Xt9k34kjEcu5L/APIYfqm/GkYgKvM1jynzgggAa+esbOfgYIIBl9ov/nUH8T+1Jit7s/k1b4SP8kRiCArTa+eZj0nHzzjMEBYtx/yl/sn/ABSoIIID/9k="/>
          <p:cNvSpPr>
            <a:spLocks noChangeAspect="1" noChangeArrowheads="1"/>
          </p:cNvSpPr>
          <p:nvPr/>
        </p:nvSpPr>
        <p:spPr bwMode="auto">
          <a:xfrm>
            <a:off x="155575" y="-365125"/>
            <a:ext cx="666750" cy="771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3" name="AutoShape 9" descr="data:image/jpg;base64,/9j/4AAQSkZJRgABAQAAAQABAAD/2wCEAAkGBhAQEBIUExMWEBQQEhcUFhIYExYXGxMSFRUXIBwcFR8cIigqGiUoGhoWIi8sLycpLDgtGB80NTAqNiYsOCkBCQoKBQUFDQUFDSkYEhgpKSkpKSkpKSkpKSkpKSkpKSkpKSkpKSkpKSkpKSkpKSkpKSkpKSkpKSkpKSkpKSkpKf/AABEIAFEARgMBIgACEQEDEQH/xAAcAAACAgMBAQAAAAAAAAAAAAAABwUGAQMEAgj/xAA/EAACAAQDBQQGBQwDAAAAAAABAgADBBESITEFBkFRYQcicfATMoGRocEUI3OxsjREYmNygoOSorO00SQzNf/EABQBAQAAAAAAAAAAAAAAAAAAAAD/xAAUEQEAAAAAAAAAAAAAAAAAAAAA/9oADAMBAAIRAxEAPwB4wQR4nTgiljkFFz7IDVV1kuUpZ2CAcSfu5xBLvkkwkSluL2DNlc+HDK8L3ezeV6mcc7Kp7o6Rx7KXE3HPrANuZtoS0xOVN9LEi8dWy9sSqhcUtr21GhEU+RTq6hTbpEVNmPRzgydw34MCD0IEA0xGI49kbSWokpMGWIZi+jcR55x2wBBBBAERG9D2pZvh8CYl4rG/W25EmmeW7EPNQ4FCk3seNtBeATM1ziPUxN7FmrL9ZrHhleIOcbHxtHTLrpjIRgRAACLjEzWIvY37uXsgGFUFCizFmG1r2ucufGK9tarkTgoWYcQGeWQ63iM2dWB6WcMwVtZrnTjfpnEZIWchYBlUBT3ShuTllcaQDZ7Nmf6PMDaCZYeIAv8AKLjC57MNv/mxQktjm4+VggN/bbidYYogMwQQQBC+7V6A4JNQD/1lpbeDjI/zAe+GDEZvFsVaymmSScOIXDWvhYG4PXOAQhtlx7sTXoB9HLv3VVbD9JiDpHNvPsRqGcJbWbuBgRexvrbwNx7NM4iqrazXVWyVR3RzvqYCb3emIJc7G6yg4tbI6j2x2UG0pc2U0prYsPdmAghl5X6ZRXaOfTXBwK5U6G4B9nExioqC5XAMIVuVgATp55QDP7LaVLTnt3lIl3/RNyfiB7ov8UDslRvQ1DHQzFUeKqb/AHj3xfrwGYIIIDEV/effej2eh9NMHpCt1krm7csuAJ4nKFHvF2z1066ysNMuY7vee3Vj8hC9qa95jMzszs5uWYkknmb6wFuqt4ajatROZz9YJZaVLGmCXctLXmcJdr8SvWIpKgPbFwFh79REPs7ajyJsudLNnlOHU9VPHmIYW8O5QqaVNpUCky5y45tMuZkuL4sHQNe44QFfCTF9V1C63NvhlG30xbCl8TMRpc3tnc5aAXJ1yGkVeazX1i9blbvTFoq+ucEItJMlyib95pgsxW/Jb++AdO6FLIlUkpJExJyhbmYrBg7n1jl1+UTYj5Q2ZtudTvjkzHktzUkX+R9sMPZHbbVIAs5EnWyLZox92XwgHZBFP2D2n0VXkS0lwMRVlJyy0K66jUCCA+cJr5nzzjSxBjW83Mxrx+f9QHsS84cXYLvFYzqNj6150voQAHA+B98J0TInNzdt/RK+nnE4VSaMZ/Vtk39JMA3+1fc+gSmm1eAS511VQuQmOzD1lGR7oY8NNY7JW2RtDd+cyqsorKeU6KLKrJb1OQIsR4xA9uteWWnRW+rlvjPETHKn34VAP74iB3H2yU2dXKT3JknA1zcy6gkhTbkwJH7SZ6wC6Vs/Ocb0mWHWOEmNwf4QFt3Mm/Xt9k34kjEcu5L/APIYfqm/GkYgKvM1jynzgggAa+esbOfgYIIBl9ov/nUH8T+1Jit7s/k1b4SP8kRiCArTa+eZj0nHzzjMEBYtx/yl/sn/ABSoIIID/9k="/>
          <p:cNvSpPr>
            <a:spLocks noChangeAspect="1" noChangeArrowheads="1"/>
          </p:cNvSpPr>
          <p:nvPr/>
        </p:nvSpPr>
        <p:spPr bwMode="auto">
          <a:xfrm>
            <a:off x="155575" y="-365125"/>
            <a:ext cx="666750" cy="771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5" name="AutoShape 11" descr="data:image/jpg;base64,/9j/4AAQSkZJRgABAQAAAQABAAD/2wCEAAkGBhAQEBIUExMWEBQQEhcUFhIYExYXGxMSFRUXIBwcFR8cIigqGiUoGhoWIi8sLycpLDgtGB80NTAqNiYsOCkBCQoKBQUFDQUFDSkYEhgpKSkpKSkpKSkpKSkpKSkpKSkpKSkpKSkpKSkpKSkpKSkpKSkpKSkpKSkpKSkpKSkpKf/AABEIAFEARgMBIgACEQEDEQH/xAAcAAACAgMBAQAAAAAAAAAAAAAABwUGAQMEAgj/xAA/EAACAAQDBQQGBQwDAAAAAAABAgADBBESITEFBkFRYQcicfATMoGRocEUI3OxsjREYmNygoOSorO00SQzNf/EABQBAQAAAAAAAAAAAAAAAAAAAAD/xAAUEQEAAAAAAAAAAAAAAAAAAAAA/9oADAMBAAIRAxEAPwB4wQR4nTgiljkFFz7IDVV1kuUpZ2CAcSfu5xBLvkkwkSluL2DNlc+HDK8L3ezeV6mcc7Kp7o6Rx7KXE3HPrANuZtoS0xOVN9LEi8dWy9sSqhcUtr21GhEU+RTq6hTbpEVNmPRzgydw34MCD0IEA0xGI49kbSWokpMGWIZi+jcR55x2wBBBBAERG9D2pZvh8CYl4rG/W25EmmeW7EPNQ4FCk3seNtBeATM1ziPUxN7FmrL9ZrHhleIOcbHxtHTLrpjIRgRAACLjEzWIvY37uXsgGFUFCizFmG1r2ucufGK9tarkTgoWYcQGeWQ63iM2dWB6WcMwVtZrnTjfpnEZIWchYBlUBT3ShuTllcaQDZ7Nmf6PMDaCZYeIAv8AKLjC57MNv/mxQktjm4+VggN/bbidYYogMwQQQBC+7V6A4JNQD/1lpbeDjI/zAe+GDEZvFsVaymmSScOIXDWvhYG4PXOAQhtlx7sTXoB9HLv3VVbD9JiDpHNvPsRqGcJbWbuBgRexvrbwNx7NM4iqrazXVWyVR3RzvqYCb3emIJc7G6yg4tbI6j2x2UG0pc2U0prYsPdmAghl5X6ZRXaOfTXBwK5U6G4B9nExioqC5XAMIVuVgATp55QDP7LaVLTnt3lIl3/RNyfiB7ov8UDslRvQ1DHQzFUeKqb/AHj3xfrwGYIIIDEV/effej2eh9NMHpCt1krm7csuAJ4nKFHvF2z1066ysNMuY7vee3Vj8hC9qa95jMzszs5uWYkknmb6wFuqt4ajatROZz9YJZaVLGmCXctLXmcJdr8SvWIpKgPbFwFh79REPs7ajyJsudLNnlOHU9VPHmIYW8O5QqaVNpUCky5y45tMuZkuL4sHQNe44QFfCTF9V1C63NvhlG30xbCl8TMRpc3tnc5aAXJ1yGkVeazX1i9blbvTFoq+ucEItJMlyib95pgsxW/Jb++AdO6FLIlUkpJExJyhbmYrBg7n1jl1+UTYj5Q2ZtudTvjkzHktzUkX+R9sMPZHbbVIAs5EnWyLZox92XwgHZBFP2D2n0VXkS0lwMRVlJyy0K66jUCCA+cJr5nzzjSxBjW83Mxrx+f9QHsS84cXYLvFYzqNj6150voQAHA+B98J0TInNzdt/RK+nnE4VSaMZ/Vtk39JMA3+1fc+gSmm1eAS511VQuQmOzD1lGR7oY8NNY7JW2RtDd+cyqsorKeU6KLKrJb1OQIsR4xA9uteWWnRW+rlvjPETHKn34VAP74iB3H2yU2dXKT3JknA1zcy6gkhTbkwJH7SZ6wC6Vs/Ocb0mWHWOEmNwf4QFt3Mm/Xt9k34kjEcu5L/APIYfqm/GkYgKvM1jynzgggAa+esbOfgYIIBl9ov/nUH8T+1Jit7s/k1b4SP8kRiCArTa+eZj0nHzzjMEBYtx/yl/sn/ABSoIIID/9k="/>
          <p:cNvSpPr>
            <a:spLocks noChangeAspect="1" noChangeArrowheads="1"/>
          </p:cNvSpPr>
          <p:nvPr/>
        </p:nvSpPr>
        <p:spPr bwMode="auto">
          <a:xfrm>
            <a:off x="155575" y="-365125"/>
            <a:ext cx="666750" cy="771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381000" y="5292030"/>
            <a:ext cx="7620000" cy="646331"/>
          </a:xfrm>
          <a:prstGeom prst="rect">
            <a:avLst/>
          </a:prstGeom>
        </p:spPr>
        <p:txBody>
          <a:bodyPr wrap="square">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Thoughts Along the Way Ariel </a:t>
            </a:r>
            <a:r>
              <a:rPr lang="en-US" sz="1200" b="1" dirty="0" err="1" smtClean="0">
                <a:solidFill>
                  <a:schemeClr val="bg2"/>
                </a:solidFill>
                <a:latin typeface="Bookman Old Style" pitchFamily="18" charset="0"/>
              </a:rPr>
              <a:t>Melchoir</a:t>
            </a:r>
            <a:r>
              <a:rPr lang="en-US" sz="1200" b="1" dirty="0" smtClean="0">
                <a:solidFill>
                  <a:schemeClr val="bg2"/>
                </a:solidFill>
                <a:latin typeface="Bookman Old Style" pitchFamily="18" charset="0"/>
              </a:rPr>
              <a:t>, Sr., Page 351</a:t>
            </a:r>
          </a:p>
          <a:p>
            <a:r>
              <a:rPr lang="en-US" sz="1200" b="1" dirty="0" smtClean="0">
                <a:solidFill>
                  <a:schemeClr val="bg2"/>
                </a:solidFill>
                <a:latin typeface="Bookman Old Style" pitchFamily="18" charset="0"/>
              </a:rPr>
              <a:t>Image:  http://freemasonrywatch.org/rockefeller_foundation.html</a:t>
            </a:r>
          </a:p>
        </p:txBody>
      </p:sp>
      <p:sp>
        <p:nvSpPr>
          <p:cNvPr id="24578" name="AutoShape 2" descr="data:image/jpg;base64,/9j/4AAQSkZJRgABAQAAAQABAAD/2wCEAAkGBhQSERMUExQUFRUWGBgYFxgXGBcXGhgYFxgcFxcYGBgXHCYeGRwjGRcXIC8gIycpLCwsFx4xNTAqNSYrLCkBCQoKDgwOGg8PGiwkHBwsLCwpKSwsKSwsKSksLCksLCksKSwpLCkpKSkpLCkpLCwpLCksKSwsLCwpLCwsKTQpLP/AABEIALwBDAMBIgACEQEDEQH/xAAcAAACAgMBAQAAAAAAAAAAAAADBAIFAQYHAAj/xABFEAABAgQDBQUEBwUHBAMAAAABAhEAAyExBBJBBSJRYXEGE4GRoTKx0fAHQlKSweHxFCNictIWFzNjgpPiFUNToiTCw//EABgBAAMBAQAAAAAAAAAAAAAAAAABAgME/8QAIBEAAgICAgMBAQAAAAAAAAAAAAECERIhMVEDE0EiYf/aAAwDAQACEQMRAD8A4mYLIw6lqCUgqUbAVMDAjqfZns+JElNN9YClHXeD5egBtxeJBujR5XY7Eq/7bdVIHoS8GHYbFfZSP9aPwMdOkbPUosA8GXs9QoQX0gJyOXp7AYoi0v8A3ExgdgsS7NL++I6cjC6RI4PLWEGTOaJ+jrFHSV98fCCD6NMV/lff/wCMdQwqT4QyZcMMmcm/uyxf+T9//jE0/RhimNZI4DOa/wDq3nHWESoylLQCyZyUfRji/wDK++f6YyPovxZt3X3z/THYEJEMywIVlJs4sv6LsWP/ABffP9MYH0YYv/J++f6Y7h+zBWkAxGCAhWPZxf8AuwxfGT98/wBMZH0XYvTuvvn+mOuEgPHkkO4hWLI5Wj6HscQ7Sfvn+mAzfoqxiaHuX4Zz/S0dqwmIUmvLXhC+IWCSTFJg2zjB+jLF/wCV98/0xH+7TF8JX3/+Mdm/ZgQ8Q/ZhFKicpHHf7s8Xb919/wD4wT+67FteT/uH+mOtrkCIql8oKYZs5HL+jDGEWlDkZgf0DesT/urxn+T/ALg+EdTVJOkYWVJrEu0NTOVL+jHGDSV/uD4QNX0a4v7Mv/cTHW0YwG8SVNTEZMqzj/8Adxi/so/3ExA/R9i2O4n76PjHXFtAv2Yrt4w02LI5IrsLiR9VP30/GAr7HYgfVT99Pxjqs3CkXEKTcNFKxORzE9lZ/wBkfeT8YXn7EnIDlBYXZi3lHS14WsJ4iRygboadnMiIxF/2l2YEELSLli3G4PjXyiggRQbDIdaRxIHmY7p3bKLB0ufCOHYD/ElvbMPfHeyHVSv6wEyCYPEFGlOH6w8cQFtFd3Z4RgLKTARYzjMKRWB95El4smBFMABEkRAmMpTE0iGKzKIY7hxAWgqHhMaMLkEWMZRNaMmeNYxlBFRCooZl4wQPEzwYAcKNDGf2TmYVBbArIMSlyo9+xsbmLHDISAxh0IFKTQCIzMKYdRLTwhzMnUCAoo1AiBl4t5uXQQplzGkMTQmkE2iSwReHZmHywioc4qyaMERBUsKvaC5DHkgizRNjoiNloU5BgeIwITaGcxaFJubnEsbISsM5hhMnLygKM40pHkZ1WhUBHEVvCipHBuZh2Zg16jxiUmRSsMRTz8O4OphQYMmpAaNgxckZXADwmssmtoljNE7ayAMOSAPbR+Mc+jpHbhX/AMYjTOj3mObmLjwWhjZ/+LL/AJ0+8R9DmXle1z74+eMCf3iP5k+8R31WKU56mKoibMHGMYDMxb6QXN4x5uUNIzsjKLiDBMRQWgyZvIQAFlywYyJVYGVcBEi/KAYYSOsT7kkQGVNVBu9UYVD0Krwpe8FQkwQDrBQYABJTEiqCILaRFQEAxbELgScS2sOKkAx7uEj6ohBQsjFHjDsolVCaxiWhCSKBy7U4X94h0SEnSAasVnJILOIhJmBCk5iN5TDrp8PKLNWGSRZ2jVu2uFWiSVoUQkNmBY5S7pmIVQghQS4sQTSE9Kxm0AjUCEsVLS7xWbE20nESwQreCihVGBWlLqy8R+cMzpSjVxSHdgxteFGWlYVWilIqsX2pw8p3npJ+yjfP/q48zFTP+kaSPZRMWeeVI95PpCtAbMknWkOpw7AEHrHOZv0kzPqypY/mKle7LAZnb/GEOFIQOKZY9M7xOSGkdTXO0oAeEKpQUORrHH53bDEkuZ8w/wCoj0SwjA7a4pLNNXSlVFQ4WU4gt9Do6viMSo3MKGfHJ8T2nxMx805ZBuHYeQYQvh9rzZfszFjkFFvI0hk0dZmTYjNUFUjneF7ZT0tnyrHMZT5p/EGLBHbMKsluRV+UJiphvpClpGFp/wCRH40jlxjeu1W30TcMUnMledJYgEEVsoH3gRokVHgpB8H/AIiP5h747qJtT1McIwx309R747BjdvS5SgFPU8rOz0MVko8kzTfBdJXBEq6Rr6e0qCApAcOxJUkNxZnc1FC0eHahIUygAmlQpzau7l5cYXtiRhI2N4kJjRTHtHIAcTB6/P6x5HaSSW/eoFAatbnwOkZvzx6Za8TL1M2JZopTttAB/eJDXJSQz0D6QOb2gAZlIUVB0hxUeBtAvPF9h65GxIIiYMaerteoCqZQ/wBevIa+cCnduViyZSeqlLr0SxHrF5xYsWb6g84wp458rtlPb/Ekjl3cwGl3CvyjI7ezgC6pS3tuLH/3tCzRVM3/AL2MHERzw9sJ6x7aEj+FKH81qVCczas2ZedNPILavRBAhPyIMWdSWtIDmg4mnqYp8d2vwssH97nI0ljP6jdHiY0zZWwBiVHOtKEimZawSTwAKwTdzWkW/wDd9LNsVL+6D/8ArCybHRL+36VzU5ZU0gBVAUklymrDgx115RbyO18tn308lJr6Ej1ip/sMXGXEpoGYJy3INkqaCy+xSwGE+Wq10r9wU0S5S+DpFlO+kBCbIUo8HSPUPFBt7t0uchSEyylJorfctdt1m50NIsZ/YozK95KeoolRsSDTRiCPAxX4n6NZp9malPVKvhCym+R0ihwPaVcsS8oog5gCd1y4BZLVdaySTV/Mm09sTp1JkwqB+qHSh+BSmh8SYT2r2bXhFy85EyWrNVLpSSi6asXcj14GMzMO6mK5aDRkpOYseSXc1sOBiXL4VQhNlsWUG6F/SBEIf2lDw/H8oucN2bXMUUuAzVyrYg2YkDyiM7YRSkqz0F2B4kN7Lm3CDNcBQhLnSxZPian8ohOlk2JPIn3RjGS8ut2rXXnAULYhy/jD/oAJiWMDCHNS0PqnBt5ul24fLRALQLMeh+MVkTQspIFn6xCXKJhheIQ5zV4U/Ov5RM4pGh90O2OiCZQAaFp0hrQ13iSPaFeY+MBzi+bzgTYFbtFZyseIiviz2nNBQzvUaRWRouCWEkB1JHMe+OiYvs6kgAzFLYnLmZxVwPExzqWajrHR17WUczhLPppfhXnGHnvVGkKF0dlEpBALD1e3Dm0Yw2xCr2jXqzNYuRX9K3hhW1Flxdxo1m097/IGcUVVIF386NGFy+sukFxGwkAJBVPLWOZJSNbNXzhvC7FDMFzrgh1SrtwIp+XkgufmDZQGOnKtfxhjDbQyLzZJRIei0gprdw9TC/XYaGJmxmKnVMUAKgKBUDcMQB7tYknAIUp1qmrIAFTUFnNQeAAbRohM2yt0lISjLmDJAar3C8z0LRAbRJLsB/Lu6CwSwHh4cIn9dhSGv+myqshQTQOFqcmru5Ib8Xs8TGysOpt2YNQRmr5wsNpr45i2orEk4xRplD604V/AQv0OkRmbDlZswUocQp1BnroPfEh2aTQomZQaHcNSel7HiYBidoLYnMG4ZU66A3fpCc7apzpUpTAMdxLG9CwqXTRopZP6S6LGT2eQxHfIUX9opmOOTO3nxhU7LkSxvTpZUOImJN9MoVwPnyheRjlJWredKvaILO71YitSfMw5MlJnJGYKLU9piCHBFB1pD/S5YaZ0fskJEvZ6CVS1IK5rKLM7ihK2szQvsaQnET8aZyZa5KAk4f2AM2ebmymWQo7ol3PCNWTtJX7KMMQnuwVXJzOoua0FLM34GB7Nx68MCmWWQVBQC94iz1cULfN4v20LA2Gbs7DnB4pakpROly5hQy5qSFJlpUjdMyu8qOYz8XOTOymccreyskVrY1sWja8TtGctC0lYOYNVIYAjKXy8uYtq8IbQkGbOVMWiSMwIIQCmhSUEucxBIJJNa16kfJqmNx6KY7UmiqVFTBvZSp/CpZ+P5Rf9gtmzMRipKV5ghakqWCE70tJOYGjgEhKaEe1FKvAjDqzDezUylltvcShLGgZgLGoo952a7bLkLzBEskuEqWwocqt4pZ2yE1bXQ0tPomjbvpKlJGGmDKnKmcgJADMAklktypwaOfy9rJwy1Lkh1BACVEUClFLkJU9klWovG0bW2vMxSFJmy0707vBUvlGbKCGALBVXf40UvYqSp2LXIzVLXZVWLcIzl5FdhWhjA9vsVMDhCLke1UgAVYp1f0MTxHb7EpLbqSdQRTzSxpCqMAZLiSyeLVJyKdN7t+EV+OzqMyZMUVKSHUpW8VEEJcu1BbwPCK9mXAUkbltPFKVswTZ7TTOYAAgZCDmSoDLfdrWxYXLc3xU1Acs3Sg5Ui/wm1Z65YQmasBJIKXBBDEFnswJDc+cLTdkpmJch34ji7ilq0fpEuW9ga8JSXN68hFlgOzipiM+ZKQn7WrXsKaecOHZasuQlNzRhRixZuLe6DYeTMSlgvKQ+7RtKiHKfQUJz9iqlrAOVTgB8tK0BPDjTjBv+jAUJlOaggE+Ao1i8NylTT9feF/dXkOMEK15aKANHZKdaghxxEZ5SHoT/ALPpIG8x1NOeh5K90BxOxpaA5mU5gE+DCG1BTglQBpb3DofeIDiMEFUWXS4LhxU0enWsNSl2OkajtSQQkkEFOYNxq7UirjaO0GBEuTu2K0gjgQFa8K+kaw0dvjdxMmtnkXHWN5kIzKAch+Nfx46h/GNHR7Q6x0TCOk5mZIUwJoSanKxq5ZhasR5vhUHQGZh1JS+lGaxBspJq+n3hoYlhHUyWbRzq49m7A0pzN7Q4Vfu1IUACkOGAZ7kEcd308xYaWXIBY0CQ2ouxepCjahv0jmsvIJ+wstUsK3mDU9oFIJA5h6Ura9CEyFA1Hz+MWO1pZVlUn2qAAFvtKJFuDjr0hWcszU5mYsHCauySKaMSE+BiUwsApBzFxo9n+b+o8cqB59H0HDw0aIyZBcEZiatcU1H5Q4hAa1avW1wDelQaPeBsMiMtQCc1SSKOTclJqL2e/GC4AgL3ykvQ1rUXBseLP7oxikJWlWV3SfZFTYuWFxepAt4mEyS5dL5Wo9TSreFQ4o7dIQWV210FMws2VlBi9DUaXrlp1aEkJynfSC4ygtQGlXoFAVu450Bi22rJBLq/dglgWJIcg1A0Yh6WLjhFIqVlCqgKYoUk3G9UZRQnMHpRuVY2hwSzGCnDOHTnAYMkJNA/EFgDrzozxsWzsUCtSQlIS4BTRKnylra5t3xDXDUmAkZMqgUn2SCDQOCBdqig1+Nps6UoKDqSkqUwFCliQAcwZwwAcEsxsYc6BFpiJ4JTS/LkLtya0enMDXKwJSeR0f1PGpNWMSxEip1sdM1geIY7qtNWiWzMWgTliaxLq3WABZW6ouKijh3s/COb4UrYP9nLlgyTY15EVal2eztE04pHeBBNwpRIDgFspOtCWsbVj2Ox5HeEEZgksAPZzAhnPIktTwjXu9BbeKWcMKXuDDir2ymq+j2M2M6mDb2pZwbHKczt5+NoNh9npC1ADOlSQpaABUEZmS5DsrO1i3HdhzZcgTJSXdg/EUzCjixKQDzCDrEpc5su6skCrkB05vaDuVMaMS7FL+0XrJ8EUB/aUlDBwbVABa7EG3skHgT4wSXMCgljvC7sC72IVY5efDnEEbJOZSUgqF6BW8k1ScwcOwFSPHSB4qTkUzKr9oMQBQ0IenD8CDEUhk04upe9aB6kMGY0DFzxDcHgCJwUtaSHCrtQVZQqLMdekElShmUWIyA0BBcgEMaWZT8/CFE405mTlHU+F3/AD0hpBQ4kJQAQGVWm64Is7AFrc2FWiOMmvSWHFCdWcPbQvSlmiMgKBQkvoRRmyl6jmjMHF2HCiqZxd+uo8RQwUOiaZtWU7v5O/HrGMStVGFCAfEDjygcyc4CVGoIymx5Elq0elmreHMGAopSzOQHd2ers2jt1bjR8Ei2Hns5JAu5DOCQGLcYXE+o/gYMbjhX5MRXimNaX0BIINrX+NqsBzcQFHdBU7DqBQEM4YDM7fnDSAYmSudLuS/1gL9SIksDMLWNOYfyrCkjElSFXZSaNUgkptx3Q/hGDjkpZLpUoM9bsB+I0h4joqe02J3AintAtq4BBPQ05xrRi321OKkh0EVd2s9AHansmnwiojt8aqJk3skgsRG8I2yFIKFOBmCklJDAgOSFCtPOvERowjZjJKShRBSFC7OQS3Cwr+sLyJPkEXCMSe9AKzkNCVVAccjShfW5OkPYTCnKg2KS+lXAUoFjwJHgnQCKyXLKFMWLsDY1FQS92VQ8ieUNYOctSk5SpIqMpYgFqjkzpPMMenM/4WSx2eb3GUE5QotqXJBP8RZrak0rDSklMpCQqpdlGliWDE3FBQ2ZmgWCxkqaFpyOsOcgDFRFFFJyirCqDmogNUEQ1jphmIASzpcEkuHOYOeIYPw6xD1SGSkpZKXCSX4BqM53gwJJcAtUgUFYl+yvmU5Io5rR6OzAscteBDcQFsRJmd3LCVSxc7yigM+7QMDQkcHA4UfkyynKokZX9okZDmIcFYoASxrq5+swloQmmTlUQ4zGooWU50II14Gppe7cxi5R9XMo8inMFKU+lK+MTnYI1BSopN2BLFqKTS7BIy3PgIlhGU2X2nyu98+6QSNc2W3XWFdjJ4nClaSWo43SxZ82VQuwIJBA1ANoq5xoApBIYAg6EHLrqyadBFriEAzVoSQXHdkEFgUqADgfVyvbgrhFQrEOd4MQRUVBcOxBuxF9XcQRsZlWGRmdkuaj1oX1AYgaU5QbDYeWAyRlOlVEBRDa1AJoX4h/ZEJzCkEUUkkgWdJcHUc2OvXjNC8oKiSGcnXncOW4hqjrFbKosJ+KGbvCGoCQKEOSFCt95w3LlGndoMcs49pZLukDK7kFlG1fyEbirEDNLWPrDmcyVOVimt68XjWJWGQcesvuJSUpUP4ciM1dWzfhaL8VJu+ia6FR2gVLG6BMBcqzXL6gixvxcHnFYvbRUp0y0pfiVK9aQKauuUlmJ9/EU0gK1+Ov5R0qKXwTZ0PsDtBU5GITMALJRlyhmBzAh+Ota0MPKO8SPqllGhIJBDsaA3dr1iq7KYNaJRd0pVvKYOSEuw946lX2TE8btkoZZQr2nNcpS5cdDUO4Y14MeOUbm6NPhY4jDLUGzKKWa4d82qkZeHH4QpKnlIIUCoAgKTc5VGhBN6O2txRw01zu8Skoq4vxYAUazahyAYEUryq3XLOwpmD5QkvrvXDa0Lwl0yK0PInhJeihlSNEghLDWiQcyWPPk0VWIwbOA4NwwLXBo3z1iOFQkTAlaw6Cmgc7neArSrQqKcwYWerWTkKSLkl34gOb3NH9OcNqnocTI7x0uCQhJCSAzaX1orVras8LT5yQoupnBs7i7EtW4HvgmYi1OT8fG0SlSgtQBp4P6NpTjrBY6F5swADMWoC5Dkmztc+VXPWGJE1QmykpBBUHFaHeZLi50B5QmvBgghSCU3FQGJJzFyeVuUMKxZBTlJGSzAOwJNTyral/GnQsTO0pW8pww9pJpZQcE6MAQHpUEaQtJRkBIoCOlAQaaDwu/lmbMzV6UszaVHpAihtOdKM/SBFURK0JDBgD5OLmj1oISmrCxlUPfTm9j89Ya7tJJ1Be/Nib0ZxAJuEKSWJLO1BYENUG5GtY0jRDsq9sOlGQqzMeh5P8AERTxfbcmDuwkAJLpJFK3DuKfrFDHTDgylySRcRvmQABIYKK3WQCU5EAISG1clRccRGhi8bRhMUrMAkrUFOH1BRU7oTrf4RPkVjiW8vDod84LuxJUxH+pII1FvGH8ECkrG8CASGBBzo3nHF0Zq8TFPh1VZ1g/ysB1yg6s9ALxYS55kkAung+8PDRSTpXRqRyyTNA+DfMlK00UoAEy9XFl5aKawtGZKkoSe9OULOV3AYkOSx4TCilqnhA5UmXLmLKVb4JSUglg2ZykGpG7R3oblngbIUnuyoKQlJzEPnQVHOJgcuQHqH00NYVbEzE2cpKUAiozAjopg3rGcPOyl6oJo6QSOIzBszO2tiaViU/CqzJOYAihICiFJPskZdCGNWoYMMEvMe7UjUMolV+LJYEhqAdC9YFQ1tFnNKilK5dFJIO66gRzYFxStrk3YwTDT1KnJVkyfvUhaTxCgygWGZJGarUKBzdFEwFCknLMDBzKmJWoHM28QdK+0A7MTVoxsiaULGYjT2XYlC0kKA0JS4KTXMlXCIqkItFqyq7w1zrDkgBpZVmY1qHB5swtGpIW6kqSlQCiC+YEGxSWFgxNDqesbHPllKphUpKkKlhKUEEZ1y0AlimoCXrzWSCKtruAImzZZmZQjKUpITkSlRO7kAAIS6SHYe0NSDFQWmxjiZ1Bp0Ol7fN4mmU4Jcg6VpvAm1mYa8DCgQpz7LaCpIH1X8rQyhDCpd+VBX4v7+EJlmcPhQmWhQPsTJwoSCEqQjKAG0UVjoOQEI7O2SaKU+4SlSWTYhkrTViCczufsxZicyEmhLqBsbZTY8lDwjyMUQoEA2D9NQ48+RA6wOTGjSdu7PKFPRlFRDclNVqeXGK2WklQbiPN42/tHsVSwFIIVdhZ3q40c8P0FBsvDB1KNwWbhQ5nHk3Qx1wncTKUdm+r2oUYFso3jLQCCS+YgEOwpkCmblWFJDKQoKALF8xSA6WNAxrpunnzjW9jqMzEEiiUuo8HbKDwuoVi/mK1v5Hz199o5pRx0aXYyhaUy0IQggJzEJJI9piplGhL1Z03FABTErEkHPkIcLdW8KFCim6jvZk3q1RWphNJc5CWAqD9nUqHJqEau2sQwmNzLyJDgpUybl0gOX1oARaxY0qY/SGMYLBhSVrBSMyEqCBfKyCVMPmx1gXsqAIINH5cfxvBpOJRLmBWQEJJdnDggpdwd6h52auik6dSgL8WZ+IFfU84OSojYSSTlBLAGzEamxpXWnFhCv7SWN3Y8DU0Ng5BezlqwELUkPUmxDtTmzP+cSKSRmSUpc3d3N6cT8HMFDPBdySSCTbwHTz/AElMkuAWPwpanw0PCBhGbRqEsLbtwMzE0qw/KAIIFTSvMF34a6Wh0AYAhTjyfl058IiCa0LapAt+D/CMlWbUHry561q8RnYgIFSB4F/jf3QAYVNarEcXox/KA4zEmjA7yUvQ3ZiOL0Ov4iAqxK1LyhBCRdXIVdrNbnXyhiEpKBVZyVOU+0lSiXLcFE30WI1UeyWKbXnq7rKaFS8ygHZ6kPo9S3I3iki12oAZYLEHMKFhusWIHv04M8VUdEVoxfJJN/GNiTjJiQyl92K7oJq9nY716A0FCI1wGLpKHJ71IBNy7BTV+SP0UhxG5eJlhIKiVF7/AIUc8eQccIfw+OS5d+7Ps1VQngWASTSvnckUE7ukmgGV9HOawNxSnHWGpEnMf3a2BT9ZLvyoz0b87xEopoqzZ5kwGoJpLCiWDgZ8iwdX3ZRbiqnNLOpbrlgCeC5SAcs0DVGqJgBAKCN4EljrOQv90UOXAKCxrlUoFLJJqQomjWB4Vhh8MuXkrkCVZiElgs/xKrZ7KDilExkqQUWCF50AFgFJ3f4bED/Sq3hCeHmzAlKCwq5UbBqGjVuaAA7urxZY9lDOndJqR9lY9ojr7XhzMLSMGmYomYpKUAZlAkOACHYEFwSQl211tGSaHErlba7susKDlNciG1Kt5IzKL5SA416xfSMU+RlBdM0pQspjlI5kZmKSaOLggmsxAQDvTF5NJaZLJbkpZDDRy5pGNh45Muenu0FKc3/cVnDsUoUjKhNQSxAGYBRop3FtZIbJbZxx7xMmUq1CosrcCsylE8VTN77tsojPfIWSkGoIKiB7PBzxpaK9ex+7xC5RKwkhACwN0pKcwKltupdgVCurFofwWAUgEKMuU1kJSVh3ZQWoqDdQ9oJJJcjQwHfrzaunz5xlSLio/C/wMZO6yrg0Zhrxc8LxmYKmoFwb9LPYeraxkWQlFkC/tEvS5CeerfLQypSUZgnffUlQtegANweVdYVnSlEUUxuNQTo/EfGF5ONQcmZYllT0exDpKeudJDcGgxvYuB2VlWlVU7pJDe0khOYhizpUly4o8avtXEFSsqQXU1qqIfKAcoqbPDWLV3K+8AKxMUQpIUUEFJzAhVQ7OKg0J40ztDBy1SJeIl5g2VKhTdWHBUauHNQRSsbRiou+wbtFvsyXJlBAZwUkHd9otUlQWctahwA4s4jyQQBYjlp4O/6whhMZNnOVkqSkZRzLAqrxbL5w0gjKoksQzVvSrsG9dReIlyAHu8264Dliam1rWNOtuFDYNWQpUhioZg51zpyknwcit6xhU0/AHeDF7c/nqLDkMau3hUwvgImgEklw5JJYcyS/IV8IihZ/hbhQ9aiIZHYWL1qB4cB1B1EYLClSTxL14VD8YYEs4evmACerD8IiV8uYu1TWmlQD4VgMxRFRa3D3c4nKnM2eo11FSzv0e9jDoAomFJCkqY0sWfhQ0r8vEEvrWpBsC7EuQ9KdKwxOAKmJyuwzZXAyskljcFjQGF5kshRbKoA0UxAIFmBAPp8YQEkpSSctqjTTi9X9eURUoamnEN7yQBXUwuvEkhgMyhdg9/tGgBtABiVLISydQQTlFuNAA+tfGxpRbEFXjyE5XIBNnLk6O4sOnHjCgnFKnU1aMxZjx8h9k+MRCFJUoJSBlpmSCqgNw7a60pCqsQpDlnNHIJLi3h1jVR6E2Q2vNdCXFSczgECoqDSpDs/veKpos9qTQpAPMe40/WKyNo8GUuTIFYvl4ZbbyXNmKv6qaRQi8bPOmkOVOMrs9y5FXAtasKehxQOTgQd3I1c2iqgUDHq1i/rDEjCAbxEqljlSk+IADXhVGICixKg/Ak9XJgysISXTUCtenA62s0ZNv6XQ0qeHbM5qwArT3v7oalzik1BagY0J0oOPN3FYSw6RRJABfjUuKW+avEsbOSQlg78Xq3ChcfAxnVuhjyp7ZFAkyzR2qhm3VcGJFOCntbK5+UEGgLDi7F2+fswpg0qc5ge7mUWHYgHUcwSW4jMmxMGQmuVdSkgFj7QulSTzDKBbWJcURwwSQFEZgiXpuirVqopIciln0vSCow+Qg5lKAUCl1EkF3sN0l2482jM7CsHSFal7EMHqQDUDKW0cHgYSzqLJNGF2zGg4+81vFbZZZz9ojvFKUVGr7rB0pDJBIDJZgCwPrGTigpailKspbLmYmool2Dm1628a9CkpIUynAcGjUrWhBo/DxjM2YpbFDmpsKAsNQG/QwYodllmevtFrv8GbyjKZvX55mpirw+NmIIBqXDV8qjT5eGRigalx6j58IzcWGQ8ldKa/PSNY2jgFlZBDqUSU2SGABJYXUSQG5c3F6haVVBB83r0rxiGLw4UWYn0Y1D8Ca2+MV45YsUlZq+LxK0kJJJCSlTHowqQ/slosezW1N7upgzSVghYAAKQT7QLVIJeDr2Qkl1Oom5NLC7BuHHWAycD3S3AeWXch3Dfa1bno5jZyjJUSk07JK2cqTi1IUCQKpUKJKVDdXWlR+I0i174VfkBQa6VLnrygkhp0oIBBUkHuyCDmTcyy3mOvWEysU1HEhw/h5xi3fPwuiU6cKNZgeFeZ8CPV4hnDukl9RcbvSJZXoa1YaX4ePGI0FFJ8btTpT106EAkg3BrwPLQPc/hEQry5Nx0iDGrV1pS130N2icpTuRYl20ra8AGStzlYubVL8m5xOckkJzZgCS9cuapABSS5blwj0yS7VcOCEm1QPCx9YCVh6liGIYm2h59XvAv4BJUrKSzsCSl60d9BXXQRnK7ECtnc+vzrGEL0rXg/g4NzEP2lQqlL3ZwzHQtSvzyL5GLzZ7XfqQaU0tq1utdU1lJ05uov6DWHcNgTNWHWhKX3lFiQK2Qm7U9I9jES0qORSlJBNSgWZt4ml81Ro1HaNFXAgcvFK1Ut7MHrwBc6s3zQWJm95lzBOYEMqxvY6G0FMlKUgkpNxqag1uYBPkADMCCHqzm1vnnAqsbEtryAkAhQLqsOnz5xWQ7tBwGI1/AwjG64OeXJKL8AmjFj6dG0tZtaRQGNnRiAqWGDPlLh3p7QPF/m8TN0VEzhdnAAE9ag2NuUNpSkAsbjwsxbX9YSSFAZk5nVR6lmuBRr+8QWTOBuMx8qjUkN6N1jF2zRUHOCBrmLbuUW9OGtP0jOWhIqCXFwwvR+bHjApeLAdRLn2Qqj19opDMA0Lz5pUczuH4aDgSPLh5QJBVEsXilJQFJIIOlKAUqLM7+rjWDbM2sJoLgJWgCiaBSH4VqlRPUTP4Yns/AJUcyihKfaJNgHarOb/VvyLwDayJEqYmZL73+bKlCCGYkIckAh/rUe2kVp6Ikh/ETr6F93mRQADTX5LQviJxXfMK3Z2D2rbi3GMYhP7yaFElIyKFCzkBIFQNAu2o5RleIzEEMGqTajvcu2lCddTeUqK5MS5G8KkjodXGn56w7hcMe8AdTlgzsCbOSzjnRzWAIxKQKMCwrQaUYGoqb35CGUYujXH2ieFaOQ4HDn0iHY0gGKlbxyOAwNS5U6XJJHF7O/pA5eEU5csKE3Ho+XxFQDDAnZd00tTw91oHLLizB3qTcah/nygsKJSZFiVkgaOCB6VPK3gI9OVZt7iHFOBAJrEloJdqg1Op+W5wNEoJcAG71BJp6trE/0qgappYhyOTi3Acngagty4YPSr/pDC1uCA3rxeI96QGL8jx8rQ0xiGD/dTCl6HfRSxF/H3iLlaErHeoYOd4AUCjcjkT6nwhGekLAYMobyTz6cNGieGx1SkhlAWbdWmxZ71053rDl+t/SVrQdaSK/PveF1EVtTh41rW2vutDoSDlGhIPga+4GF1D4twq7evuiEwB90ghICiKVcUSXLgBySGAOlyGF4HMcMXB1toDxc60paGZcmo42D8tH0vfnGJgblT3h7+PrFZAenT0rLkNQDeuSNS1iaU+MQWAEgjK178PdYeseXOSAx+dbCJYmUWpkBF68bDmQdIABSyVA3bnbzPz1gGLUyhUUJs7g0tZuvI9IgkGxV6vW+lBBZGGDpcAh01KrBVt06Bi9DbqI0SFZIFGXKzE2c5i54vSnCnTiASMoZwS9GrcUrQeuhvDf7ESVZBVqlJIBPAMk0ua3bSFe7KQSp0lrEEOOtjbnAMTVMqQQpNaj3vb+H0jBUFC1eRFunj6QZclhQZh0NfC+h098LLbQN6xYCu0VpyAC787MRqYRg+NW5A84BGy4MJO2ZhjC41cv2Sz35wvHoALOZt+YfqoFXpmv1d7UvEf8ArswWCfVuVH0iuMeeFiuh2yzVt5ZulB8x6jnAv+rF3CU8qmnTlyhGPQYoMmWaduHLl7tFbtSvGnzeMydvEMDLQQCCxerVAPJwOsVZjMGKC2Wye0S8oSUhTZqklyVKCiTStR6njEZe3iPqJPUlvJuvm0VceaDFBbL/AAnaSWKrw6VHRphTrwCDzFGv0iMrtKA37lDWIzFiHelN3w4njFE0YhYRDJl1P7SlR/w0gUspRZq0J5+NqnXI7TqZggAUsdBo7RSR6DCPQZMtVbeJ+r/7Ee4RmXt8i6XA0fXy+Wipj0GEeh5MuP7RH7A5bx+EeHaH+B/9X5cYpyY9C9cegzZcntCGbuxfj6WgU3bTlJCGKS/tPyOmoirj0NQihZMuUdpCH3Lhr61c2/iiQ7S/wFm+1+UUZjwheuPQZM2Gb2tUpAllJyAkgOKE6g5X40fWB4ztGlZBEoDdSk7xqQACoUoSztaKKMwLxxXwMmyyXtgUZJBHP8omnbtGynwUzniaVP5RUx6HigyZco23LH/bUrmpdfQc4Edrp+w/U0HMCz9Xirj0GKDJl3/aIMxRXiCzdKN4Rk9o3TVJzA3BZ/5g1fm8UcegwiGbLGftUKJIlhJPA08maFpmNJsGhePQ0khZM9Ho9HoZJ//Z"/>
          <p:cNvSpPr>
            <a:spLocks noChangeAspect="1" noChangeArrowheads="1"/>
          </p:cNvSpPr>
          <p:nvPr/>
        </p:nvSpPr>
        <p:spPr bwMode="auto">
          <a:xfrm>
            <a:off x="73025" y="-852488"/>
            <a:ext cx="255270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57" name="Text Box 1"/>
          <p:cNvSpPr txBox="1">
            <a:spLocks noChangeArrowheads="1"/>
          </p:cNvSpPr>
          <p:nvPr/>
        </p:nvSpPr>
        <p:spPr bwMode="auto">
          <a:xfrm>
            <a:off x="533400" y="990600"/>
            <a:ext cx="5867400" cy="3733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PR" sz="2800" b="1" i="0" u="none" strike="noStrike" cap="none" normalizeH="0" baseline="0" dirty="0" smtClean="0">
              <a:ln>
                <a:noFill/>
              </a:ln>
              <a:solidFill>
                <a:schemeClr val="bg2"/>
              </a:solidFill>
              <a:effectLst/>
              <a:latin typeface="Arial" pitchFamily="34" charset="0"/>
              <a:cs typeface="Arial" pitchFamily="34" charset="0"/>
            </a:endParaRPr>
          </a:p>
        </p:txBody>
      </p:sp>
      <p:pic>
        <p:nvPicPr>
          <p:cNvPr id="19459" name="Picture 3" descr="http://t1.gstatic.com/images?q=tbn:ANd9GcSTg_hNICEI-JyPcgaRvYlxVxgNlHe5BfssFzCH-6PVv692c8Jv"/>
          <p:cNvPicPr>
            <a:picLocks noChangeAspect="1" noChangeArrowheads="1"/>
          </p:cNvPicPr>
          <p:nvPr/>
        </p:nvPicPr>
        <p:blipFill>
          <a:blip r:embed="rId3" cstate="print"/>
          <a:srcRect/>
          <a:stretch>
            <a:fillRect/>
          </a:stretch>
        </p:blipFill>
        <p:spPr bwMode="auto">
          <a:xfrm>
            <a:off x="6629400" y="1676399"/>
            <a:ext cx="2057400" cy="2057401"/>
          </a:xfrm>
          <a:prstGeom prst="rect">
            <a:avLst/>
          </a:prstGeom>
          <a:noFill/>
        </p:spPr>
      </p:pic>
      <p:sp>
        <p:nvSpPr>
          <p:cNvPr id="4" name="Rectangle 3"/>
          <p:cNvSpPr/>
          <p:nvPr/>
        </p:nvSpPr>
        <p:spPr>
          <a:xfrm>
            <a:off x="609600" y="1066800"/>
            <a:ext cx="5791200" cy="3539430"/>
          </a:xfrm>
          <a:prstGeom prst="rect">
            <a:avLst/>
          </a:prstGeom>
        </p:spPr>
        <p:txBody>
          <a:bodyPr wrap="square">
            <a:spAutoFit/>
          </a:bodyPr>
          <a:lstStyle/>
          <a:p>
            <a:pPr lvl="0" algn="just" fontAlgn="base">
              <a:spcBef>
                <a:spcPct val="0"/>
              </a:spcBef>
              <a:spcAft>
                <a:spcPct val="0"/>
              </a:spcAft>
            </a:pPr>
            <a:r>
              <a:rPr lang="en-US" sz="2800" b="1" dirty="0">
                <a:solidFill>
                  <a:schemeClr val="bg2"/>
                </a:solidFill>
                <a:latin typeface="Times New Roman" pitchFamily="18" charset="0"/>
                <a:cs typeface="Arial" pitchFamily="34" charset="0"/>
              </a:rPr>
              <a:t>1965:</a:t>
            </a:r>
          </a:p>
          <a:p>
            <a:pPr lvl="0" algn="just" fontAlgn="base">
              <a:spcBef>
                <a:spcPct val="0"/>
              </a:spcBef>
              <a:spcAft>
                <a:spcPct val="0"/>
              </a:spcAft>
            </a:pPr>
            <a:r>
              <a:rPr lang="en-US" sz="2800" b="1" dirty="0">
                <a:solidFill>
                  <a:schemeClr val="bg2"/>
                </a:solidFill>
                <a:latin typeface="Times New Roman" pitchFamily="18" charset="0"/>
                <a:cs typeface="Arial" pitchFamily="34" charset="0"/>
              </a:rPr>
              <a:t>The College of the Virgin Islands accepted a second challenge from the Rockefeller Brothers Fund.  The institution of higher learning successfully raised over $900,000.00 to receive $100,000.00 from the Foundation.</a:t>
            </a:r>
            <a:endParaRPr lang="en-US" sz="2800" b="1" dirty="0">
              <a:solidFill>
                <a:schemeClr val="bg2"/>
              </a:solidFill>
              <a:latin typeface="Arial" pitchFamily="34" charset="0"/>
              <a:cs typeface="Arial" pitchFamily="34" charset="0"/>
            </a:endParaRPr>
          </a:p>
        </p:txBody>
      </p:sp>
    </p:spTree>
  </p:cSld>
  <p:clrMapOvr>
    <a:masterClrMapping/>
  </p:clrMapOvr>
  <p:transition spd="slow">
    <p:wedge/>
    <p:sndAc>
      <p:stSnd>
        <p:snd r:embed="rId2" name="wind.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AUGUST 17th:</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609600" y="5638800"/>
            <a:ext cx="7924800" cy="646331"/>
          </a:xfrm>
          <a:prstGeom prst="rect">
            <a:avLst/>
          </a:prstGeom>
        </p:spPr>
        <p:txBody>
          <a:bodyPr wrap="square">
            <a:spAutoFit/>
          </a:bodyPr>
          <a:lstStyle/>
          <a:p>
            <a:r>
              <a:rPr lang="es-PR" sz="1200" b="1" dirty="0" err="1" smtClean="0">
                <a:solidFill>
                  <a:schemeClr val="bg2"/>
                </a:solidFill>
                <a:latin typeface="Bookman Old Style" pitchFamily="18" charset="0"/>
              </a:rPr>
              <a:t>Courtesy</a:t>
            </a:r>
            <a:r>
              <a:rPr lang="es-PR" sz="1200" b="1" dirty="0" smtClean="0">
                <a:solidFill>
                  <a:schemeClr val="bg2"/>
                </a:solidFill>
                <a:latin typeface="Bookman Old Style" pitchFamily="18" charset="0"/>
              </a:rPr>
              <a:t> of:</a:t>
            </a:r>
          </a:p>
          <a:p>
            <a:r>
              <a:rPr lang="es-PR" sz="1200" b="1" dirty="0" smtClean="0">
                <a:solidFill>
                  <a:schemeClr val="bg2"/>
                </a:solidFill>
                <a:latin typeface="Bookman Old Style" pitchFamily="18" charset="0"/>
              </a:rPr>
              <a:t>Text:  The Umbilical </a:t>
            </a:r>
            <a:r>
              <a:rPr lang="es-PR" sz="1200" b="1" dirty="0" err="1" smtClean="0">
                <a:solidFill>
                  <a:schemeClr val="bg2"/>
                </a:solidFill>
                <a:latin typeface="Bookman Old Style" pitchFamily="18" charset="0"/>
              </a:rPr>
              <a:t>Cord</a:t>
            </a:r>
            <a:r>
              <a:rPr lang="es-PR" sz="1200" b="1" dirty="0" smtClean="0">
                <a:solidFill>
                  <a:schemeClr val="bg2"/>
                </a:solidFill>
                <a:latin typeface="Bookman Old Style" pitchFamily="18" charset="0"/>
              </a:rPr>
              <a:t>, Harold W.L. </a:t>
            </a:r>
            <a:r>
              <a:rPr lang="es-PR" sz="1200" b="1" dirty="0" err="1" smtClean="0">
                <a:solidFill>
                  <a:schemeClr val="bg2"/>
                </a:solidFill>
                <a:latin typeface="Bookman Old Style" pitchFamily="18" charset="0"/>
              </a:rPr>
              <a:t>Willocks</a:t>
            </a:r>
            <a:r>
              <a:rPr lang="es-PR" sz="1200" b="1" dirty="0" smtClean="0">
                <a:solidFill>
                  <a:schemeClr val="bg2"/>
                </a:solidFill>
                <a:latin typeface="Bookman Old Style" pitchFamily="18" charset="0"/>
              </a:rPr>
              <a:t>, page 331</a:t>
            </a:r>
          </a:p>
          <a:p>
            <a:r>
              <a:rPr lang="es-PR" sz="1200" b="1" dirty="0" err="1" smtClean="0">
                <a:solidFill>
                  <a:schemeClr val="bg2"/>
                </a:solidFill>
                <a:latin typeface="Bookman Old Style" pitchFamily="18" charset="0"/>
              </a:rPr>
              <a:t>Image</a:t>
            </a:r>
            <a:r>
              <a:rPr lang="es-PR" sz="1200" b="1" dirty="0" smtClean="0">
                <a:solidFill>
                  <a:schemeClr val="bg2"/>
                </a:solidFill>
                <a:latin typeface="Bookman Old Style" pitchFamily="18" charset="0"/>
              </a:rPr>
              <a:t>: http://www.nasonline.org/site/PageServer?pagename=AAHP_Database_Bio_Alexander</a:t>
            </a:r>
          </a:p>
        </p:txBody>
      </p:sp>
      <p:sp>
        <p:nvSpPr>
          <p:cNvPr id="20483" name="AutoShape 3" descr="data:image/jpg;base64,/9j/4AAQSkZJRgABAQAAAQABAAD/2wBDAAkGBwgHBgkIBwgKCgkLDRYPDQwMDRsUFRAWIB0iIiAdHx8kKDQsJCYxJx8fLT0tMTU3Ojo6Iys/RD84QzQ5Ojf/2wBDAQoKCg0MDRoPDxo3JR8lNzc3Nzc3Nzc3Nzc3Nzc3Nzc3Nzc3Nzc3Nzc3Nzc3Nzc3Nzc3Nzc3Nzc3Nzc3Nzc3Nzf/wAARCABdAEkDASIAAhEBAxEB/8QAHAAAAQUBAQEAAAAAAAAAAAAABgIDBAUHAAEI/8QAOhAAAQMDAgIIBAMGBwAAAAAAAQIDBAAFERIhBjEHExQiQVFhcVKBkeFCodEVFiMyM2NTYpKiscHC/8QAGAEAAwEBAAAAAAAAAAAAAAAAAAECAwT/xAAbEQACAwEBAQAAAAAAAAAAAAAAAQIRITFBMv/aAAwDAQACEQMRAD8APnU4zTGnflU19JBNRyKxNjkpxXOutMNFx9xDTY5rWoJA+ZrlutssrdeUENtpKlqPIADJNB7XA0zjV8XbiKfIZhOHXEt7exbbP8pUTyURgnx3xmmkDZbPcXcNNulpV7g6xzHWZH1G1TodwhXFCl2+WxJQOZZcC8e+OVDs3olsLA1NuTFc9lOfas14ptr/AAVxA0u0THmyUdY2vV3hvuk45jbkapRTxEuTXTa3RvyFNavDA+lR+GL21xJYY9xQgIcVlDzY/A4OY9uRHoRUpxKQahqikxkq32xXaj5V7gV2KQwifGTTCk1IdVvUdRpiZW35nrrU4yThDjjSHPVBcSFD5jI+dF0f+mNIwKGJ6C7BfQnGooOnVyzzGfniqXg97iSRe3ZNxmPKtryCQy9pCgrcbADu8s8zsR45xS4L0N7ipPVq1KTnlgHesY6VLeuRE7W0nIaVuQMnH6UVQODC85MlQ5pRMfdJcddSHMAk5AB5bY39Kj8U2hVv4fdjrkF9ZQe8rkVY/WmseCeooOhN5fZLrFWkhBWh1snkTjCse3dz7ij94YJrPuiiP1k9UpxIBjtFtBSTjChlX+4fn6VoctxIyaU/oIcI+N69qK5KA9KT2v1qCgod50wunXVb00cUxjajtVbdOIGbHZnJxDa1RlaS2penWdwEjbnVi4dqoblaos2a32xkONqVrQSojq3QMZ2I5imiWVvRrxW7LmzU3d+PFfWQlmF1akqUc51aidzvjFOcdynX4z2rutoPnV1E4fh294z5IghxIykoayoepUrKs/Osu4t4hevNxdtNpbckLdeCRoGdft+tWlbwhuloQ9EzoFpuSASSmQk+wKfsaILhL053rKX7m9wzcYkeA6lb0JRMpSFd15w4Cm8+KQBp98mjh27RrnFTJhOpWhSQSAd0HyPkaJR2wi8obl3TSrdYHzpj9rf3B9aE79KUmRpBxVf2tXxVSghOR9FrXvSc0hat681VibHOqoV4k4usln1x5zynZGP6DG6x5ZP4frU/i28pslilTyMrSnS0PNZ2T+dfPhU7JkKWtSnHnFFSlE5Kidya0hG+mcpUHQicR8V6nuG1yZER8qS5HckpUuPggd7lscgg48x4VZLtjvRvYHpU4NpvlwBYi4IUppP4158MA7epFTOgR5xi83YqcSiC3CC3VL2AIUO8fYaqD+kLiZXFXEr05OoRGx1URB8GwefuTkn39K0ra8I8sHCc8qXHcdjOdZGdW2vzScUlOMn02pSRVMhEh+Y5JUDIAKviSMZ+Vd3PipjSBudqVra/zUJjZ9IOKxTZcpLi8nbwplxYSCScAczXKdBn3TFcFphQIKF4DrinFp8wnAH5ms5s4Cp7QIG52z7GrHji7C88RSH2nCuO3/DZ8sDmR7nJqnjnSpStWCEKx74x/wB10xVIwk7ZYtXmVHjz4sV1aGpoSh86v50pOQPbNV+rzpIGNqWDtmmSLb7reTzJ2pYqOlWtxKvAcv1r1JU4SE7Z8fIUmMcdWNWE7n/ikaVfCa8yEHSjvK869y95n60ID6SeGFEepqh4w6792bkY6whzqFYUTjbx/LNFb0LWtZDgGFH8Pr71nHSNaZVwfispuKmY5QSWg3kKVnme8M1zwVs3k6RkAFKHPNXkrhxUYgdsCs/2sf8AqoRtxBx1w5/B966bMCF41rXRz0XwrtZmL3xCt9Ud/KmYjJ06kA41LVzwcHYY23zWWrhkE/xB/p+9aYx0sy7bZ4Fpt9oip7NGQ0l15xSwdKQM6RjyzzqZX4ONegh0gwLfA4lmps6G2oPWFDbKV5LZAAPPfBOSKGUKIRjlVlenJF0ucidLcR1z6ytQbb0pBPkM7UQcGRoSIspUuG3JJUlIK9ikYztQ3S0Kt4CEcHKlZAA5mnOsRRvxA/bHBFhM2hlntJ2cQrCkEhJ323xmqH9hNf4p+n3pp30GqP/Z"/>
          <p:cNvSpPr>
            <a:spLocks noChangeAspect="1" noChangeArrowheads="1"/>
          </p:cNvSpPr>
          <p:nvPr/>
        </p:nvSpPr>
        <p:spPr bwMode="auto">
          <a:xfrm>
            <a:off x="155575" y="-419100"/>
            <a:ext cx="695325" cy="885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57" name="Text Box 1"/>
          <p:cNvSpPr txBox="1">
            <a:spLocks noChangeArrowheads="1"/>
          </p:cNvSpPr>
          <p:nvPr/>
        </p:nvSpPr>
        <p:spPr bwMode="auto">
          <a:xfrm>
            <a:off x="457200" y="990600"/>
            <a:ext cx="5867400" cy="3886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800" b="1" i="0" u="none" strike="noStrike" cap="none" normalizeH="0" baseline="0" dirty="0" smtClean="0">
              <a:ln>
                <a:noFill/>
              </a:ln>
              <a:solidFill>
                <a:schemeClr val="bg2"/>
              </a:solidFill>
              <a:effectLst/>
              <a:latin typeface="Arial" pitchFamily="34" charset="0"/>
              <a:cs typeface="Arial" pitchFamily="34" charset="0"/>
            </a:endParaRPr>
          </a:p>
        </p:txBody>
      </p:sp>
      <p:sp>
        <p:nvSpPr>
          <p:cNvPr id="19459" name="AutoShape 3" descr="data:image/jpg;base64,/9j/4AAQSkZJRgABAQAAAQABAAD/2wCEAAkGBhQSERQUEhQUFRUVFBQUFRUUFBQUFxUUFBQVFBQXFBQXHCYeFxokHBQUHy8gJCcpLCwsFx4xNTAqNSYrLCkBCQoKDQwOFA8PFCkYFBgpKSkpKSkpNSkpKSkpKSkpKSkpKSkpKSkpKSkpKSkpKSkpKSkpKSkpKSkpKSkpKSkpKf/AABEIAQMAwwMBIgACEQEDEQH/xAAbAAABBQEBAAAAAAAAAAAAAAACAAEDBAYFB//EAD8QAAIBAgQEAwUGBQEIAwAAAAECAAMRBAUSIQYxQVETYYEiMnGRsQcjYqHB8BRCUlOS0RUWQ3KCssLhY6Oz/8QAGAEBAQEBAQAAAAAAAAAAAAAAAAECAwT/xAAcEQEBAQADAAMAAAAAAAAAAAAAARECEjEDQVH/2gAMAwEAAhEDEQA/ALDrK1VZOxlWq04uis43jKkF2jq0CUoNrSNqUPVCBgQGjDSjJjALQGNISPTCerIHrwiUuBBatK1StIy3WBfTERzi5TxaMiBl3uNucprXqdU28v1EDpmvJEqCUFY3sfj8O149PEA8jyNvOUX2aQuJGHj3gPgV+9H/AC1P/wAnkGGoBr3NgBe+3cDqR3lnDOFcE7CzAm17akZb2685GMKn93/63nH5ONvjpwsnpxgNr6ugPLfcOf8Aw2+MEYMdyPctcf3OWrfa0lXAL/eH+Dwv9mr/AHh/g85dOTfaIqeAv1I2JAK2NwSLHew5d5W8L2dW1r25i/flOgMrB/4w/wAHhDIx/dX/AAf/AEjpyO0cqKdb/YI/vL/g/wDpHl6cvw7R0HO0qVoZqyNzeelxU6jQFqwsQJSLbwi8Kt4SV5z/ABIS1YHR8aC1SVBUj+NKCqVJXZoFWtNFwTgqbl6lSzFNOhTy33LN8vrA5dbCeGAD7VUi4Xog5+33PlLWUZS1Vhe3nzsAO1zL+Iy0VMQ5Di7HnYhr8thewHpNNlmULRUAG55kwI6mRU2C3HID93kFfh9f6Z29MdiesDI4rJVUbKTM/isstfawHK31noxCkkfu0p43KlYHpA8+qC3cj6RUqk0uIyLXsO/T6ETjY3KzSPL2fofKBCRHFKIGSq8AOUZakd2kaGQXKJltTOfTMtpV2hUseMG84pBSJivGhBpQFRbzn1ktOk9SVK4vCKBMcRqiyAvAtM8iapImqSJ6kolPtEAddpqeFcvqItyzDVyA2uRcbk/yzn8F5L/EVHdiQlMXNja5bYXPYczN9hcKo0gadxttyXpt0vaA+VZLuXbrvOyKAEKnT2EdoANTleskuLIqqwOZUTeR1G+M6XhdxKuJUfpAp0W3F50cTk61ENx+UrUaQLDtNNTpjTA8azLBtRqsh5c1PlIFaav7Q8Dp0VAL2bSfg0xqveBZEe0jUwjAINJkeVSYdOpIL0UjWptFAq64hUjFY1oU7PIKtSStK1SBBVMrMZJUeQmECzyMKW2UE9dgTt6QKxM33A2qnoSlTHtUhXxNWpfkxYU6dMDcnb6mUT8EUtODNiNTsSwvY9rEddh+c0eVE/K1789h1gUMHSUOwWwchiLDY2tYfISzldJhs/tb+y4Fjbs4HXz5HygdZL2guIaQgsCBaloFWrLaUpHiaUClWxE52LxQ3v0/OW8Uh6c5ycbRa4Fv1gS0MUAec0mExwKc+kxNV2Xpb0l+hjSLdBAXHNW+Gf8Adv3vMHRpbTV8VY77k8ySQPmZkqdaBaFLaRsISVITbwKrNHRo1SR3gXlaKQAecaA7tBuYtMcrIpmO0quZYcSu8Ip1BvABlioJVqvKIcQZvuI8wbC4VBh9i5UMw5/doFQfC2/rPN8RWnqq4BMVlhJ5mlTdT1DKg5ed0tA6/C9Cs+CQ4o3qsDqIPO52JI25Wmgw9IAAdpQyrEa6NJrFQUUhSLEC2wI+UvNU22gTFe2377SnjKbtyYgfh3+fUTmYnG1gwsb/AIVt/wCXKcfMMyzCz/dUqQsApepe7E29srsNvmSIHVfNalHfVqHnvJaPGCNs/st2Pcc7TynE/aHi7tTdVPQgXBuOexJhZLn5rHQbDV1sLgnlbyhHrVPHCoLi0hw9W9U2/lB3mdynHCnTIHTnzO5kTcQLSRzf2m29IV2mqgtYb7+Uv1Kfsdx9J54OMhTv7JPnynTyjjim9g4Zd7b8vjAHjCtZaajmWJ9AP/czyJO3xXi1qVE0jkp376iLfSc+ikAEWWUSOAJIkCCpRlZltL9SoJUqDeA0aHaKARWCZA1aIVpFO/xlZm3kz1JUrGEKo05+JeS1a9ucoYjFAHnKIKgvPYuA9Jy6krkWKsNzbZma31nizYjeepfZ5pr4GiCL+FXZTfybxF/7h8pUb+mopqFUbKAB8ALCA1aKs0gZ5FQ11sdX7vKmYYg1lKkjsR3+Mt17Ebmcetgiz7H87QMzmnD9ybDy1KSD2teczIuB6lSsFUkLfe25AvvvNljnp4cFqt7AXuXW3ynU4SxHigtoempGwK6SR5nnb0gc3BYCvU1qqU6VGkSqh1LayB7xcG+q9+Ww25zz/PQTiWFT3aVgwpsBqJB0hSfd3tcnkL+U9xx7ALYbDynmWccN3q1GBYawNQBIUgi3tAesIw65yyt4a0MPe9t0Ltz2+8LXPx2nXybiRdZp1qNgDZtDG9/W8mXhFgRYEE8iGtf4TRZLwcjAFlCMn8wF9X/Nfn1385aKeaYIKysrhlYDT0YAdGXp9JWRpezirepp6IAg9JSEipA8TVI6iRVoD+JBveQho5qSCW8Uq+IYoEVaqF5kD1nPr5yg925/KcGriCeciesJrE11WzR2PPSPID6mV62Y6eTMT5m/5TmGsTIyZeqa6FLF6mud7AnfylOpWJYmRqYxmsFkteeifY5mVqmIoHqFqj4r7DfVZ5mrzTcA5n4OOQ9KivTP/ULj81Elg9yrvtOXWxlv3vDGN1JKOFOpiTbaYaR4vFG17zP4jPnVtKe0b2ELifNSpFNB7TbbS5wzka0yGezVDv3tfoJAy5NU+7xFZWqaWDlLXtYEjbrvaafIOJKGNN6Jam6H2kdSpt1tfmJ1SCFtMhxVRGxo6adZfaVhYEnse9/OUbDOsciLuwmYxiVWqCujL4QUU3pncEXuGv3B29Zgc9x2Mepo26cvZF50zTxVFaYepdCAbAW35m56wNzXymlpFQXHUgbj0lHHZxpS1MW8zzv8IGW48lQCdrTlZvWvUsOn1MCkU3jinHtCvtIGSQV1k8ZhtAoWiZJYIEEQK4SKW1EeFea1HkBMlqSEidYwQMYmNEJUEDETEBHAgMIaVSrBl2KkEHzBuIwjNA9i4ZzhcRQDjnazL/SRzl/AV7ax5npPL+C8xei7sN0UA1F/ATpLAeVx85v8Figzkqbgi4nKzK05uLpGtiRp5g/vedKtwrWLCpRxFVG7X9nysBylzIcvAZmPMn16zUeIq9ryKzGYZ1iMKqrWR2FrmohLgW/quNvlOTW4upvZ2s5UmwFk59z1tNVj82CkXa1vK+3nMJxDltGu5ZRT1HrRIQk+ajY/KUW0zmlWqbnQTyvbf/q5Xl/N8eGogbEqwtPPDktqxpNUKXB0ltwWHQ2M6eBxNQAo+9tr3uDbkQYwbHK8RYX6DvOdVxGp2buZVp4o6bDl1gmrILgqw7yilWH48CzqjM8rCtC8TaAL1t46VZE8CBa8eKVdUUDBmRkQwYJnVkDRgYmjTSJFijA7RASAxBYxxBEDqcNZkKFcMRdeTKeTIbq6keakzSZvh3wFValEl8PUGqk/P2TvoJ7gfMTGYWneoo7kL89hN9wvjtdNsDifdN/DLdD28u4mOSx2Mh4qp1edlPW/6TQ03Db32+PrPLs04Ur4dmamCyrckjmF5k+cqYXjCqgsTf4SYr0nNcL4gNnAY9TymOx+UOh3Ktv/AC3nK/3udjuT6yR+JN73vJlBCkBe435b/vaHhX8QkAnxF5gf8Rf6l/GOo685TxGZ+Jy2gYaqyMrodLqdSMOat3EDRuhQAFWXa4DCxsepBkJeTYTMhiUOqwqLu463/rXuD1HrINFiR+/I/CFSU3jkxgkcrIG1Wg/xEarK7iBY/iIv4iVo15Ra1RSENFAximxjtAMkG4nVhEY1obiAJQQjiDePeQOWiEaEIDhiNxzBBHpuJ6njsqFRErJsxVagPxAaeWEz2XguotXLaLNb2FZGJ6eGSLn0tMclgsRm9BcO1Wvb2VsR1ZuigdyZ4tiH1OzWC3Ymw5C5vYfCaPi7xajGppZaIP3YO1x/WR0v9JnHEvGFb6rw3hKeUfxaoalR1AUszWRmOk+yDa4N5gaU9BWsP93CP/mK/A+Lf6Tz6lE+xepPykzVOsqK8mVtrSKnp12BV6Zs67g9/IzSYfGLXQOtgRsy/wBDHmD+An5E+Ztk6byxQxDUnFROY95ejr1B7yDSGrY2OxGxB7wGrxnqU6lLxVYBRbzK/gcDf4H0PSKjk74ipowreItvaq6WVQeoW+5+Miq9THKCATuekcVLy3WyujhiVqMC1vaPOcrDYqkzFadwL7A78+djAtkyJpN4cY0oEQqGPJfAigY5o9J+kAwes6sJmkUkgWiBXj3jWiMoe8dTBtHEgNp6H9lOZllq4RlujfeA9ibBlI7Gw/OeeCbP7KsYExpDbBqL79tFm+gaZviun9qWMWki0RbXU9o/hpg/qdvQzzmhT1EDe5IG3mbS7xLnRxeKq1m5M3sjsg2QfID85VoU2UhwPds/opBuRzty3lkyDv16z0MvrYaqrLfEI6XBHu3FQf8AafWZyiJ6V9sOJVqWEKjepqqX8iiW+v5TzelJPAaSUNK7SQNAJ23k9GrK1Qy7k1MtXpKq6yai+z3sQTfysDINLlvBeN8E1cOotWuj0qgVfuzYhwX5X35WNvjNThsszGhhPCo4ekrG5YrVW58t5qqvF9KnZamlTysTb1HSSDifDsLrUQ+WoTKvB8+ynGI5NejVXudJK/5LcSnlWBLMGJIUG9xsSR0E9/Ocg+6RM19oWX0noCsihaiFQdIsGVjb8pexjFeNDWpOejScVLyKvB48qipFIMaYJEKMZ3YGIxESmPIAtFHJjyhhCBjCPIDEmw2KamSyGx0st/JlKn8mMr3hBpFQTovmKHDin4K+L4hZq5ZixW1gtr8unynPIjSo7me5ya9HDhudJPD+Kjkfzt6Tl0hImblJUMzipNMFafeOHi1wNZwbwMcZ95UYpSBsLe85HO19gOl56lkfCWFw+9OkqkC2s+01vNjvM/wPRrphqS+GANNxqNibkn3bXHOdbN3xCKSihtt9J39AbTGqq59w7Srlr7dAw/e88/zHAPhqbUvBpVluSKoDLWF/xA7/AAtO9Q4tOspUVkPUMLH42gYnEoz3U3hWOw3EtSmBZ2uP5WX9b/pOvU4gxOKpFqgtSBVAQLKW57d/d9J2kyqg7Ka9MHzG3ztJ+NWQU6K09gCbKOQAHTy3hGRtJKYkTGPTeFWwsUS1No0DHQTCgmdmBKYRMFTCkAmIR7xjzgKOIMcQChQIQkULDeNHfnGlQwkwkSyUSVTgS/kYT+JpeJ7msXvy7i/raUCJpOA8ppV8Q3jgMFUEKSQCxPXyFpKPV6WZBbMp1DyPKDic/AUsdtjzIhLw5hmQjTpJ6ozKfyMzWa8AFj91inABDBagDC4NwCQRtt2mGnQxuXUhSStiQrOagNNNjYdb+jA2+ELDcP4PVrWlpPk7qPle04ue5djqtRHNINoLnUK2q+tix0hraRv57ADpOk7lKYNQEG1yCQfoZA+dZMxGpNlHITCY3EMW0ufcJA+c0GK46YsaSciLX7ecy7tck9zKBcxqbbx2MjWBcDRSAVIoGcgmHeAwnZggYYMjhKZKFE0Ue0BhHBgrCEKcmIGKNATxi0cwDCDSSq0hEIGSqmLwsNjXpOHQ2YdRILxjGDa5X9pTrYVVv+IfqJqsPxQlQX1KPImx+U8em5wuX0cTTSoTY6F62sy7MD8pjlMWVqMdxFpW6mZfNOJfEXYhu4uRJMxzjD0k0bM3a3IefaZZ8xRmvoAPTpJiujhMLrYMpALNp3vYE/C5jVBpJHUEj5Ts/Z/XVcYgdmBI1qVIADC5s456SoPLuJU4mv8AxVYnT7TF/ZFl9rfYQOaXjARrQwIBgRQwIoGaIgyQyJp1YNHEaNKDIiUxhHkDsIhHvcQQYUUaPBgJoN45jQghHvBvGvAMmKCDCEKlwtJWdQ7aVJ3bsOpnRqYtUPh4U1GWxLFupG9wo5CwnIJmn+zrCipizfe1GqbegH6yUjPValzfnGRdxfbexPb0G82fEGT01JIUdTtt0mVA5jflb085nTHQyjMXWqhUEKulqm1zpUgHe1ytrm3Kdzi9g2Mq2vZdKjUoU2Cjmo+M4mS0LOAGIDGxA69r9+c0n2gJpzGqvdaR9fDAP0margbSVUkQSWqCQolSKTWjwMTGYRGOBOrAIrSRacMUpRDFJTTi0QIhCheHEacgGKHojeHAAwZLojGnKAMYCERGCwGtHvC0xaIAzV/ZhjBTzBNXKor0/VhcfmLTLBJNhnKMGU2ZSGB7EG4Ml8G94mw5SvUonZlN1v8AzU23Qj6HzEyz4OzWbr2npNTLhm2Co1wwp4imCuq11JHvI9t9J5jteZerwPjNViiN+IVqWn5lgQPScmi4Q4faviqaU7AAio5boiMpbl1Ow9YvtGxOrM65B90ov+KC4m34Yy5MsoVK9RhUqvpVim6ogPuhuvO5PkJ5lxBixVxddxyaq5HwJMKsol95apU5Uy+qCvmNpepmQH4MUmDRQrz4rCpiPFO0c1imsMrFFNIALHCCNFAcIItIjRQEF2iKxRQptMALFFCI3EZBFFIoyscrGilQ+mSKotHiko9I+yHENeul/ZsrW6arkX+U7+YoDU3A59o8U5X1uIeK3P8ACMvTSBYbbG5/QTyQCKKWFdDLOZnTTnFFJVie0aKKRX//2Q=="/>
          <p:cNvSpPr>
            <a:spLocks noChangeAspect="1" noChangeArrowheads="1"/>
          </p:cNvSpPr>
          <p:nvPr/>
        </p:nvSpPr>
        <p:spPr bwMode="auto">
          <a:xfrm>
            <a:off x="73025" y="-1190625"/>
            <a:ext cx="1857375" cy="2466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1" name="Picture 5" descr="http://www.nasonline.org/images/content/pagebuilder/183093.jpg"/>
          <p:cNvPicPr>
            <a:picLocks noChangeAspect="1" noChangeArrowheads="1"/>
          </p:cNvPicPr>
          <p:nvPr/>
        </p:nvPicPr>
        <p:blipFill>
          <a:blip r:embed="rId3" cstate="print"/>
          <a:srcRect/>
          <a:stretch>
            <a:fillRect/>
          </a:stretch>
        </p:blipFill>
        <p:spPr bwMode="auto">
          <a:xfrm>
            <a:off x="6400800" y="1549834"/>
            <a:ext cx="2133600" cy="2838722"/>
          </a:xfrm>
          <a:prstGeom prst="rect">
            <a:avLst/>
          </a:prstGeom>
          <a:ln>
            <a:noFill/>
          </a:ln>
          <a:effectLst>
            <a:softEdge rad="112500"/>
          </a:effectLst>
        </p:spPr>
      </p:pic>
      <p:sp>
        <p:nvSpPr>
          <p:cNvPr id="3" name="Rectangle 2"/>
          <p:cNvSpPr/>
          <p:nvPr/>
        </p:nvSpPr>
        <p:spPr>
          <a:xfrm>
            <a:off x="762000" y="1295400"/>
            <a:ext cx="5321300" cy="3108543"/>
          </a:xfrm>
          <a:prstGeom prst="rect">
            <a:avLst/>
          </a:prstGeom>
        </p:spPr>
        <p:txBody>
          <a:bodyPr wrap="square">
            <a:spAutoFit/>
          </a:bodyPr>
          <a:lstStyle/>
          <a:p>
            <a:pPr lvl="0" algn="just" fontAlgn="base">
              <a:spcBef>
                <a:spcPct val="0"/>
              </a:spcBef>
              <a:spcAft>
                <a:spcPct val="0"/>
              </a:spcAft>
            </a:pPr>
            <a:r>
              <a:rPr lang="en-US" sz="2800" b="1" dirty="0">
                <a:solidFill>
                  <a:schemeClr val="bg2"/>
                </a:solidFill>
                <a:latin typeface="Times New Roman" pitchFamily="18" charset="0"/>
                <a:cs typeface="Arial" pitchFamily="34" charset="0"/>
              </a:rPr>
              <a:t>1955:</a:t>
            </a:r>
          </a:p>
          <a:p>
            <a:pPr lvl="0" algn="just" fontAlgn="base">
              <a:spcBef>
                <a:spcPct val="0"/>
              </a:spcBef>
              <a:spcAft>
                <a:spcPct val="0"/>
              </a:spcAft>
            </a:pPr>
            <a:r>
              <a:rPr lang="en-US" sz="2800" b="1" dirty="0">
                <a:solidFill>
                  <a:schemeClr val="bg2"/>
                </a:solidFill>
                <a:latin typeface="Times New Roman" pitchFamily="18" charset="0"/>
                <a:cs typeface="Arial" pitchFamily="34" charset="0"/>
              </a:rPr>
              <a:t>The White House announced that Archie Alexander, a wealthy construction pioneer who replaced </a:t>
            </a:r>
            <a:r>
              <a:rPr lang="en-US" sz="2800" b="1" dirty="0" err="1">
                <a:solidFill>
                  <a:schemeClr val="bg2"/>
                </a:solidFill>
                <a:latin typeface="Times New Roman" pitchFamily="18" charset="0"/>
                <a:cs typeface="Arial" pitchFamily="34" charset="0"/>
              </a:rPr>
              <a:t>DeCastro</a:t>
            </a:r>
            <a:r>
              <a:rPr lang="en-US" sz="2800" b="1" dirty="0">
                <a:solidFill>
                  <a:schemeClr val="bg2"/>
                </a:solidFill>
                <a:latin typeface="Times New Roman" pitchFamily="18" charset="0"/>
                <a:cs typeface="Arial" pitchFamily="34" charset="0"/>
              </a:rPr>
              <a:t> as Governor of the Virgin Islands had to resign because of “poor health”. </a:t>
            </a:r>
            <a:endParaRPr lang="en-US" sz="2800" b="1" dirty="0">
              <a:solidFill>
                <a:schemeClr val="bg2"/>
              </a:solidFill>
              <a:latin typeface="Arial" pitchFamily="34" charset="0"/>
              <a:cs typeface="Arial" pitchFamily="34" charset="0"/>
            </a:endParaRPr>
          </a:p>
        </p:txBody>
      </p:sp>
    </p:spTree>
  </p:cSld>
  <p:clrMapOvr>
    <a:masterClrMapping/>
  </p:clrMapOvr>
  <p:transition spd="slow">
    <p:wedge/>
    <p:sndAc>
      <p:stSnd>
        <p:snd r:embed="rId2" name="wind.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AUGUST 18th:</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685800" y="5791200"/>
            <a:ext cx="7772400" cy="646331"/>
          </a:xfrm>
          <a:prstGeom prst="rect">
            <a:avLst/>
          </a:prstGeom>
        </p:spPr>
        <p:txBody>
          <a:bodyPr wrap="square">
            <a:spAutoFit/>
          </a:bodyPr>
          <a:lstStyle/>
          <a:p>
            <a:r>
              <a:rPr lang="es-ES" sz="1200" b="1" dirty="0" err="1" smtClean="0">
                <a:solidFill>
                  <a:schemeClr val="bg2"/>
                </a:solidFill>
                <a:latin typeface="Bookman Old Style" pitchFamily="18" charset="0"/>
              </a:rPr>
              <a:t>Courtesy</a:t>
            </a:r>
            <a:r>
              <a:rPr lang="es-ES" sz="1200" b="1" dirty="0" smtClean="0">
                <a:solidFill>
                  <a:schemeClr val="bg2"/>
                </a:solidFill>
                <a:latin typeface="Bookman Old Style" pitchFamily="18" charset="0"/>
              </a:rPr>
              <a:t> of:</a:t>
            </a:r>
          </a:p>
          <a:p>
            <a:r>
              <a:rPr lang="es-ES" sz="1200" b="1" dirty="0" smtClean="0">
                <a:solidFill>
                  <a:schemeClr val="bg2"/>
                </a:solidFill>
                <a:latin typeface="Bookman Old Style" pitchFamily="18" charset="0"/>
              </a:rPr>
              <a:t>Text:  The </a:t>
            </a:r>
            <a:r>
              <a:rPr lang="es-ES" sz="1200" b="1" dirty="0" err="1" smtClean="0">
                <a:solidFill>
                  <a:schemeClr val="bg2"/>
                </a:solidFill>
                <a:latin typeface="Bookman Old Style" pitchFamily="18" charset="0"/>
              </a:rPr>
              <a:t>Daily</a:t>
            </a:r>
            <a:r>
              <a:rPr lang="es-ES" sz="1200" b="1" dirty="0" smtClean="0">
                <a:solidFill>
                  <a:schemeClr val="bg2"/>
                </a:solidFill>
                <a:latin typeface="Bookman Old Style" pitchFamily="18" charset="0"/>
              </a:rPr>
              <a:t> News </a:t>
            </a:r>
            <a:r>
              <a:rPr lang="es-ES" sz="1200" b="1" dirty="0" err="1" smtClean="0">
                <a:solidFill>
                  <a:schemeClr val="bg2"/>
                </a:solidFill>
                <a:latin typeface="Bookman Old Style" pitchFamily="18" charset="0"/>
              </a:rPr>
              <a:t>Sports</a:t>
            </a:r>
            <a:r>
              <a:rPr lang="es-ES" sz="1200" b="1" dirty="0" smtClean="0">
                <a:solidFill>
                  <a:schemeClr val="bg2"/>
                </a:solidFill>
                <a:latin typeface="Bookman Old Style" pitchFamily="18" charset="0"/>
              </a:rPr>
              <a:t>, Page 29</a:t>
            </a:r>
          </a:p>
          <a:p>
            <a:r>
              <a:rPr lang="es-ES" sz="1200" b="1" dirty="0" err="1" smtClean="0">
                <a:solidFill>
                  <a:schemeClr val="bg2"/>
                </a:solidFill>
                <a:latin typeface="Bookman Old Style" pitchFamily="18" charset="0"/>
              </a:rPr>
              <a:t>Image</a:t>
            </a:r>
            <a:r>
              <a:rPr lang="es-ES" sz="1200" b="1" dirty="0" smtClean="0">
                <a:solidFill>
                  <a:schemeClr val="bg2"/>
                </a:solidFill>
                <a:latin typeface="Bookman Old Style" pitchFamily="18" charset="0"/>
              </a:rPr>
              <a:t>: http://</a:t>
            </a:r>
            <a:r>
              <a:rPr lang="en-US" sz="1200" b="1" dirty="0" smtClean="0">
                <a:solidFill>
                  <a:schemeClr val="bg2"/>
                </a:solidFill>
                <a:latin typeface="Bookman Old Style" pitchFamily="18" charset="0"/>
              </a:rPr>
              <a:t>pressitt.com//public/files/2012/01/29/9411/University-Games-Logo.jpg</a:t>
            </a:r>
            <a:endParaRPr lang="en-US" sz="1200" b="1" dirty="0">
              <a:solidFill>
                <a:schemeClr val="bg2"/>
              </a:solidFill>
              <a:latin typeface="Bookman Old Style" pitchFamily="18" charset="0"/>
            </a:endParaRPr>
          </a:p>
        </p:txBody>
      </p:sp>
      <p:sp>
        <p:nvSpPr>
          <p:cNvPr id="17409" name="Text Box 1"/>
          <p:cNvSpPr txBox="1">
            <a:spLocks noChangeArrowheads="1"/>
          </p:cNvSpPr>
          <p:nvPr/>
        </p:nvSpPr>
        <p:spPr bwMode="auto">
          <a:xfrm>
            <a:off x="609600" y="1066800"/>
            <a:ext cx="7848600" cy="3962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2001:</a:t>
            </a:r>
          </a:p>
        </p:txBody>
      </p:sp>
      <p:pic>
        <p:nvPicPr>
          <p:cNvPr id="16386" name="Picture 2" descr="http://t1.gstatic.com/images?q=tbn:ANd9GcTiHdDUK_cqy_SjDuN28K7yiLiMEEyDIMDaMIXDTYjtfrFWAH2I:pressitt.com//public/files/2012/01/29/9411/University-Games-Logo.jpg"/>
          <p:cNvPicPr>
            <a:picLocks noChangeAspect="1" noChangeArrowheads="1"/>
          </p:cNvPicPr>
          <p:nvPr/>
        </p:nvPicPr>
        <p:blipFill>
          <a:blip r:embed="rId3" cstate="print"/>
          <a:srcRect/>
          <a:stretch>
            <a:fillRect/>
          </a:stretch>
        </p:blipFill>
        <p:spPr bwMode="auto">
          <a:xfrm>
            <a:off x="3352800" y="3886200"/>
            <a:ext cx="2571750" cy="1781176"/>
          </a:xfrm>
          <a:prstGeom prst="rect">
            <a:avLst/>
          </a:prstGeom>
          <a:noFill/>
        </p:spPr>
      </p:pic>
      <p:sp>
        <p:nvSpPr>
          <p:cNvPr id="3" name="Rectangle 2"/>
          <p:cNvSpPr/>
          <p:nvPr/>
        </p:nvSpPr>
        <p:spPr>
          <a:xfrm>
            <a:off x="575186" y="1524000"/>
            <a:ext cx="7730613" cy="2246769"/>
          </a:xfrm>
          <a:prstGeom prst="rect">
            <a:avLst/>
          </a:prstGeom>
        </p:spPr>
        <p:txBody>
          <a:bodyPr wrap="square">
            <a:spAutoFit/>
          </a:bodyPr>
          <a:lstStyle/>
          <a:p>
            <a:pPr lvl="0" algn="just" fontAlgn="base">
              <a:spcBef>
                <a:spcPct val="0"/>
              </a:spcBef>
              <a:spcAft>
                <a:spcPct val="0"/>
              </a:spcAft>
            </a:pPr>
            <a:r>
              <a:rPr lang="en-US" sz="2800" b="1" dirty="0">
                <a:solidFill>
                  <a:schemeClr val="bg2"/>
                </a:solidFill>
                <a:latin typeface="Times New Roman" pitchFamily="18" charset="0"/>
                <a:cs typeface="Arial" pitchFamily="34" charset="0"/>
              </a:rPr>
              <a:t>The Daily News announced the Virgin Islands is taking part in the university games.  A delegation of the Virgin Islands college athletes will swim, serve, and dribble against some </a:t>
            </a:r>
            <a:r>
              <a:rPr lang="en-US" sz="2800" b="1" dirty="0" smtClean="0">
                <a:solidFill>
                  <a:schemeClr val="bg2"/>
                </a:solidFill>
                <a:latin typeface="Times New Roman" pitchFamily="18" charset="0"/>
                <a:cs typeface="Arial" pitchFamily="34" charset="0"/>
              </a:rPr>
              <a:t>of </a:t>
            </a:r>
            <a:r>
              <a:rPr lang="en-US" sz="2800" b="1" dirty="0">
                <a:solidFill>
                  <a:schemeClr val="bg2"/>
                </a:solidFill>
                <a:latin typeface="Times New Roman" pitchFamily="18" charset="0"/>
                <a:cs typeface="Arial" pitchFamily="34" charset="0"/>
              </a:rPr>
              <a:t>finest university athletes in the world.</a:t>
            </a:r>
            <a:endParaRPr lang="en-US" sz="2800" b="1" dirty="0">
              <a:solidFill>
                <a:schemeClr val="bg2"/>
              </a:solidFill>
              <a:latin typeface="Arial" pitchFamily="34" charset="0"/>
              <a:cs typeface="Arial" pitchFamily="34" charset="0"/>
            </a:endParaRPr>
          </a:p>
        </p:txBody>
      </p:sp>
    </p:spTree>
  </p:cSld>
  <p:clrMapOvr>
    <a:masterClrMapping/>
  </p:clrMapOvr>
  <p:transition spd="slow">
    <p:wedge/>
    <p:sndAc>
      <p:stSnd>
        <p:snd r:embed="rId2" name="wind.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AUGUST 19th:</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6" name="Rectangle 5"/>
          <p:cNvSpPr/>
          <p:nvPr/>
        </p:nvSpPr>
        <p:spPr>
          <a:xfrm>
            <a:off x="533400" y="5715000"/>
            <a:ext cx="7772400" cy="646331"/>
          </a:xfrm>
          <a:prstGeom prst="rect">
            <a:avLst/>
          </a:prstGeom>
        </p:spPr>
        <p:txBody>
          <a:bodyPr wrap="square">
            <a:spAutoFit/>
          </a:bodyPr>
          <a:lstStyle/>
          <a:p>
            <a:r>
              <a:rPr lang="es-PR" sz="1200" b="1" dirty="0" err="1" smtClean="0">
                <a:solidFill>
                  <a:schemeClr val="bg2"/>
                </a:solidFill>
                <a:latin typeface="Bookman Old Style" pitchFamily="18" charset="0"/>
              </a:rPr>
              <a:t>Courtesy</a:t>
            </a:r>
            <a:r>
              <a:rPr lang="es-PR" sz="1200" b="1" dirty="0" smtClean="0">
                <a:solidFill>
                  <a:schemeClr val="bg2"/>
                </a:solidFill>
                <a:latin typeface="Bookman Old Style" pitchFamily="18" charset="0"/>
              </a:rPr>
              <a:t> of:</a:t>
            </a:r>
          </a:p>
          <a:p>
            <a:r>
              <a:rPr lang="es-PR" sz="1200" b="1" dirty="0" smtClean="0">
                <a:solidFill>
                  <a:schemeClr val="bg2"/>
                </a:solidFill>
                <a:latin typeface="Bookman Old Style" pitchFamily="18" charset="0"/>
              </a:rPr>
              <a:t>Text: The Avis, page 2</a:t>
            </a:r>
          </a:p>
          <a:p>
            <a:r>
              <a:rPr lang="es-PR" sz="1200" b="1" dirty="0" err="1" smtClean="0">
                <a:solidFill>
                  <a:schemeClr val="bg2"/>
                </a:solidFill>
                <a:latin typeface="Bookman Old Style" pitchFamily="18" charset="0"/>
              </a:rPr>
              <a:t>Image</a:t>
            </a:r>
            <a:r>
              <a:rPr lang="es-PR" sz="1200" b="1" dirty="0" smtClean="0">
                <a:solidFill>
                  <a:schemeClr val="bg2"/>
                </a:solidFill>
                <a:latin typeface="Bookman Old Style" pitchFamily="18" charset="0"/>
              </a:rPr>
              <a:t>:  http://www.lssvi.org/kayak.html</a:t>
            </a:r>
          </a:p>
        </p:txBody>
      </p:sp>
      <p:sp>
        <p:nvSpPr>
          <p:cNvPr id="18435" name="AutoShape 3" descr="data:image/jpg;base64,/9j/4AAQSkZJRgABAQAAAQABAAD/2wBDAAkGBwgHBgkIBwgKCgkLDRYPDQwMDRsUFRAWIB0iIiAdHx8kKDQsJCYxJx8fLT0tMTU3Ojo6Iys/RD84QzQ5Ojf/2wBDAQoKCg0MDRoPDxo3JR8lNzc3Nzc3Nzc3Nzc3Nzc3Nzc3Nzc3Nzc3Nzc3Nzc3Nzc3Nzc3Nzc3Nzc3Nzc3Nzc3Nzf/wAARCAC+AMQDASIAAhEBAxEB/8QAHAAAAQQDAQAAAAAAAAAAAAAABgAEBQcBAwgC/8QASBAAAQMDAgQDBAcFBQcCBwAAAQIDBAAFEQYhEjFBURNhcQcUIoEVMkJSkaGxI8HR4fAWJDNiciVDU5KisvEXREVkgoPC0uL/xAAZAQACAwEAAAAAAAAAAAAAAAAAAwECBAX/xAAxEQABBAEDAgQEBgIDAAAAAAABAAIDESEEEjFBURMiMnEUYYHBBSNSkaHRseEzQvD/2gAMAwEAAhEDEQA/ALxpUqVCEqVKlQhKsUs1rfebYbU48tKEDmVHGKgkAWULZWp+QzHRxvuJbSOqjihm7aoCEK90IabSPifd2AHof31WF/8AaPES6sQeO4SAceItRDYPl1PywPOuY/8AEDISzTs3Hv0/dX2VlxVuStSxkEpitqeV35D+ND911qImRKnxIh6JJHF+HM/hVXIb1dqCIZkyUIVuLZdwhXACkDOyU5UcjvWrQ1ks92cdTKMlUhrC1pCwlCgVY5gcRxtnNZJTM5jnyzYHIb0+qu2gcBGE72kwE/VlzpJ6+GgpT+ZFM/8A1DacGGoMt1J+8+O3zoY01YWrnqV+FLaDUaMpa1sNqOMBQSlAJ3xnmeeM1vZ1DJavyo48EQhILPufgI8IJ4uHGMZ5DOe/4CTodO5xblxAs2Ub3ADoiJn2gkN8abc6nviV29E+dPo3tJhFQDzFwbVkj9i6lf5ZFQky2t2jXNubgfs2ZKgoIG4QnJC0b8wSAfLOOm7X2hzlM35MYKbQ0yyhxCEtpGFkElRwN+nM/rRFp9I+RrIgaIu7UFzwCSrGga7t76UrROeSDt/eIykjPbIBH51ORdStPbtlp5I5llYOKq7Uz6LdcY8eGxDiOpjMrkraaIK3FjJAHJI67Ctd2tr1sQ3JuF0jw5b6ipKGm3Mp6kcSegzvtjPWnuYWNBjlIvgHP+1AN8hXRGu8OQoJDoQv7rm38qfg55Vz/wD2kvVnKE3Jv3llZ/ZqVjKxzylQ+sMEb0Yaa1uzL4UxZPA4f/bSOZ9N9/kflR8bPCLmbbf1BTtaeDlWjWaiLde40shCleE6eSVHn6GpYEGulDPHM3cw2EsgjBWaVKlTVCVKlSoQlSpUqEJUqVKhCVYNImoq93dFuaAThT6x8Cew7mlyysiYXvOApAs0tt1urFub/aHidUPgbB3P8qrLWOtmbceKa4XZJSS1EbPLtn7o8zuelQmudaqt7i48ZaX7o5spR3Szny+95dKCX4cC0T0uaqMqdNfQHH47ShhAUNuJZ5rwc4GwrjkSa1wdLYZ0aOT8/ZMw3ATG/ajud9kq97d4WBulhvZCPPHX1NRI4T0360pfhCQ6iO4tbIUfCU4kJKkZ2JHTvWHG3Wm0LdbWlKxlJKSAofMb/Ku3E1kbA1goJJs8o/8AZfdOG4yrc+oKRJRxtpUeak8x80n8qeWowNOa2+jmoz4cdV4JfdeBBCxlOEgAYPwjck0DaflogXiNKU+psMOBZUhHGcDmAMjORt86JLvqI6gvUaTZLE4uXHUkoWrLpUEkkZQNtic59K5ep0p8d5A8jxnNC+ia11gfJTz0trT3tCeffyiJPaSounkknByfLiScnzqGuGmrt/at11iG4uI9K8duQjBa4OLiJK+Q2re/p/Wl+Qk3ea2yyk8SG33QAnz4EDnW6N7OilIQ/eWgOqGmiR/3UiJ8UQ3F43VtNAnhSRfRbrlqKA/7Qbe97ygw4h8Eu80lSs5PoCQM+RpaitV0m6yS+3CcchPhnhlJTxNBsJHESobADHU17T7OIqPq3RzPnH/nWlfs8dDK0Rb4yVc8OtrTn8Cf0qY/hoy0seRTduQf36I8xwUwv8965328XKCpK40daSHk74SClCSPnjHz6USpdi64tP7Mhu4x+aSTspX6pVj5Y8txtixao0+l4NRkSozwHjIjhLwdSMjhKdlY3PLyrVbNVw7El8Q7L4U93CVFyQtQTjfBSRkDONs9OdWmjMrG+Abcz0kEfW1DTt5TB16ZcpcaBgeK3/dWmwTt8Rzk98k7+VEOsLdYokllhTpiTnEhS3mU/sweQUpA5ZOfq8scq96EgeCmXqG5OtFsNqUlSVpURnJWpWDseYwd96H71e4F0jvS3YiBcn3OAHiXhDKcEEjlxHlt0B2q258moDGelmDXc/ZAw3KnoWqJ+nJgt1+SXkAAh4KClhJ5EH7Q9d/OrV07qpp1hpanxIiLHwPJ3KfX+e4rnO5z37jLVLkEFa8ABOwSAMAAdqdWDUM2wyvEYVxsqP7VknCVj9xHerSfh72DxoMP6joVAkHB4XWTTqHUJW2QpKhkEHINbKrzRurGJMRD8d0uRFnC2z9ZlXUEdMfnzo/adS6gLbUFJUAQQeYrTpNW2cEHDhyFDm0tlKlSrYqpUqVKhCVYNZrysgJJPIdaEJndbg3b4innCCeSE9VGqZ9oGr12tlSg5x3SUMoHRpP3seXSiPXGpWGG5E54kx4w4WEZx4ij0HmT+XpVQWV61Xq4zZupZyESJAU0wlSCUoUpJAWegCeg71xHH4uUyOH5bOncptbR80NNSnUzEynFqW6lwOcStyo5zvVnv6p0fO8O53GOHZwQEltbClLT+iSOe5NAF/09OsbwTKSFsOf4Uhs8TaxjofTpT/8As/cLLb4t+mxYkmGsp4o7quI8KuXEOme4ORtW3Ux6ecNcXV0FGr+So1xbaMZ13s+qdL3hxUEMrgs8SC4hJKT9kpI5b7Yobul/uGsosG0QrYPEYIUrgVxZITw7ZA4E47nt2pQmZmrZC7baWG7bZGnONxLaMAdis81rxy3x12q3dLaTiWuElqM34LJAKlH/ABHj3J7f0BWSOFsLtjBbrsAn046/0rk3lBWm/ZswCF3RKpcg4yw0eFtHqduL8h61ZNu083GZS1huO1/wYyAkfjUww02w0G2khCR0Ax/5raOwra3Rhx3Tncf4+gVN1cJsxbITX1Y6Ce6/iP507bSEbIASPIYry4sIQVK5cufWouddylammBxnIAVxZSk9sdadJLDpmbn4CAHPNBTRUvfOdue9aXWWXdnWG1/6kA0JwNUpnyHmYsthxxHxKT4agCAcEpP2hkEZGcURQ7m3I4kuApXtwozuR386XFrYJXbAaPYiipMbmi15es8JzdKSwehQrA/DlQ9f9JR7g2UTYjU5IGEuBPC6n5jf8DRgRyG+3esfV+dTJo4X+aqPcYKgPIVE3LR90sbjszTchb7QBDkdSRx8PYp5LHqM+VDNwvEV2CWGLRGhyXFZfeBJyQdggH6g7/hXSE2CxLHEpPC4OTifrD+PpVc650K3cip5CUsXDB4HgPge25KHQ+f6isx3aZ4dNlv6uv17qTkYVT22DIuk5mFFQFOuq4U5OyeuT5AZozvNk0tpuE23clSZkpwYCG3OFSv83DnAHr+dQ2ilvWfVLkaW0GZnu7rLSXdh4pTlIye5GPn86aQLHetSXl5MlLqHeLMmRIQQG/Xbn2SPyFWnc58tuftYBeDz/pQ0UMDKfQ5ytOuxrzaFPO2uWotOMu44klPNJxsSBghXXHrV3aP1Cy8wwpp7xIcgAtr+4T3+e2KqDXDEO22q36btaVuvl/xlj6yySCATjqck47D51701Kk6R1CqxXNz+6SSFMukYSFHkodgdwR0I8qwv87RqIvWLx1c0K4waPC6TScis1CaauPvcXwHCS80Mb8ynof3VNDlXYgnbPGJG9Utwo0s0qVKnKFioDV1wMO3+C2cOv/CD2T1P7vnU8dhvVWe0G+iObhNJyiMgtsp7qGw/6jWD8QlLItreXYCvGLNlVlrS5M3fUbFqXLRHgRVkPOqOwV9o+ZA2HnUjedLW/U0dqfpyc1xNMpbSyT8GEjZPdJ9edVutS1rK1niKjxKPcnnW6BPmW2SJEGQ4w4ORSrn5HuKPgnsY0Quot/Y97RvF+ZFlgl3m0T2NPXWCuRDkLCFxJCeIcJP1kHsNzttt0NNGGrnf7oNPRJzrttjvK4OI5Q22kkBR74Gw9dqzO17ep1vVDPu7PiJ4Vust4UR1HYZ8qsv2aaWRbLehTyQH3uFyQf8AtR6DO/8A4pTvEZktAe7isi+/0Ugj6Ii0rp6NbILLLDPAw19QHmpXVaj3NEycAY50xmXCBbw17/NjRQ4SlvxnUthR7DJ3p4ypDzaXGnEONqOONtQUPxFboIWxM2jnr3JVSSfZZ8VoL8NTh4+2K2DPX5VGFxsul4qT4ocOEE8ugBFSEdwvIJUjhUjZQx/GnKqb3F5SG3S26Eqbb3SfM8xVVasenyLi7Z4TlwMh5lDkZqI6ltBbTxeLx53J2ON+nrVpz2+J7w1pbCX0cAWoA8KuY6ZqstW2SbMlSHIsGLJdKUJQ6t9TbjXCTxJTg4IVk9a5mpc1urY6X00eeLTmC2EDlQK4L81ERm2tXjC0508n3ltJSkHLwJB/A7+fka6LuapEdctiS+4wmUpMdc1SVOBIACuIp2O5OCDyxzoDWwu4hbVttML3u4njaaalOcVr4DhaVZ5BR3HrtmrD0faHYrkjhjRYbTjocTFacU4hoBIB3IyScZ8qnXljixrT57HvX9IjDgDfCO2VAo4Qvj4Tgn+vWvSiEpKlHCRuT2rVGKi1laEIUpRVhIGPyrXMXupgp+sg8ROdgcj9xrpC6ykrc26h0EoUDg4O2MGvMhpt9tTTyeJJ/LzFaYi2+NxLZGwSogdOlbnnW2G/FkOIZb++6oJT+JoIBFI+arX2iaN+lGguOAJzI/YOcvFA+wfPt/OgzTF01VefEtrF7Sw6zgESEZc4OSiDjJKdtue4q9JKY9wiAtuNONrGW3EKCgfMEVS/tAtr+n71H1HbU8Cw9wvoxtx+Y7KGQf51ypIfDd4OCD6byAeyaDeQpqJHtOmnXmY/Fcb4ttTigpWZD2BuOvDnnjmcdaEpz8/Vttuzs+Ohly2EOsq4eEI6KaJPMkAHfqnzoO+k5SJT8lp5bbr3EFqQogkK5jPavCpslUX3Tx3Pd+MueFxHh4jjJx8hTYtAYzvLrdjJ+3yVS+8K7vZlqhU2CxKdUVSYx8GQM/WT975j8wauZC0rQFJIIIyCOork/wBnF1MDUKI6lYZmDwVAnYK5pP47fOul9KTPebYG1HKmTwb9un9eVLgHw2rdB/1dkfdS7zNBU5SpUq6iWmd0kCJb5Egn/DbJHrjb86529pk5QYhwuIkrUXnPPGw/MqPyq89bP+HZg3/xXUpPmBk/urm3XkkyNSSE5yGUpbA9Bn9Sa5j/AM3XNb0aL+qZdMtDhTtt+FY4acNsrcbccQhRbbAK1hOQnPftvXnHlXVuylKd0HaBc9Qs+KniZjjxnAeRwRwj5kiuh4DIYjJQr653UfM1V/sjtoTFXKWnd57f/SjI/UmrUBNYYvzJ3ydBgfdMOGgKO1VamLvZZLDkNuW4EEsoWspyvp8QGU79RVBRJ1301Oc9xfkwZLKsONocxg9lDODXSQODkHGBVae0LRlphQHLoyl5lIVgtsIyElXXPJKduvcbitLu6mMjgppa/aSi8oZt+oGWozpUkGa0gBKvJaT9XOBuDj0o3Ei5RH3Hoq1PpkKU4hGQUAFfwhPUgJGMpJ3OeQOeeZSQk4z8PMcXb1FFvs+1u/p6QmBcCZFmcPxtLHF4X+ZHp1HX1oDlZ7Oyue332Hd2EtS0eEpaylPFkE4VwpPQgqIOEnB2PPBrdJYwUme0XE44EOs53Hnio+72mLNablMrS6g4dZcC/hPw5HEeoKdgrmM4zwnFPLVdVRoSEXUqDyh8ISMqKQM79M4xy7ZxVJmxvYRILCWCQcJqzCtbbodSpRdUcvlDe57ZIGefepSPHC0BtbSm4wOUBR+Nfbbp55pwxPS+yXkx1JQU8QcJ59/OvEpxouqYlthbDzZSOMZSoYOQfXtVIdNDEdzG0UOe53Kjp2oUtuqiQEhT/hlxGUKKFpH3VDHFtxciB8JGc1GG5S7d77OvEtr6NxwsqWgI4DxZGcbLVglOwyQgHHMmQk+46dtD1yualLbjoJCVqC1Ek/CjP2lEnr375JonVepblqWeqRPcwyg4aaSfgbHYfvPM/gKeXUpay0Yah9q0x0GNpiP7mwNvenWwXVdylP1U+pyfSozQlre1ZqEP6gYm3aOg5ceckHgaVzHED9bP3QRQpFiqkyWWAhxZdwkcCOI4zuQkbk+X6VfmktJwNNtKXGBckPJAW4sEYHYDO1VBJKY4BoU+whuOylphtLTaBhCUDASPICh3WVqaulsfZcHwvtltZH2TzSr5H9KIya0S2fHjuNjmobevSl6qLxYiG8jI90ppork2UyuM+5HeTwutKKFp7EHBrTRX7S7f7lqd1xIwmShLo9eR/MUMxIzsuS1HjoK3XVhCEjqScCmwyiSJsncKCKNLyy4tl1LjauFaSFJUOhG4rpr2eXX3tcaQn6kyOFYHIKxn9eIVzPJZcjPuMPJKXG1FKknmCDg1cnsjuP8AsaEoneLKKDv0zn9Ca5/4j5fDmHQj9irx9Qr4pVgcqVdNLQfr9e0FvP2lKI/AVzPf3vFvlwcO+ZC/yOK6R18f75CHTgO3zFcxzzxTpBVuS6sk/wD1Gubps62U9qV3+gKxtNxbRH02uJLnRPEmo45A8dOU5Hwjn9nn65qv5TXu0h1kuJWWlFHEhQKTjbII5g8xTLixXsKHCR5Vqg05ic5xdd5VXOsBX77OI4a0/DGP/bpJ9VEmjAHehzRSQmxxgP8AgM/9lECTS9F/w33JP8lWfytyTUVq5bqdOz1siX4nh7e5hPiDcZIyDt364zjevT99tcV+YzJmIZciNoceC9gEqyEkd8nbA3ya9aijInWKYwYy5KVtZDJc8HiOxAKvs+Z8q1HhVHK5veIKPh4c43KV5yfPPWtH1sferfJSELV8KknPVORjyPMjsa0JxnckDBxjfJ6UsLSSr89nTMqZoa1F5aeJtboZDyCpKkBfwnGfXFEivjbPjsltS3SvDiQSOWcd99hWI8u2W6zRpAkssW1EdsMurUAgIwAk5/D50POe0TSodPFdW+JCylJShRSACBkHG/ceQPzZ0WZ3KJo6UtshAGEhP7/4k/hWx5TKoSkyE8fBhJTnB4s4GD09aBx7T9OKUtPE54ZDQyob43Khj/LgepVtyzW2H7QdNXKS1485cLxG0lwOpBQFc1IKhy9cb52qUUo32utSmNPW9KUobYVKWp1DWSlKyj4Mnqdl79yaqRONsAjly22/rNX97SzGXoi4OPlPCUoUyo/aXxApx+Z9M1QbI41AIOVEkgcQzjFKdynxnyog0E087qmEmP74FcQKvc3Ahzh2ySTsU9x2roQq3P8ACqD9nsL3zVcNDrbToQfEKHXeAgDfKcfWUOeOv5i+CD1yDVmKkvK9GlnG9eSawVbHParpSpP20xAh+G+E7pcdaz5bKH6mhv2evWqFdXJ92ltsFhGGUrBOVKyMjAPIZ/EUa+24ZjNn/wCbGP8AkqoMkVh08fi6Z0RNZI/lXcadaKvaBItM+5pn2qUl1byf26Qkj4hyVuBzH6VP+yV4iLcmc/VWhYHmQR+6q2zmj/2UE+Pcxn/doP5qpethEehLLuq/ypYbfa6djL447S+fEgH8qVaLWr/ZsXP/AAk/pSrcwnaFQoV9oQw9BWOoUPwINc1y4Mh2dcfCaKxGWtbvL4U8eMn5kV077QGswIr33HiM9sg/wqh25zdh1tc3HQrgcSvhSkZKyoBSR8yK54c6LVS7RZoEJlWwIUatc+RgR4Mp0n7rCjv+FO5OnLlDtDk+ayqOhLqGwhwYUriBOcdtvzqz4su+Src9I9xYjPcGWGHnCpR/1fd26fjih27Kv1w0zdXL5GajIaS2tlATwkqCxnG52wcfOoZ+ISPfVNABAOc/RBjAGFYmg5Ae0/FWCN47X5Aj91P79fWLCiK7MacMd90trcQM+H8JIOOoOMY50KeyWcH7E0xsVN8bOPMHiH5GjadGZmw3mJLSX2lJOWyBuenPrWnSGmOZ+kkfdUkGbCqvWLTFy1cxLjTUe4ym0uGSCeFpLYPGSMZyANhjOSB1q0rNdY+pLSqb7utMZ9biAh3B40A4yR5jp/Qpe/N2vxH2YsWZAfZWkFt98KCc88oIztnmM8u24seDfY9v1NatL24IRBEchTikEKUspJSPLlknua0tKS00bVfa+0xLtdwW+oodbdy4Exo6w3HRnhSnOMDlyz59aDDzxkjHn+6ukml2vVVoKlsiTCU6QpCxgKU2s88HcZGfQiqz1R7NZMNAetSlSkJQnjTjLjjil4wlI5ADByTUVS1NeDhAzd3n+6sQHJrvuKXkueEXDwg5G+KeNyGkPj+8oAS42efIB1eT8gQfnTrS8F6NrSzMzY6wn6SQ2Ur3SopWEkZ5HB2qw7TFj+PZP2LRH9pJSD+zG4+PA9NquHUgs3Eqr2HmwGgZCBhtA3I2IbcGPzA+YpLkNBlYEgDLCgNx1joTjl3GKtWyss++aYHhN4NwuCT8AOcKXgHbpTSxMNLY06C03g2645+Eb/GoDpU+Jak6euqq2ddrjcUMtzZb7yGkhKA46VBIAwMdv5VrY4idt87cJwfLlUjY9Oz7o1xxYzjiG2wpXAMqUnIB4c88E7/PrVp6c0Axbmv9pqEhIWsKZICm3UlICVbjKSMnbNLpTuAWfZrpxVtjOXGYgNLdBCmXmEoUwpJIKgrOycf1tRJIuL6rgwtri+imWDIeeQCSvKCUDHMDG+OZ58qY3+5oWmbbXY7y2AllDjiQQEhRKlq8wlCSRz336VDokOPL4ojzpE0pbZLLXEGeE8t+fJOT1KUDYA1dooLO5xcbRlbZhnwWpRZU0HhxpQo/Fw5PDnzxg/OnGaj7N7yYfFLfbeUVEI8M5SlI2AB+0epJzkk7nanwIByTgDfP51JNBA7KoPbU/wATsVhO5MhasDySlP6k0E3KxMt3SNa7Y+5KmuYS42prhDayAeHOTnGTntipv2m3LxdTx9gpMdIcUnuVK4iPwxRHFf0xHfk6jZlN+LIBUoFwFSSdyAnmFE7VyRO+GFrgCd1n6k4tNoEoKvOh7naoJmKWy+2gZcDSjlA74PMVL+ytJSu5r/ytj/urXaNR3K5XabJlKX9Fhh0vNEfs0I4TgeucDuak/ZbGV9GSXAMF6QED0AA/U1XVPm+FeyWi7HHzPCGgbsLoi2p4LdFT2aT+gpVuaQG2kIHJKQPwpV1WtpoCWVE6sjmTYZSQMlCfEHqnf9M1z3q4/Rmq7bdSMIVw8Z/0nB/6SK6acQlaFIUMpUCCO4NUD7SrOpFulMlJK4LvGMcynkf+kg/KsGpaGaljzw7ylXZ6SEJXO7365XopgIkj3d39i0y2oddiRjqO9Trdp1HfTHb1A80zCStK3I7eAtz14f3namydYPw9OwXm4yX3VpLLi1L2C0Y2ONzlJBqP1Nepci3xli8IbdcaT4sGKo4BOTniHkRsTStkzi1rGBtYvk/+91bA5Kk/Z/JXZNTTrQ+SCFkoCuqkH96T+VXC4EvtKTxKCHEbKQcEAjoR1rn+6vqZdtdxivpemxmW/e1tHiQlQPwAq5ZKdj6VdOlrszdbWy60sYKeNA6hJ5j1BrQxxjlDjw7n3H9hV5Hsq61dZmLZOebhtS5BUkqekPIyhAPPmN/Un8aH0OvuuqkqcUAI6m2XCSnw8DhCCcnGx4Rk8iKuXUtkF7jttSJzkeI2Qt1LeAFY6knt/PnvVT2WzmVe7YlUZxECfLLSPiIK28gK3O+OBWCf51pIIWYtoom9mCb3MkRkuOvx7NCCnOBpRQl5xRJGcfW57jkAkDbNWfKlsxYz0mQ6ltllCluuHOEpHMn+s0Ch+dZT7vZkL+j2HFOGIhvgUpOSVlJ/d1pprqLqHVMeEbO2F25bfjBLboCXM8iTkZ25DG2+aiOYPxSeGAdVGztbfT2s7PHgtIbgInMJQ6tseK4PFSonP2UkgHhHYZ7UR2wgSbN0A1TI5/8A3KErD7ONStzI8p52Jb1R3g4krIWoFKgrOAN9wNiaI9T2+6WC1qnwZzciRAnG4KaXHTgKXkEnHkc8PbPam0mNeAnNlJ9+0vv/APFLiMfNZrTpzBa0yOYMC4j4Tz+M1XbGtbuj3BDDccPw5Lz7S/B4ipbucgpJx9o4AFWVZtNXNdlt+LoYs6PFcQhIYQQ0Xd1ZynKuY3zt05VACuZQRShvZ9rwR0s2y8lpLHAA1KDaUeGccl4O4P3sZzz8rTO+Ck8W2xAyDVJuey/USFDw1QF4GAfFPTbqO1HFnF6sGl/dryplZQFNsnxTx8HIJTgZV1xnl6Yoc7aLSSAtuoLm0zOkMKc4CF/GeyQlHz2Ofx89tcGxPXB1Ep4eDFdTwOMqG5RueEfdydzjGcnl1zpi3uS1Jm3BImNn9pHdUnAB6bdfU9s0XE98GoikMjbIpVIpJCENNhtscKEpCQOwHKmt2kpi29xZXw+ICjPYc1H5CnSck/Dvv+NVt7W9QhiEYEVw8b6S0nHPg+0r5/V/Gk6p52iNvLsf2VLRm0EQ5D1wu171A1HLxZbPgJ8PjAUr4Ekp8k8R/Cor6Ok3eJLuqpUbxW3MOtrw0RsSOHYJJPCdhvtUtCvs3RykW1cJlStnXzxqCl8QBAz0IG3Wp0XPTeqY/u0kGK8tfEEqUGyVYxni5KO/XvWd0r4TYb5cURnA+SsAD7oYkLlMaUSuFcfFtrivBdivIAU259Y455HUEGrP9lVuKI1njkbqPvC/x4v0x+NV1dLU03crdpmE6XUhwuvLIwSVd8dkJ/Or39nsIByTLCeFDaQy2COXU/kEilSkSujjHBO76DhWHlso3A2pVkcqVdhJWKBPaBbB4rUwNhTbyfBdHTODj8RkfIUeUzusFq4wHor31XE4B+6eh/Gs2rg8aItVmmiuVktrs90l2JyAie1IWkstOL4MnmhQPQ4OOdbLVo2ddJCn32RbYqlEhtWSvHYA7/M/nRN7RLA8ttchtCkzreSF8I3Ukbnfy+sPKhS9awmz4Edhh5TJU1iVwjBWrOPrdiMVjjkmmYDFQJw6+h9lctaDlEcj+zVmZXYmwtx2YUtPcB4lpOdlKPIEHcAfzplo+7v6Sv7lnuK+BHi4QvPwpUeR/wBKhz+VNLDqa1oS09dbap65MpCW5DTYKnMbDOSPi5DO9Sdx027d4Mu53ItRJ7ziVMJWvZCccKW1Hudvn8wFlvhkxzE0ep53dCFPqy1W8y43Lj8SMFKhwrSfsnG4P9cqwYcZUtmSWUeMykoaVj6gJycds1VWhdYv22SLPestuo/ZhTu3FjbgV2PY1bDDzUhvxGFZG2U9UnsRW6Gaz4cnq/z7JZA5HC256k8s86htJoejxZ0VbLrLUe4Ppj8accTRVxDHllSvxqYrOa1V2VV4lyUxIq3ONKDslPEcDiJwM+W+ajG1hxScniQriwT1G2VH12HpmpJ9lqSjgfQlaM8XCoZGRQ+uJNtSllkiTGDaVuKdVunBVlKB6GmsoiktxINrzE0tZIMz6QjW9hqQdwsJ2bIzukckn0qTXIEUF9TiUJbzus4Sk9Qem9MX7ugocbMeTuDj9n9XjzwZ9cn0pyxCky5S3Z5DYbeA8JtWW3QMnJB86Nobyo37uFKGaDDTLjN+KFoCkhJzkHz5f+KGZ7qpMse9EuHksjknfdKc9M8zzJHlROhDbbQZSAEJGAByxUc5Z2io8C1JHLluBgj8go49TS7zhNTy2JCLbESEcOGEADt8Ipwdx3ryhOEJQCTwgDOMUxvN4i2eK6686hK0DKio/Cgefc9h/wCCmWVsbdzlIbfC1alvLFltr7rzgQrgypQ5pB6D/MeQqkFovGoJMnUEdni93cR4TfBx7A7JSOuNiakZsqdry8FlhTjVuZJUpahnf7xHVR5AfzqOY1fdbStMRmPHZYYHAIymuRHMnrknc1jHiOcXNAL+x6Dt9VfHXhPZbbuqbSv3hpSL5BGSFI4VSG/TuD/W9BX1TsSPOrAi+0ZDik+/wFJI5qacz+R3/OoG5R4l+1IhFkS4lMohTgUjAQrmojyxvV9M+SMubI3a3nmwO6hwBqkQ+z6G/Lkyb5LUp195RQ2VDdR+0f0FdFWC3i22piMr64Tlw91Hc0DezywtB1rgbIiwUpSjP2l9P4nzxVkjlVNEPFe7UHrgeyl+BtXqlSpV0ktKsK5VmkaEIQ1tZBJa+kGEZcbSQ8kD6yO/qP0rnfWenjbJnvUdsiE+roP8NX3f4V1qoZGKrXW2l2mUOks+Jbn9loH+7J6eW/I1zJ2u00njxjB9Q+6Y2nDaVWtjgWCwwBeVyTKCx+xcWjCh/lSnJ+LmPLy6vLxZ13aXAk3K5IixQlK/dFKCcK2JAUTgnlk9OlClygSNNXBliWp1+zqkpeHDyWU9+ygD86268m/S86AIR8aOWeJoo34lKUcjHQ7AYNIELnyte197r83YdlfcKqk4v7EbVOsDHgPp4vd8F5KeJJWkE746chmnNk1VddJzE2++IdKEDDbnNQT+i0/0O1SdltqNL2dRKWnbrISQltawkLUNwgE7YH5n5UNNzn27jLt2plokNrQtwsq+MpdKcpCCPqqzgYG3SrxkSgsbljeO/uFBxlXNaNQwLtHDzUhoBR+ug5R8xzSfI5qXxsFdDyIOQfnVARNM3+1tJmtSmITysBDapAQtR+7vtnyJqXtntFu1oeLFziKStJ4VlseGrPmk/DWiOSRvoO8fz/SpQ64V0HzrChtg/nQPbvadZ5CUh9bbZP8AxG1NnPqMj9KnIurLNJTluShX+iShX5ZpvxcY9dj3BUbCpngRxqPcgn1r3ntyqKOobUE8RdVjvxo/jTGXrWyRkkqksnH3pKc/gnJqPjIehv6FGxyIqTq0Mo431htPdRxn071Xdy9qsBgFMILcV0LLeB/zL3/AUITdYX3UE5EOCRFXIVwpIWSs57rPLryxUGeVw8jaHc4/jlTtA5Vkao11BsrSm2lEvEYDacFxX/6j13qtXvpXVgcuVyU5HtDAKuFCSrPfhH2lf5j/ACpgLb9A31H9oWQ8yUKUlzBWhxXD8JPf4sZBqR0nq18XMsXR7jYlEJHFslpXIADkEnljlyrO9rw0ys8xrn5fJSKujgJk1qZq2SY5saZDUQEl6G+sKQo7AkHnkgfI8tqn73bIerrcm6WopEsJwrkCo/cV2I6GhvWtg+h5pejpJhPqPB2QrqnP6fypppy9uWR991CFOFbZSlvPwlW2Ce+N+VXdEJWCfTnzf57go3Uaco+Zb5cF1LUthbTi08SUK5474q0vZ/pV6MhtHhhVwlY4sj/CT28scz57VHaT07KkTE3e7hTs15QLLShkgnkSO/YdKvXS9iFrj+I+AZbo+Mj7A7D99LlkfqnCFvA9R6ewUjyZKk7TAZtsFqKwPhQNzjdR6k+tPawBis102tDQAEq75SpUqVWQlSpUqEJVrfZQ82ptxIUhQwUkZBFbKVQReEKsdY6PS1HeBa95tq/rpO5b/r73SqllW256OmLnWzMmAojxMpzgdAodD2UK6mUkKBBAINCF/wBIIe45FrCUOHPFHP1Fenb05elcyTTPht0Qtp5b/SYHh3PKoWcuVqa4x59nlIMhjhKIT6koUzg5yM7LGd88+4qDkx5EO5rml5M0Rn0KffRkoLhJOMnnuDvRvqLQja5Dq4QNvmJOS0sEIJ7jqn1G1CviTbLHXaL1AP0e4TxFtICuPOQtK+RIxyPTI65q2nmjc3bH0xXBCHA3aK9RQWtX2didanOJ1riKGz1zjiQeyu386GLZdJdyuVltq2gTFWW3PGSF8YyclQI6I+H5VK2C76f09CfUxcH5S3VBXhlkoIwDgY3Hqc9q06Eivzb9Jur7KkIIWWyUkJK1q6HrjeksuGOQEeVvpsd1Y+YheNXosVtuiIwtAJU2FrUy8pvBJOw5jlUfHtNmnXqLDjyZKWZTCVIPwLU24eaV8uWDTq736HInXcrgMrfWhTEeSgEqO4TkgnHLO4GaYaHbP9rYKFpIKVniSoYxsdq0Ma+PT2SQQPsqn1JxL0u1b9QsQJjz3ukg8LMhtCclRwACDsME7/Kk9brHAuNzakrkOIhNp4ELdShTrhODjA5YOfSiy0XGNqRkx5RCZ0GSHU42zwr2UPkMH+dA2tU8Gp54GwKkn/pTVNPLJLJ4UhogZ/f7hDmgCwiizsW6TpaZcrZbIzMxkL4fET4xBTg/a25eVQllvEq7als5mFLjjLpSHQkBRTzwemBvj1NSvswf8RFwhOEFCgleD2OUq/UVCWCA9C1c02+jw0RnVLWpZCQEDIzk8xUNpr5mOzWRfzCDwCjk8NyjyLdqOO22kvrRHWtaUqdGTwqSOYOOuMGgXUGlJ9qkr8FpyRFwVJdQjOAOfFjkRTXUnhi9yHGJjcxLjilhbZO2VE8OT1HlRGI2o9U8AlEwbfthKgQCB5c1fPaoYx2lp+4Bp5B6eykkOxWVpTqp12zQ7dGj++3FSeEqca4gkj6uEnPEoDG/KpjSGi1NSGpE1Hjzln9mwkZSgnv3P5CijR2iUpHBbGMAjDsx3r3H/wDIq1bJYotoZw0ON5Q+N5X1j/AeVLY0zWyEbWHk9/ZBoZPKY6Z02i3ASZWHJih6hv08/OiPFIbVmupDCyJu1owlk2lSpUqaoSpUqVCFjFLes0qEJUqVKhCxilis0qEJjc7TCuTPhy2ErwPhUNlJ9D0oNvGh3eBSYpblMKG7LwGSPQ7GrArGKyz6SKbLhR7jlWDiFzte/Z7CDhHhyLe6fs4+E/I/uNQ7WntU2hIFouKXmhnDYXgf8qtq6deYafQUPNoWn7qk5FQsrStpkE4jlknq0oj8uVZXafVNFNcHDs5W3NK5xD15hSBIl6XiuOoOQ8iIQQe/wfD+VRdkuqrPeHLlNhPPyCSQVKKOFR5k5G/OukHdDNkksTlp7BbYP6Ypq5oqYMgTWVj/ADJUP40p0szGlr4hnsVIA7rm5q5qh3r6QtqFtALKktuK4jg8wSANjW27uyr/AHV2axAeBdCcIQkrxgY548q6HGiJgIPvEUY6gK/hThGipCv8WegDqEoJ/U1ZurlLg5sWeOUbB3VA2O2aphBz6OiKj+PgKdcSkKwOmTuP5VMJ0VcZ76ZF+uvGQMYSorUB2ydgKvOPouCAC9Ifc8hhIqXhWK2wiFMxUcY+0v4j+Jq23WPO6mt+fJUWwYVTaa0E22pKrdbSpXSVIP6E/wD4irCtOjYzPC5cF+8OZzwDZA9e9FIGBWcU2PQMDt0h3H5qC88BeGmm2m0obQlKUjASkYAr3is0q3gVgKiVKlSqULGKzSpUISpUqVCF/9k="/>
          <p:cNvSpPr>
            <a:spLocks noChangeAspect="1" noChangeArrowheads="1"/>
          </p:cNvSpPr>
          <p:nvPr/>
        </p:nvSpPr>
        <p:spPr bwMode="auto">
          <a:xfrm>
            <a:off x="155575" y="-617538"/>
            <a:ext cx="1333500" cy="1295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7" name="AutoShape 5" descr="data:image/jpg;base64,/9j/4AAQSkZJRgABAQAAAQABAAD/2wBDAAkGBwgHBgkIBwgKCgkLDRYPDQwMDRsUFRAWIB0iIiAdHx8kKDQsJCYxJx8fLT0tMTU3Ojo6Iys/RD84QzQ5Ojf/2wBDAQoKCg0MDRoPDxo3JR8lNzc3Nzc3Nzc3Nzc3Nzc3Nzc3Nzc3Nzc3Nzc3Nzc3Nzc3Nzc3Nzc3Nzc3Nzc3Nzc3Nzf/wAARCAC+AMQDASIAAhEBAxEB/8QAHAAAAQQDAQAAAAAAAAAAAAAABgAEBQcBAwgC/8QASBAAAQMDAgQDBAcFBQcCBwAAAQIDBAAFEQYhEjFBURNhcQcUIoEVMkJSkaGxI8HR4fAWJDNiciVDU5KisvEXREVkgoPC0uL/xAAZAQACAwEAAAAAAAAAAAAAAAAAAwECBAX/xAAxEQABBAEDAgQEBgIDAAAAAAABAAIDESEEEjFBURMiMnEUYYHBBSNSkaHRseEzQvD/2gAMAwEAAhEDEQA/ALxpUqVCEqVKlQhKsUs1rfebYbU48tKEDmVHGKgkAWULZWp+QzHRxvuJbSOqjihm7aoCEK90IabSPifd2AHof31WF/8AaPES6sQeO4SAceItRDYPl1PywPOuY/8AEDISzTs3Hv0/dX2VlxVuStSxkEpitqeV35D+ND911qImRKnxIh6JJHF+HM/hVXIb1dqCIZkyUIVuLZdwhXACkDOyU5UcjvWrQ1ks92cdTKMlUhrC1pCwlCgVY5gcRxtnNZJTM5jnyzYHIb0+qu2gcBGE72kwE/VlzpJ6+GgpT+ZFM/8A1DacGGoMt1J+8+O3zoY01YWrnqV+FLaDUaMpa1sNqOMBQSlAJ3xnmeeM1vZ1DJavyo48EQhILPufgI8IJ4uHGMZ5DOe/4CTodO5xblxAs2Ub3ADoiJn2gkN8abc6nviV29E+dPo3tJhFQDzFwbVkj9i6lf5ZFQky2t2jXNubgfs2ZKgoIG4QnJC0b8wSAfLOOm7X2hzlM35MYKbQ0yyhxCEtpGFkElRwN+nM/rRFp9I+RrIgaIu7UFzwCSrGga7t76UrROeSDt/eIykjPbIBH51ORdStPbtlp5I5llYOKq7Uz6LdcY8eGxDiOpjMrkraaIK3FjJAHJI67Ctd2tr1sQ3JuF0jw5b6ipKGm3Mp6kcSegzvtjPWnuYWNBjlIvgHP+1AN8hXRGu8OQoJDoQv7rm38qfg55Vz/wD2kvVnKE3Jv3llZ/ZqVjKxzylQ+sMEb0Yaa1uzL4UxZPA4f/bSOZ9N9/kflR8bPCLmbbf1BTtaeDlWjWaiLde40shCleE6eSVHn6GpYEGulDPHM3cw2EsgjBWaVKlTVCVKlSoQlSpUqEJUqVKhCVYNImoq93dFuaAThT6x8Cew7mlyysiYXvOApAs0tt1urFub/aHidUPgbB3P8qrLWOtmbceKa4XZJSS1EbPLtn7o8zuelQmudaqt7i48ZaX7o5spR3Szny+95dKCX4cC0T0uaqMqdNfQHH47ShhAUNuJZ5rwc4GwrjkSa1wdLYZ0aOT8/ZMw3ATG/ajud9kq97d4WBulhvZCPPHX1NRI4T0360pfhCQ6iO4tbIUfCU4kJKkZ2JHTvWHG3Wm0LdbWlKxlJKSAofMb/Ku3E1kbA1goJJs8o/8AZfdOG4yrc+oKRJRxtpUeak8x80n8qeWowNOa2+jmoz4cdV4JfdeBBCxlOEgAYPwjck0DaflogXiNKU+psMOBZUhHGcDmAMjORt86JLvqI6gvUaTZLE4uXHUkoWrLpUEkkZQNtic59K5ep0p8d5A8jxnNC+ia11gfJTz0trT3tCeffyiJPaSounkknByfLiScnzqGuGmrt/at11iG4uI9K8duQjBa4OLiJK+Q2re/p/Wl+Qk3ea2yyk8SG33QAnz4EDnW6N7OilIQ/eWgOqGmiR/3UiJ8UQ3F43VtNAnhSRfRbrlqKA/7Qbe97ygw4h8Eu80lSs5PoCQM+RpaitV0m6yS+3CcchPhnhlJTxNBsJHESobADHU17T7OIqPq3RzPnH/nWlfs8dDK0Rb4yVc8OtrTn8Cf0qY/hoy0seRTduQf36I8xwUwv8965328XKCpK40daSHk74SClCSPnjHz6USpdi64tP7Mhu4x+aSTspX6pVj5Y8txtixao0+l4NRkSozwHjIjhLwdSMjhKdlY3PLyrVbNVw7El8Q7L4U93CVFyQtQTjfBSRkDONs9OdWmjMrG+Abcz0kEfW1DTt5TB16ZcpcaBgeK3/dWmwTt8Rzk98k7+VEOsLdYokllhTpiTnEhS3mU/sweQUpA5ZOfq8scq96EgeCmXqG5OtFsNqUlSVpURnJWpWDseYwd96H71e4F0jvS3YiBcn3OAHiXhDKcEEjlxHlt0B2q258moDGelmDXc/ZAw3KnoWqJ+nJgt1+SXkAAh4KClhJ5EH7Q9d/OrV07qpp1hpanxIiLHwPJ3KfX+e4rnO5z37jLVLkEFa8ABOwSAMAAdqdWDUM2wyvEYVxsqP7VknCVj9xHerSfh72DxoMP6joVAkHB4XWTTqHUJW2QpKhkEHINbKrzRurGJMRD8d0uRFnC2z9ZlXUEdMfnzo/adS6gLbUFJUAQQeYrTpNW2cEHDhyFDm0tlKlSrYqpUqVKhCVYNZrysgJJPIdaEJndbg3b4innCCeSE9VGqZ9oGr12tlSg5x3SUMoHRpP3seXSiPXGpWGG5E54kx4w4WEZx4ij0HmT+XpVQWV61Xq4zZupZyESJAU0wlSCUoUpJAWegCeg71xHH4uUyOH5bOncptbR80NNSnUzEynFqW6lwOcStyo5zvVnv6p0fO8O53GOHZwQEltbClLT+iSOe5NAF/09OsbwTKSFsOf4Uhs8TaxjofTpT/8As/cLLb4t+mxYkmGsp4o7quI8KuXEOme4ORtW3Ux6ecNcXV0FGr+So1xbaMZ13s+qdL3hxUEMrgs8SC4hJKT9kpI5b7Yobul/uGsosG0QrYPEYIUrgVxZITw7ZA4E47nt2pQmZmrZC7baWG7bZGnONxLaMAdis81rxy3x12q3dLaTiWuElqM34LJAKlH/ABHj3J7f0BWSOFsLtjBbrsAn046/0rk3lBWm/ZswCF3RKpcg4yw0eFtHqduL8h61ZNu083GZS1huO1/wYyAkfjUww02w0G2khCR0Ax/5raOwra3Rhx3Tncf4+gVN1cJsxbITX1Y6Ce6/iP507bSEbIASPIYry4sIQVK5cufWouddylammBxnIAVxZSk9sdadJLDpmbn4CAHPNBTRUvfOdue9aXWWXdnWG1/6kA0JwNUpnyHmYsthxxHxKT4agCAcEpP2hkEZGcURQ7m3I4kuApXtwozuR386XFrYJXbAaPYiipMbmi15es8JzdKSwehQrA/DlQ9f9JR7g2UTYjU5IGEuBPC6n5jf8DRgRyG+3esfV+dTJo4X+aqPcYKgPIVE3LR90sbjszTchb7QBDkdSRx8PYp5LHqM+VDNwvEV2CWGLRGhyXFZfeBJyQdggH6g7/hXSE2CxLHEpPC4OTifrD+PpVc650K3cip5CUsXDB4HgPge25KHQ+f6isx3aZ4dNlv6uv17qTkYVT22DIuk5mFFQFOuq4U5OyeuT5AZozvNk0tpuE23clSZkpwYCG3OFSv83DnAHr+dQ2ilvWfVLkaW0GZnu7rLSXdh4pTlIye5GPn86aQLHetSXl5MlLqHeLMmRIQQG/Xbn2SPyFWnc58tuftYBeDz/pQ0UMDKfQ5ytOuxrzaFPO2uWotOMu44klPNJxsSBghXXHrV3aP1Cy8wwpp7xIcgAtr+4T3+e2KqDXDEO22q36btaVuvl/xlj6yySCATjqck47D51701Kk6R1CqxXNz+6SSFMukYSFHkodgdwR0I8qwv87RqIvWLx1c0K4waPC6TScis1CaauPvcXwHCS80Mb8ynof3VNDlXYgnbPGJG9Utwo0s0qVKnKFioDV1wMO3+C2cOv/CD2T1P7vnU8dhvVWe0G+iObhNJyiMgtsp7qGw/6jWD8QlLItreXYCvGLNlVlrS5M3fUbFqXLRHgRVkPOqOwV9o+ZA2HnUjedLW/U0dqfpyc1xNMpbSyT8GEjZPdJ9edVutS1rK1niKjxKPcnnW6BPmW2SJEGQ4w4ORSrn5HuKPgnsY0Quot/Y97RvF+ZFlgl3m0T2NPXWCuRDkLCFxJCeIcJP1kHsNzttt0NNGGrnf7oNPRJzrttjvK4OI5Q22kkBR74Gw9dqzO17ep1vVDPu7PiJ4Vust4UR1HYZ8qsv2aaWRbLehTyQH3uFyQf8AtR6DO/8A4pTvEZktAe7isi+/0Ugj6Ii0rp6NbILLLDPAw19QHmpXVaj3NEycAY50xmXCBbw17/NjRQ4SlvxnUthR7DJ3p4ypDzaXGnEONqOONtQUPxFboIWxM2jnr3JVSSfZZ8VoL8NTh4+2K2DPX5VGFxsul4qT4ocOEE8ugBFSEdwvIJUjhUjZQx/GnKqb3F5SG3S26Eqbb3SfM8xVVasenyLi7Z4TlwMh5lDkZqI6ltBbTxeLx53J2ON+nrVpz2+J7w1pbCX0cAWoA8KuY6ZqstW2SbMlSHIsGLJdKUJQ6t9TbjXCTxJTg4IVk9a5mpc1urY6X00eeLTmC2EDlQK4L81ERm2tXjC0508n3ltJSkHLwJB/A7+fka6LuapEdctiS+4wmUpMdc1SVOBIACuIp2O5OCDyxzoDWwu4hbVttML3u4njaaalOcVr4DhaVZ5BR3HrtmrD0faHYrkjhjRYbTjocTFacU4hoBIB3IyScZ8qnXljixrT57HvX9IjDgDfCO2VAo4Qvj4Tgn+vWvSiEpKlHCRuT2rVGKi1laEIUpRVhIGPyrXMXupgp+sg8ROdgcj9xrpC6ykrc26h0EoUDg4O2MGvMhpt9tTTyeJJ/LzFaYi2+NxLZGwSogdOlbnnW2G/FkOIZb++6oJT+JoIBFI+arX2iaN+lGguOAJzI/YOcvFA+wfPt/OgzTF01VefEtrF7Sw6zgESEZc4OSiDjJKdtue4q9JKY9wiAtuNONrGW3EKCgfMEVS/tAtr+n71H1HbU8Cw9wvoxtx+Y7KGQf51ypIfDd4OCD6byAeyaDeQpqJHtOmnXmY/Fcb4ttTigpWZD2BuOvDnnjmcdaEpz8/Vttuzs+Ohly2EOsq4eEI6KaJPMkAHfqnzoO+k5SJT8lp5bbr3EFqQogkK5jPavCpslUX3Tx3Pd+MueFxHh4jjJx8hTYtAYzvLrdjJ+3yVS+8K7vZlqhU2CxKdUVSYx8GQM/WT975j8wauZC0rQFJIIIyCOork/wBnF1MDUKI6lYZmDwVAnYK5pP47fOul9KTPebYG1HKmTwb9un9eVLgHw2rdB/1dkfdS7zNBU5SpUq6iWmd0kCJb5Egn/DbJHrjb86529pk5QYhwuIkrUXnPPGw/MqPyq89bP+HZg3/xXUpPmBk/urm3XkkyNSSE5yGUpbA9Bn9Sa5j/AM3XNb0aL+qZdMtDhTtt+FY4acNsrcbccQhRbbAK1hOQnPftvXnHlXVuylKd0HaBc9Qs+KniZjjxnAeRwRwj5kiuh4DIYjJQr653UfM1V/sjtoTFXKWnd57f/SjI/UmrUBNYYvzJ3ydBgfdMOGgKO1VamLvZZLDkNuW4EEsoWspyvp8QGU79RVBRJ1301Oc9xfkwZLKsONocxg9lDODXSQODkHGBVae0LRlphQHLoyl5lIVgtsIyElXXPJKduvcbitLu6mMjgppa/aSi8oZt+oGWozpUkGa0gBKvJaT9XOBuDj0o3Ei5RH3Hoq1PpkKU4hGQUAFfwhPUgJGMpJ3OeQOeeZSQk4z8PMcXb1FFvs+1u/p6QmBcCZFmcPxtLHF4X+ZHp1HX1oDlZ7Oyue332Hd2EtS0eEpaylPFkE4VwpPQgqIOEnB2PPBrdJYwUme0XE44EOs53Hnio+72mLNablMrS6g4dZcC/hPw5HEeoKdgrmM4zwnFPLVdVRoSEXUqDyh8ISMqKQM79M4xy7ZxVJmxvYRILCWCQcJqzCtbbodSpRdUcvlDe57ZIGefepSPHC0BtbSm4wOUBR+Nfbbp55pwxPS+yXkx1JQU8QcJ59/OvEpxouqYlthbDzZSOMZSoYOQfXtVIdNDEdzG0UOe53Kjp2oUtuqiQEhT/hlxGUKKFpH3VDHFtxciB8JGc1GG5S7d77OvEtr6NxwsqWgI4DxZGcbLVglOwyQgHHMmQk+46dtD1yualLbjoJCVqC1Ek/CjP2lEnr375JonVepblqWeqRPcwyg4aaSfgbHYfvPM/gKeXUpay0Yah9q0x0GNpiP7mwNvenWwXVdylP1U+pyfSozQlre1ZqEP6gYm3aOg5ceckHgaVzHED9bP3QRQpFiqkyWWAhxZdwkcCOI4zuQkbk+X6VfmktJwNNtKXGBckPJAW4sEYHYDO1VBJKY4BoU+whuOylphtLTaBhCUDASPICh3WVqaulsfZcHwvtltZH2TzSr5H9KIya0S2fHjuNjmobevSl6qLxYiG8jI90ppork2UyuM+5HeTwutKKFp7EHBrTRX7S7f7lqd1xIwmShLo9eR/MUMxIzsuS1HjoK3XVhCEjqScCmwyiSJsncKCKNLyy4tl1LjauFaSFJUOhG4rpr2eXX3tcaQn6kyOFYHIKxn9eIVzPJZcjPuMPJKXG1FKknmCDg1cnsjuP8AsaEoneLKKDv0zn9Ca5/4j5fDmHQj9irx9Qr4pVgcqVdNLQfr9e0FvP2lKI/AVzPf3vFvlwcO+ZC/yOK6R18f75CHTgO3zFcxzzxTpBVuS6sk/wD1Gubps62U9qV3+gKxtNxbRH02uJLnRPEmo45A8dOU5Hwjn9nn65qv5TXu0h1kuJWWlFHEhQKTjbII5g8xTLixXsKHCR5Vqg05ic5xdd5VXOsBX77OI4a0/DGP/bpJ9VEmjAHehzRSQmxxgP8AgM/9lECTS9F/w33JP8lWfytyTUVq5bqdOz1siX4nh7e5hPiDcZIyDt364zjevT99tcV+YzJmIZciNoceC9gEqyEkd8nbA3ya9aijInWKYwYy5KVtZDJc8HiOxAKvs+Z8q1HhVHK5veIKPh4c43KV5yfPPWtH1sferfJSELV8KknPVORjyPMjsa0JxnckDBxjfJ6UsLSSr89nTMqZoa1F5aeJtboZDyCpKkBfwnGfXFEivjbPjsltS3SvDiQSOWcd99hWI8u2W6zRpAkssW1EdsMurUAgIwAk5/D50POe0TSodPFdW+JCylJShRSACBkHG/ceQPzZ0WZ3KJo6UtshAGEhP7/4k/hWx5TKoSkyE8fBhJTnB4s4GD09aBx7T9OKUtPE54ZDQyob43Khj/LgepVtyzW2H7QdNXKS1485cLxG0lwOpBQFc1IKhy9cb52qUUo32utSmNPW9KUobYVKWp1DWSlKyj4Mnqdl79yaqRONsAjly22/rNX97SzGXoi4OPlPCUoUyo/aXxApx+Z9M1QbI41AIOVEkgcQzjFKdynxnyog0E087qmEmP74FcQKvc3Ahzh2ySTsU9x2roQq3P8ACqD9nsL3zVcNDrbToQfEKHXeAgDfKcfWUOeOv5i+CD1yDVmKkvK9GlnG9eSawVbHParpSpP20xAh+G+E7pcdaz5bKH6mhv2evWqFdXJ92ltsFhGGUrBOVKyMjAPIZ/EUa+24ZjNn/wCbGP8AkqoMkVh08fi6Z0RNZI/lXcadaKvaBItM+5pn2qUl1byf26Qkj4hyVuBzH6VP+yV4iLcmc/VWhYHmQR+6q2zmj/2UE+Pcxn/doP5qpethEehLLuq/ypYbfa6djL447S+fEgH8qVaLWr/ZsXP/AAk/pSrcwnaFQoV9oQw9BWOoUPwINc1y4Mh2dcfCaKxGWtbvL4U8eMn5kV077QGswIr33HiM9sg/wqh25zdh1tc3HQrgcSvhSkZKyoBSR8yK54c6LVS7RZoEJlWwIUatc+RgR4Mp0n7rCjv+FO5OnLlDtDk+ayqOhLqGwhwYUriBOcdtvzqz4su+Src9I9xYjPcGWGHnCpR/1fd26fjih27Kv1w0zdXL5GajIaS2tlATwkqCxnG52wcfOoZ+ISPfVNABAOc/RBjAGFYmg5Ae0/FWCN47X5Aj91P79fWLCiK7MacMd90trcQM+H8JIOOoOMY50KeyWcH7E0xsVN8bOPMHiH5GjadGZmw3mJLSX2lJOWyBuenPrWnSGmOZ+kkfdUkGbCqvWLTFy1cxLjTUe4ym0uGSCeFpLYPGSMZyANhjOSB1q0rNdY+pLSqb7utMZ9biAh3B40A4yR5jp/Qpe/N2vxH2YsWZAfZWkFt98KCc88oIztnmM8u24seDfY9v1NatL24IRBEchTikEKUspJSPLlknua0tKS00bVfa+0xLtdwW+oodbdy4Exo6w3HRnhSnOMDlyz59aDDzxkjHn+6ukml2vVVoKlsiTCU6QpCxgKU2s88HcZGfQiqz1R7NZMNAetSlSkJQnjTjLjjil4wlI5ADByTUVS1NeDhAzd3n+6sQHJrvuKXkueEXDwg5G+KeNyGkPj+8oAS42efIB1eT8gQfnTrS8F6NrSzMzY6wn6SQ2Ur3SopWEkZ5HB2qw7TFj+PZP2LRH9pJSD+zG4+PA9NquHUgs3Eqr2HmwGgZCBhtA3I2IbcGPzA+YpLkNBlYEgDLCgNx1joTjl3GKtWyss++aYHhN4NwuCT8AOcKXgHbpTSxMNLY06C03g2645+Eb/GoDpU+Jak6euqq2ddrjcUMtzZb7yGkhKA46VBIAwMdv5VrY4idt87cJwfLlUjY9Oz7o1xxYzjiG2wpXAMqUnIB4c88E7/PrVp6c0Axbmv9pqEhIWsKZICm3UlICVbjKSMnbNLpTuAWfZrpxVtjOXGYgNLdBCmXmEoUwpJIKgrOycf1tRJIuL6rgwtri+imWDIeeQCSvKCUDHMDG+OZ58qY3+5oWmbbXY7y2AllDjiQQEhRKlq8wlCSRz336VDokOPL4ojzpE0pbZLLXEGeE8t+fJOT1KUDYA1dooLO5xcbRlbZhnwWpRZU0HhxpQo/Fw5PDnzxg/OnGaj7N7yYfFLfbeUVEI8M5SlI2AB+0epJzkk7nanwIByTgDfP51JNBA7KoPbU/wATsVhO5MhasDySlP6k0E3KxMt3SNa7Y+5KmuYS42prhDayAeHOTnGTntipv2m3LxdTx9gpMdIcUnuVK4iPwxRHFf0xHfk6jZlN+LIBUoFwFSSdyAnmFE7VyRO+GFrgCd1n6k4tNoEoKvOh7naoJmKWy+2gZcDSjlA74PMVL+ytJSu5r/ytj/urXaNR3K5XabJlKX9Fhh0vNEfs0I4TgeucDuak/ZbGV9GSXAMF6QED0AA/U1XVPm+FeyWi7HHzPCGgbsLoi2p4LdFT2aT+gpVuaQG2kIHJKQPwpV1WtpoCWVE6sjmTYZSQMlCfEHqnf9M1z3q4/Rmq7bdSMIVw8Z/0nB/6SK6acQlaFIUMpUCCO4NUD7SrOpFulMlJK4LvGMcynkf+kg/KsGpaGaljzw7ylXZ6SEJXO7365XopgIkj3d39i0y2oddiRjqO9Trdp1HfTHb1A80zCStK3I7eAtz14f3namydYPw9OwXm4yX3VpLLi1L2C0Y2ONzlJBqP1Nepci3xli8IbdcaT4sGKo4BOTniHkRsTStkzi1rGBtYvk/+91bA5Kk/Z/JXZNTTrQ+SCFkoCuqkH96T+VXC4EvtKTxKCHEbKQcEAjoR1rn+6vqZdtdxivpemxmW/e1tHiQlQPwAq5ZKdj6VdOlrszdbWy60sYKeNA6hJ5j1BrQxxjlDjw7n3H9hV5Hsq61dZmLZOebhtS5BUkqekPIyhAPPmN/Un8aH0OvuuqkqcUAI6m2XCSnw8DhCCcnGx4Rk8iKuXUtkF7jttSJzkeI2Qt1LeAFY6knt/PnvVT2WzmVe7YlUZxECfLLSPiIK28gK3O+OBWCf51pIIWYtoom9mCb3MkRkuOvx7NCCnOBpRQl5xRJGcfW57jkAkDbNWfKlsxYz0mQ6ltllCluuHOEpHMn+s0Ch+dZT7vZkL+j2HFOGIhvgUpOSVlJ/d1pprqLqHVMeEbO2F25bfjBLboCXM8iTkZ25DG2+aiOYPxSeGAdVGztbfT2s7PHgtIbgInMJQ6tseK4PFSonP2UkgHhHYZ7UR2wgSbN0A1TI5/8A3KErD7ONStzI8p52Jb1R3g4krIWoFKgrOAN9wNiaI9T2+6WC1qnwZzciRAnG4KaXHTgKXkEnHkc8PbPam0mNeAnNlJ9+0vv/APFLiMfNZrTpzBa0yOYMC4j4Tz+M1XbGtbuj3BDDccPw5Lz7S/B4ipbucgpJx9o4AFWVZtNXNdlt+LoYs6PFcQhIYQQ0Xd1ZynKuY3zt05VACuZQRShvZ9rwR0s2y8lpLHAA1KDaUeGccl4O4P3sZzz8rTO+Ck8W2xAyDVJuey/USFDw1QF4GAfFPTbqO1HFnF6sGl/dryplZQFNsnxTx8HIJTgZV1xnl6Yoc7aLSSAtuoLm0zOkMKc4CF/GeyQlHz2Ofx89tcGxPXB1Ep4eDFdTwOMqG5RueEfdydzjGcnl1zpi3uS1Jm3BImNn9pHdUnAB6bdfU9s0XE98GoikMjbIpVIpJCENNhtscKEpCQOwHKmt2kpi29xZXw+ICjPYc1H5CnSck/Dvv+NVt7W9QhiEYEVw8b6S0nHPg+0r5/V/Gk6p52iNvLsf2VLRm0EQ5D1wu171A1HLxZbPgJ8PjAUr4Ekp8k8R/Cor6Ok3eJLuqpUbxW3MOtrw0RsSOHYJJPCdhvtUtCvs3RykW1cJlStnXzxqCl8QBAz0IG3Wp0XPTeqY/u0kGK8tfEEqUGyVYxni5KO/XvWd0r4TYb5cURnA+SsAD7oYkLlMaUSuFcfFtrivBdivIAU259Y455HUEGrP9lVuKI1njkbqPvC/x4v0x+NV1dLU03crdpmE6XUhwuvLIwSVd8dkJ/Or39nsIByTLCeFDaQy2COXU/kEilSkSujjHBO76DhWHlso3A2pVkcqVdhJWKBPaBbB4rUwNhTbyfBdHTODj8RkfIUeUzusFq4wHor31XE4B+6eh/Gs2rg8aItVmmiuVktrs90l2JyAie1IWkstOL4MnmhQPQ4OOdbLVo2ddJCn32RbYqlEhtWSvHYA7/M/nRN7RLA8ttchtCkzreSF8I3Ukbnfy+sPKhS9awmz4Edhh5TJU1iVwjBWrOPrdiMVjjkmmYDFQJw6+h9lctaDlEcj+zVmZXYmwtx2YUtPcB4lpOdlKPIEHcAfzplo+7v6Sv7lnuK+BHi4QvPwpUeR/wBKhz+VNLDqa1oS09dbap65MpCW5DTYKnMbDOSPi5DO9Sdx027d4Mu53ItRJ7ziVMJWvZCccKW1Hudvn8wFlvhkxzE0ep53dCFPqy1W8y43Lj8SMFKhwrSfsnG4P9cqwYcZUtmSWUeMykoaVj6gJycds1VWhdYv22SLPestuo/ZhTu3FjbgV2PY1bDDzUhvxGFZG2U9UnsRW6Gaz4cnq/z7JZA5HC256k8s86htJoejxZ0VbLrLUe4Ppj8accTRVxDHllSvxqYrOa1V2VV4lyUxIq3ONKDslPEcDiJwM+W+ajG1hxScniQriwT1G2VH12HpmpJ9lqSjgfQlaM8XCoZGRQ+uJNtSllkiTGDaVuKdVunBVlKB6GmsoiktxINrzE0tZIMz6QjW9hqQdwsJ2bIzukckn0qTXIEUF9TiUJbzus4Sk9Qem9MX7ugocbMeTuDj9n9XjzwZ9cn0pyxCky5S3Z5DYbeA8JtWW3QMnJB86Nobyo37uFKGaDDTLjN+KFoCkhJzkHz5f+KGZ7qpMse9EuHksjknfdKc9M8zzJHlROhDbbQZSAEJGAByxUc5Z2io8C1JHLluBgj8go49TS7zhNTy2JCLbESEcOGEADt8Ipwdx3ryhOEJQCTwgDOMUxvN4i2eK6686hK0DKio/Cgefc9h/wCCmWVsbdzlIbfC1alvLFltr7rzgQrgypQ5pB6D/MeQqkFovGoJMnUEdni93cR4TfBx7A7JSOuNiakZsqdry8FlhTjVuZJUpahnf7xHVR5AfzqOY1fdbStMRmPHZYYHAIymuRHMnrknc1jHiOcXNAL+x6Dt9VfHXhPZbbuqbSv3hpSL5BGSFI4VSG/TuD/W9BX1TsSPOrAi+0ZDik+/wFJI5qacz+R3/OoG5R4l+1IhFkS4lMohTgUjAQrmojyxvV9M+SMubI3a3nmwO6hwBqkQ+z6G/Lkyb5LUp195RQ2VDdR+0f0FdFWC3i22piMr64Tlw91Hc0DezywtB1rgbIiwUpSjP2l9P4nzxVkjlVNEPFe7UHrgeyl+BtXqlSpV0ktKsK5VmkaEIQ1tZBJa+kGEZcbSQ8kD6yO/qP0rnfWenjbJnvUdsiE+roP8NX3f4V1qoZGKrXW2l2mUOks+Jbn9loH+7J6eW/I1zJ2u00njxjB9Q+6Y2nDaVWtjgWCwwBeVyTKCx+xcWjCh/lSnJ+LmPLy6vLxZ13aXAk3K5IixQlK/dFKCcK2JAUTgnlk9OlClygSNNXBliWp1+zqkpeHDyWU9+ygD86268m/S86AIR8aOWeJoo34lKUcjHQ7AYNIELnyte197r83YdlfcKqk4v7EbVOsDHgPp4vd8F5KeJJWkE746chmnNk1VddJzE2++IdKEDDbnNQT+i0/0O1SdltqNL2dRKWnbrISQltawkLUNwgE7YH5n5UNNzn27jLt2plokNrQtwsq+MpdKcpCCPqqzgYG3SrxkSgsbljeO/uFBxlXNaNQwLtHDzUhoBR+ug5R8xzSfI5qXxsFdDyIOQfnVARNM3+1tJmtSmITysBDapAQtR+7vtnyJqXtntFu1oeLFziKStJ4VlseGrPmk/DWiOSRvoO8fz/SpQ64V0HzrChtg/nQPbvadZ5CUh9bbZP8AxG1NnPqMj9KnIurLNJTluShX+iShX5ZpvxcY9dj3BUbCpngRxqPcgn1r3ntyqKOobUE8RdVjvxo/jTGXrWyRkkqksnH3pKc/gnJqPjIehv6FGxyIqTq0Mo431htPdRxn071Xdy9qsBgFMILcV0LLeB/zL3/AUITdYX3UE5EOCRFXIVwpIWSs57rPLryxUGeVw8jaHc4/jlTtA5Vkao11BsrSm2lEvEYDacFxX/6j13qtXvpXVgcuVyU5HtDAKuFCSrPfhH2lf5j/ACpgLb9A31H9oWQ8yUKUlzBWhxXD8JPf4sZBqR0nq18XMsXR7jYlEJHFslpXIADkEnljlyrO9rw0ys8xrn5fJSKujgJk1qZq2SY5saZDUQEl6G+sKQo7AkHnkgfI8tqn73bIerrcm6WopEsJwrkCo/cV2I6GhvWtg+h5pejpJhPqPB2QrqnP6fypppy9uWR991CFOFbZSlvPwlW2Ce+N+VXdEJWCfTnzf57go3Uaco+Zb5cF1LUthbTi08SUK5474q0vZ/pV6MhtHhhVwlY4sj/CT28scz57VHaT07KkTE3e7hTs15QLLShkgnkSO/YdKvXS9iFrj+I+AZbo+Mj7A7D99LlkfqnCFvA9R6ewUjyZKk7TAZtsFqKwPhQNzjdR6k+tPawBis102tDQAEq75SpUqVWQlSpUqEJVrfZQ82ptxIUhQwUkZBFbKVQReEKsdY6PS1HeBa95tq/rpO5b/r73SqllW256OmLnWzMmAojxMpzgdAodD2UK6mUkKBBAINCF/wBIIe45FrCUOHPFHP1Fenb05elcyTTPht0Qtp5b/SYHh3PKoWcuVqa4x59nlIMhjhKIT6koUzg5yM7LGd88+4qDkx5EO5rml5M0Rn0KffRkoLhJOMnnuDvRvqLQja5Dq4QNvmJOS0sEIJ7jqn1G1CviTbLHXaL1AP0e4TxFtICuPOQtK+RIxyPTI65q2nmjc3bH0xXBCHA3aK9RQWtX2didanOJ1riKGz1zjiQeyu386GLZdJdyuVltq2gTFWW3PGSF8YyclQI6I+H5VK2C76f09CfUxcH5S3VBXhlkoIwDgY3Hqc9q06Eivzb9Jur7KkIIWWyUkJK1q6HrjeksuGOQEeVvpsd1Y+YheNXosVtuiIwtAJU2FrUy8pvBJOw5jlUfHtNmnXqLDjyZKWZTCVIPwLU24eaV8uWDTq736HInXcrgMrfWhTEeSgEqO4TkgnHLO4GaYaHbP9rYKFpIKVniSoYxsdq0Ma+PT2SQQPsqn1JxL0u1b9QsQJjz3ukg8LMhtCclRwACDsME7/Kk9brHAuNzakrkOIhNp4ELdShTrhODjA5YOfSiy0XGNqRkx5RCZ0GSHU42zwr2UPkMH+dA2tU8Gp54GwKkn/pTVNPLJLJ4UhogZ/f7hDmgCwiizsW6TpaZcrZbIzMxkL4fET4xBTg/a25eVQllvEq7als5mFLjjLpSHQkBRTzwemBvj1NSvswf8RFwhOEFCgleD2OUq/UVCWCA9C1c02+jw0RnVLWpZCQEDIzk8xUNpr5mOzWRfzCDwCjk8NyjyLdqOO22kvrRHWtaUqdGTwqSOYOOuMGgXUGlJ9qkr8FpyRFwVJdQjOAOfFjkRTXUnhi9yHGJjcxLjilhbZO2VE8OT1HlRGI2o9U8AlEwbfthKgQCB5c1fPaoYx2lp+4Bp5B6eykkOxWVpTqp12zQ7dGj++3FSeEqca4gkj6uEnPEoDG/KpjSGi1NSGpE1Hjzln9mwkZSgnv3P5CijR2iUpHBbGMAjDsx3r3H/wDIq1bJYotoZw0ON5Q+N5X1j/AeVLY0zWyEbWHk9/ZBoZPKY6Z02i3ASZWHJih6hv08/OiPFIbVmupDCyJu1owlk2lSpUqaoSpUqVCFjFLes0qEJUqVKhCxilis0qEJjc7TCuTPhy2ErwPhUNlJ9D0oNvGh3eBSYpblMKG7LwGSPQ7GrArGKyz6SKbLhR7jlWDiFzte/Z7CDhHhyLe6fs4+E/I/uNQ7WntU2hIFouKXmhnDYXgf8qtq6deYafQUPNoWn7qk5FQsrStpkE4jlknq0oj8uVZXafVNFNcHDs5W3NK5xD15hSBIl6XiuOoOQ8iIQQe/wfD+VRdkuqrPeHLlNhPPyCSQVKKOFR5k5G/OukHdDNkksTlp7BbYP6Ypq5oqYMgTWVj/ADJUP40p0szGlr4hnsVIA7rm5q5qh3r6QtqFtALKktuK4jg8wSANjW27uyr/AHV2axAeBdCcIQkrxgY548q6HGiJgIPvEUY6gK/hThGipCv8WegDqEoJ/U1ZurlLg5sWeOUbB3VA2O2aphBz6OiKj+PgKdcSkKwOmTuP5VMJ0VcZ76ZF+uvGQMYSorUB2ydgKvOPouCAC9Ifc8hhIqXhWK2wiFMxUcY+0v4j+Jq23WPO6mt+fJUWwYVTaa0E22pKrdbSpXSVIP6E/wD4irCtOjYzPC5cF+8OZzwDZA9e9FIGBWcU2PQMDt0h3H5qC88BeGmm2m0obQlKUjASkYAr3is0q3gVgKiVKlSqULGKzSpUISpUqVCF/9k="/>
          <p:cNvSpPr>
            <a:spLocks noChangeAspect="1" noChangeArrowheads="1"/>
          </p:cNvSpPr>
          <p:nvPr/>
        </p:nvSpPr>
        <p:spPr bwMode="auto">
          <a:xfrm>
            <a:off x="155575" y="-617538"/>
            <a:ext cx="1333500" cy="1295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7" name="AutoShape 3" descr="data:image/jpg;base64,/9j/4AAQSkZJRgABAQAAAQABAAD/2wCEAAkGBhQSERQUExQWFRUVFxgYFxgXGB0aHBsdHBYcHBcYFxgeHicgGxojGxcYHy8gIycpLCwsFx4xNTAqNSYrLCkBCQoKDgwOGg8PGiwkHyQvLCwsKSwsLCwvLCwsKiwsLy8sLC8sLywsLCwsLCwsLCwsLCwsKSwsLCksLywsLCwsKf/AABEIALQBFwMBIgACEQEDEQH/xAAcAAAABwEBAAAAAAAAAAAAAAAAAQIDBAUGBwj/xABDEAACAQIEAwYDBgUDAgQHAAABAhEAAwQSITEFQVEGEyJhcYEykaEUQrHB0fAHI1Ji4RVy8ZKiFzNTghYkNEODssL/xAAaAQADAQEBAQAAAAAAAAAAAAAAAQIDBAUG/8QAMhEAAgIBAwEFBgYCAwAAAAAAAAECEQMSITFBBBMiYfAyUXGBkbEFFKHB0fEzQiNS4f/aAAwDAQACEQMRAD8A5WbCH+xWUGY0QzHijUgkjXUiacwilnS3cDMobXu4LMoOuRtm5kaxrTF60bzaRAB9tJMjcbchHnV9wm4lr+bLJaXLCwrPcOuYDXRpgSNANa5n095mwPwK9bt99hXe4pUsCPC+o/pB3jeCTvUzE8VxF9EW5cKqoCkKWGYx8T6yT66VP4Tx9LqhEPcsNAjNy5QxGvpVivCrbMquFlp1GhHuPasnN3RLSfJD7L8VexcVO8JRiAVLSok7ifhPpXRvFzA+Vc6xHZ9bJbMdFkzOkdZnpWt4Txu3fSbVwPEZoOoMcxvXV2WTdpmUth/EcMJYscjTPxr+lV57OLDfylJPMNEecdaulxR/YpRxnUD5Vu8SZSzNdTK3+zC6xZYseciI6HxCdeYAquP8PEMNnvAyfCUXbyYOdNq3X2odKP7YP6TS7rzK76zDt2SYAhRAPMIZ23md/wBKgXOzN6IAjzIP4RXRndTHxL6QfxFPL3f9TfSoWKuClkRy9OA3QCblxdBzH4saawmDckqWQjYEyPSOceddUfC2mEG4Y81FNrwmwNMwjoUFDgytaOXNw5w7OSGEaCTA0/CdKhWfiLOY0hRv6z6113/RMP8A1AeiEfgabv8AZ+ywgXgPVSfxJqHivoVqicovcLa/AtupbnMgDz2qNxDht2wi6l5b4l1B9fpXVU7JohJS9b/6SPypNzD3Bp32YCdCJH4UtDQ7icn/ANSeQGXLHWdfb9ak2eJDKQDrJ5/gPT8K6Bicc1toKFzG6WCfrFO4jBqw+CyJg6KQfQkrIqdHkFI5e/F2VvCN/i0B29QfSg3EQwH3T00rfPwi2gIOHDTr4ST6CAYJqHicHYaJwTwP6bcR8tSaFBLoFIwF/ElY15zt+lQjiySIB3/cV0y1gMIs/wDyl4z1Rj8tdPaguFwg2wt8H/afzp8cINJkrN5LaKsqZ1M6T1nX1pV3FyQQYWR+GgitO/C8FmzEXVJOxtk+w8J5/rTF3sxhWMAuACfuMJ96z0p8j0mabFGQZO/P3j223pGKXMCfCZ6mNTG/lWjxHZFCvhuKoEbsZ+VQLvZxhIVg20GVAHprvRpXQTgVOCwwGrMAOQPP0gzRXW7x9dpiSeXQD61MudkMQ0QV0GniBo17EYkj7szvnAp6Oti0sq7znOZYxudukCPwqKCc+snWT5CtHe7F4kicqk9e8QfT51FTsNi9RkU//kX9apINLGMRfJ0B010H7+tKsYkd2BlA1gCQPc6zS8T2axQ07kz/AGkNt/t/elRD2XxinMLF3/3LFToQtDH71idSSB7RB2IEiKFJtcExHO1cJ8kY/hNCno8x6WW79ontlYgwdiNNeY86qXwPeMXuN4mJMnnrz96aPG1X4ETwmc7CW9lJjenWxRu2s+RgQ0FhBEROwG+3zrF662RnpD/0nLAadekbdRO49KveHXcPZfOrYrMqlRmZCpJGwEeEHTWqrCYh1AhgV6ESPXyPyqWWtwTmYNqSO7lAeS583OP6TWfevhCpsb4r2gu4hMgVVWfEJzFtdASdgOgqR/D9riYwLAh1YN6AZhHoR9TQL4Zz4Brm8Z1E+Q/HlWz4LwW2kXBbZXiJYyY9OUjlXRgk5zSXQjLUYl2wimExiHZl1mNem/yp3XpWcw93u3ZygKl2nRswBywRpG6nTnNd2WTjWk58UVK7NCX8QXmdh6b019vT+pd43G/SqfiN1nfOk+HKAPEJ8QJO22g59fZbWk+0BoGVllxlaM26wI3B01/Os5Tlbo1jijSbZdC6ZKjUgSQNdOtNfbVkjMJBAiY1Ow161TtdbvhdGxcDL4h4QCBIj+5tNeVKxJIvvcVQ0ZSAQwJiZjSAdQZPNaUskqdL4Djijatlu2KUGGYA6c43296VdvqkZjEmBJ/OqU3yb+e2gOYKIuLodeUaqV8vPep/aBZskRJbbT8atSbslxSrzJQxiwTmBgwYMwekUn7emXNnXLzMzHSelVbWGtslwDOmZpCqQYYRsdTA/etDE2A3fOogMoQCDBJIJb2gfWoUpbWaOMejLlLwMwwMbwRp603cxaqSGYAgSZPLrVdwS5kfKy/Gq5WAPJQMpkcuR/UUONW815YAJCtuDBJGg0GsxH/uo1S0aq3DTHvNN7Fi99QQMwk7a70gYtZjOu8bga9NagX8St02DlKlbgLggmIInUDWknJnxBZZDABVgySJ20/c0nKX26DUV9+paXsSq6MwHqYp0oelUTWmttbAUMwthTnWVaWmOoid/wC2tMKrG3LlBOo8Mimz5CkmyKs8Pgi4JA25wflUTiOCBSLgOVgf6gdeh0I9Qa0pEqTIzYLfTX0qNhsGZaWRhIAyrGU8wxzNrtppFMYPhGGtM7qGBc6y7tOVSx+Ik7fOKZ7L3zfHfFWTNm8LcpbTkDsPwNZtbo2TVPfgszhRSfso6n51OyUk2qehGfekBsGOYmo17BCdAo9Vn/8AoRVx3dJa1NLQNZSobA22G7A+RO/oJqN/pLz/APVEeqKdOmtX5s0fd0aB96V2GsXUEfacw6G2oH0NSU73+tG88pH4aTT5sij7ujQPvRNm5eAPib2IPyBijoxhx0NCjSHenD7XDFdxbB3+9/SOZ+lSeG4EhjlcwCYIlSRtJIMjSNNad4UiNmlyM5VA2XUKZzMBsdgN9Jradkezq5bhuW/Dni2GOsLMkxEzp8q4V3knpi9wlLSrZh7nfEhVOZ0nNJGo5bgedO2MXbKkMpLaZgY0I6cxWo7V9iCXN+x6tbH4r5eUc6zmBwbB4VXck6hUJMkTBA1HrRkxyW9b+Qk1JWWvY7sSt1hfZ/5avKKJLSDqGJ0An1J8q6YKquzvDms2yrczIAEAddeZOnyq1I9K9HDehNqmcmSTk9wHzoHaij96GhIrazIH72H6URPSPc0Yo83nSsdBAnoB+/SlEnyohPOjI86AohcQ4kLMSpI3MDYUWJ4jDZVUsQoeNjEj66/Shi+Hs5EOR5ZQRPWDTdzhWZg5chwCCYAkHkRWUtd7G8VClYScbDgFFJOUtB0MBspHrzpA48pUEKfhLEHcANlNKucGEoUYqUXLpzHQjamb/BpZAAQFXKWkarzEdfOOZqP+RFrun0LSzdDqrD7wBHUSKc1ordsAAbAUr971um63MHV7CQOcUPYUoNQLUWAB+zRz60gtQ3oCh9eKd2MpdQs7PGWffb2IpWLwgvKfig/+m5I9hIP/AHVEbBq24BnfQfWq692etAyi5D1SUP8A2kVDR04sssfH8/cr8biBw/DuyJcuBrgJDmYzQpAIdjGgMeW+tWfBccjW5BPxsPCpK6E7GZnrI3BjSKpsX2T7y2yG9fYHk11mG87E9etWHZ/gYsIFDvAnQnqeny18qSKnkU7b/gu586BYUmKBqjnDNAikTRFqAFkUdNlqPNQA5NFNJny+tGGoHQsNQpBNCgKMf2e7HsjC5iRbbKuVEAkL/ceUnnvO9a4Hyoss/wCDQDAbmpjFRVITercMafs0FgDb6UYWlD3+dWiGgRREc6BejVhTsmg/lSfbWiNANA/zSsYrN60Sn3/frRFqCsY3PyosKFR6UUeVFnn9/wCaIAeXzosdCytD5UMgH/NIcjy+dAUGW86TE7k/OjVvSjz0D0hBekn3o4oZzQzUDoAX0ozRZ/KhnoGEppTMf2aQDQK+lIYpbkfv9BRO00dFNACIoxSooUDCos9Iv3QokzvGlGjyARsajWtWm9ytEq1VsKoAUCwmJE7+w3P1HzoCqFQKMmiAowKYwCjoZaMLSGChR5aFACT7fKiUzzo49Y/fSjFMxQUeVKFyKTpRqscqBNANJY+tJxd3u7b3CCwWNPU6daFq4GRWIjMAY9anWtWnqaLFLTq6C/3qP80RGmkfv0o+8/3fKi/6vlVE0K5f5NIzDr9aDL/afnQNv+0e5oAO24/q/Olj10ptnygsQCACYG+3KgPaPb50WVW1i5HWotziCC4tv7zbDoIbU+XhI0mm7XESb7WmXKAuZW5MJiZpi5wuzcvNeIAurCI8yVygwV6TmNLUitFck4Y22Sy50XKYYswUAnYFiQJ8qeiqm5hFu2rveKupNwMmkx4ZYajYHkYneo9jiLw7PmW0VKqiOxUEDLntgwE1Dax09KJSS36G0ezSlxyXqMDMawYPrH6EfOhlHQVXcBAA7rNnu6NcIOYlvhJMHfwxBA2qSMUTdyQAAmYyNZJga78jpUuSTpGfdPe+hImKXk9vlUC9jlZZDAgOgMHaSInyqDxrioDC2DMAswgwf/TBaMsF4kTPlrSc6KjhbaVF4D+/87UcelUmF4y3cu75DcRQXVTEDeSCTEKRJnkdthP4NjWv2wwXVjAAk8hp6/vWnGQTx09kSyaMGoXEMTetXbad2uV2CkkNmB6RoBpzk86kcUw72gjuMqBhmMEx8j9KHNAsT28x3LTD8bt22W3ALs0SVkDQQBPOTyGlRMT2jsJJUu0HL8OWSehMrtqNdhttOVxvESmPw+KtTdW6vdXUQ5ih1gjWA0CY0+A9aSmnwWsTjyjUYniQQ3s0B0WVB2KgTI9T+AHKmf8A4jtrattcMNcEhV16x/8ArFQuMcctMEe2VcgMJAYkarNsgaqT/dG2xqJhcHZuq/jOcMEt29h4h4mJ2kZhAHT5c8pyi6R1wxRyQUpbeqL/ABKsncvmjxBbk6yHjr0YD5+tSsbj7dkBrrpbBMAsQJPlQx9pbltrZJAYRI3HQjzBANZXiV248m8h73DAZbi/Cy3SFmOU5dxqI5TWreg54p5mre/7GxQyARzqLiOJKl23aYEG5OVtMsgSRvMx5c6p8Xx7uMNYy+JmtSQIkQsAkFtswI9uW4n8UxKNhSZUkqpAkHxaRHWD+FDyKrQRwtSqS59WW0Ac6cRAQfp51UcR43h7BtrduQ1zZdz5kwNBPM1b2rHQ/IGrd1ZloHLeH5yaFOJZuHaflQqR6CGD5RQK0vLTGMLBGyCWytlHUwYHzitzjS3Io45byxnsjxGQ6mYBiVfPESDoVHvuZwcEabGsfc7ILicJbvANnCeKJIJBIgjdTp7/AITeBYllNuyqyioeuZQACJMwdWyxAjTXQisYz6M7s2KLhcOVyaJpKleREGdR5SDpVPhe0DNdt2ShZ2U5nEADKP6Y2iNKnYniiWoznLO08/aobRZvZiNLhPiJjKYJb/26T71M9mpL5k4lcXGXyLK5fg5AR3hBKhpjTcmBtJFQsHxcHRwFYKCxLCDI+JQCYWJOp5Gq0PcOIu5AJVHOrGGBaYOwOUSQNDG3mQvXr2HRwpbM5UtalSqwIykb6Sd4MUKTbtGrwpRUXX7l7exmUKcobMyqBOhzGJkctZ9qcZOrfWKpVx7XGKW1QhbReyNVaZCrm9CD5EDTeaj4/jXeKbfdMw++2kQrASCsgZtN4HjA30pudMlYG0l9S5GLts5ti5LAagaxI6xExrFO4/LYS1ozC5oPIgiR8jp/iqHgDWzdEq9o27YNxWUyQ3w3ANJUiIMcvStVxTvWwFq5YMGSYgahvI7bD60JuS8zRYVF0+Ch4neKF3UnwlFMDNGjHbMo1MD3pzCWLhw91wvjCi5H+5QSBO8VYXAl5sUHTwPlBedC6opbKVOYQTB5TtNT8FiVbBoLCAMtsQGiZiQhOsnlrVQg29xNJKvWxgbfF7xcIEVbDoRmfQLDSy5lMiVMbbka9D4zxhLIbIluMRcBQKhMKIBIA+GSx9h5xWtTskXxKG7kGe3mYK0w5WGySBoIB9RUa/hTYzd07pago0tq5KvryAAAED5c6hwlFbrY6o5KvS+ehT8L401m/cuwYeBC6svNzKqBuYiNdZinOIcXvXLz3bFv4AVa6xnNsYa34RImZB0kaULHG2Fp7JC961z+axObJ4QVP+6J5/dPnTfDOCKbdvFXL1tW18MSQPhDkj4dViOe9YyuUNun3HpSl8ft6+gWGxLQneFe7xJcMqoQQ0gTMkZRmUiPPaaz2N48LWJa2zF8pABVY1QGCA3qWmBJE9KveEYss4uNBRZ5xmKgkEMcoUkqkCSNR0msv/EHC5ryXLdsLaRcpM6yrfe5agiI86MatJS5LyVCNxLhcKVa6cgyugGaRrOWc3mTr61b9iIxNu7YysUyMAweIMDw6bE5gdhI6wawWAx6nuix8KupyycxWfEQswdjHWK0nZ+6mFx2Iwo7187KbSRIIyyzsfuxAmYAAMmtlSdHMnbtmyXh+Jt21tI2lrLLsD8JzHKNyYI67HyqJxjEXmuZWusbRtZ8oAyqU1NwaTJAbnzjaqzj0lotXQcRb1FrMQCTEgsGA2I10B61Z2uKXMPw8ve8N0o6KmihSSxEjdhJGhJ0E85pe0nFMttRldFN2p4LeTB/aAnhbwjWHtq9yAVP9ytlmNnPrSex+CNi3fAa2WUqylDnCymgO2oj9Kp7fGhcuMuJvPZtuCAUbOBLBwwtgxOYFtdZg8tbfgt9nvixaa0yXBGdZliVJAk8tYg6iqh4YOLZMlrlaMZh+FXzi7k3ChuXnTO6kd542ll0ymCsmDpNXnYy1mdluhjGIVFcRqw0AZto0Gx6xVvxPsXeS8rOSTnZlAfMzbwVRZOgbnEAECae7vB2Q1q27riPC72gpa2rEDNDFYkaNPU1jkavboa44uuTRcRZbIm40Ccs7yegj0Pypfe/yZQrleOUhgRp85qvxdp8RhnKZGaxdUBVDKSpGVdCfC/iExIjSqPifCbuHxWHFzEBcOfFeCmO7CoGZQxn4oCyObbbTHfRyeBMjHiWJ6q+Qjjd5Xt3CbGV0txPwqMuZjMtMTI0Xc761nuzPELtq4wuWrt0C2BZK2mGoOnKdtJrqOE4hhdL2FteBfEwUsRmVpJM/eG5nXbypn+JXbb7PayguzXFOUBoA2GZvIE7c/St1j6UTKd72Z9kdiMRcsEsAq5AO8ysrEoQwEg6knWJjmBWiGNv/Z3u2lPeZTktshUsegOfX5VneA8SxVzD2VKYyYJkWSVIILLkbIdwVE6jXpV1Z7L4k52e/dtqwUoxjN5q4ZFnXURAA0jnXm5c/aHKtUUlxvyvobRxwa2sjWE4xJJWzaLBYzOFygTMHUyZAMg7cqFWP/h8fivY59v7Vj8ZoVP5x9Zx9fIXcLpfr5lgbgpJujrSivlQy+Rr3TxCRw69kDMkyJMDnzj1JrAY+21wXHQFW7wtcAzHMhDRoD91mHznlW/stCGN9yOY6E0ng9oZrlwAZypXXYc9PXSfSqnDVFe87MM9KtlTxPhdrErhkDTdsopuso0cQuaTtBYA+586i8ZAfEgIQbbWiAxOgaTJ9NvnUfiWLcgi4kXBAzcyvIGDtIOvkKyN3i4fMt57Y7shUEwYiTmk66kCdtDVTxQaouEmvEazh3fWe7w9m3bW5iGJzHbNEkggGIVZg/0x0mXwrs3icO97PfAbTKWuEJCyZtiDG4OsRFZTguPjE2rttpCttqUkyu40E5iPlWp4vx69cQi4hzEFRl0EwxKqYnkRMbAk1zOo+FvyNq1PUkZ3FkGwwY6HaDq+uYoY5SY6QNatOHX7K3AVuNkukKyhSFZo1BB0ZeYrN9mWuXbdtnAOYsRAJjNmUAQDlnzI0IqdxHGlRefKs27bFVbUaSZOUjUsu4OmUQajFju1y7+hPjW/Tr+30Lfjt6bqvbgZLNxBmWfgZHCx0ClzG1TbBuXcEHZg0wqidWyE6bwqxHsABULsTxwjAviLsM19riwmpULbygQSTPhJ1MkZeUU9i+Kv9me4yDKhlV+HQwCx0MDnEV1KLdyuhOSpRotsDbKgjYLoJBEnMSzajWSQZqg7S9tkS4i6ZrcsQoO3IGNthPl61CwXaabq95mJIyiCWIjWFMb6TtyNFxPgeEe+blvElDdXKVaxIzdR4hGg189a5JZaVM1jC3aJuG7WC/cwzd/DkQVE9JtjMFyh5EEEzE86gdub38lg7FbbXA3KfCsADmM0GP8AdNR34NbtXLVnOQqhYvAKLgAB0GmjAyAdYB51bYzg5vXCHyPatqzAXfECRoh9p8tqc87mqJUI45U+Xx8SrwdsthlRlQAXBea8pLsA0hjdB5aiGHhnTlU7F4q3bw4trcDIPAJtspkT8Rkz0EDWCdNql9ilZsTfttBti0yKVEK2moH/AEwOWnlRcb4GtixauXSyXpZkMjKmwE29ixnfl4aMi0rTF2nW9evebYmtSc18r/f5GWfioWVUsQkkqQMskMdSUBWRGsr8OlXGIbBNhP5xdrzISUFpsi5ZHidV8DkAmQ3PXSsnxHFzilW6/eBkKM0QdZyBSBo0mJ6MeVanG2EUrYsjP/K0RwCHiFIMAcmXz030rOVJJe8E3JydVXToDgfZYhbXdC53d4q6HLmgFiNGAE8zrBg+9SbuCuWkxLozZFgMJ/mMCBMvM6E7fDpyqZY4nicMmEsriO7SwFBRIKuJPxkgkggawYEmNhVLxbhfe3A5v7Mz5U8RaWkATy31/wCaUYd57Lv3/TkUp6EtSrivrwR3u3bd8N4dlCqpDbCACTJmDHikwI5AVPu8PxF5zfAfNblQXQtbVhGrhhAiTAPMjeqqwoBYD4l8RBJcyI1TNJzT0+prc8K7W2rmAt2rQZhBR2y+IXD47mkAAhm3itI4Jxir6jy5scp+Bcee5jMfwJ7t4PcKC8sElVKW2IJ9g0QTrpU1eL2sI1m6iEBCq3I2a4pJeG5H73l0PPZ3eILbweIhcwUT4gdwCQRPnGo61luBWGvWb8RBcMo5ZmUZ48gPxFL/ABbz3Zp/kg3HbcusH2sS6n2sBkRmdTIBYaa5SDqDp8qrLuDtNcRwZtsFdjJ6zM8oI2GmnrUjH4BbVuxmCkHZQ/8A5rHUtGsAGJjTesYOy6EBc7DXUh5n2M1jkmpPcMcHFbGuwVk2QzjGC1avXGym4yBiRBAlwQ3LYiBGhnSbgcA1+zfPel7mUuAGDBwSkAsVWdFDaBTJFV+G7Jd4ge6TkVStkGDmYjXQ7LpBI1OnQ1seHcAVMGrSUvXEILjUCTopG0DKBIg1ni7OtSk1u7t+QsmSrfUocJhr6WLdpj3aOXNxRvqwgE+Y6dKpf4hm2v2K5dXNZW9luKNJWFaJ6QrUvtbi8VhsIe6Y94b6iAA8KVadwRqwXlv61y/E8cv4nw3r1x5IgMxyg7CF+EbkaAbmu7u4xbSfkck5uXKPRlzjJYeEgCNMvTlFRl7O3XYlnUA6jdmHTQwB86g9huGP9ls9+rrdtAoQ2ZToYUwTpoF20MVqrann+P8AivncX4YoSfey1fY7vzFewqKmx2SXe5duMeQMD8zPzoVcrhwDpPpP4UK7F2XCv9US+0ZH/szKl28qGdvKnZoTXsU/eeJXkZntZxI2Mlz4TrqJH1FZbDdu8cgzreQoAGKOgbUmGJYAMDOXnzFaXt9h+8+x24DB8SgI8uYPlBPyrEW8Hlw7MVg3HcAbDKrJJHkHUifIipnkcVR3dmxxb8SJ+J7f3LzF2tpqFTKpMmMxkGOpjbpWd7XcDvWLw71YLjMMpzCASp19RPoRV13SHB4DLkDtinzGBMZ48XMqFUfIVP7c8WtYm6oFwIAmhdXAaTJAhTrH5UJzfmXJwdJbcjvYngmLNmxmszae4CpLxmXNqSJkLofFBPTauh9q+Jph7ouJcjLH8nQqdIYqI0bKdeUSOZrPdiu1lu1hG71kVbGXI2wytIXTcsSjGB1osD2jwmKvoFV2JYsO8QgGAczCZDQJPr6Vaxxa25f3DW7SfC+xO7Vdk3s5bthEFsWwYH/23RRlQCdQSAF3g8q4/wAWxNwFg7sC6rpmPwkSAdefSux4jtDluMbhISGJnxAgAkhl8wKoODcds/anu/ZBcR5SCyOSGOg/meIjTQNMbaCKwyVj3RtGE5R2Wy6mZ7C49JS0qjvAtwyxCyZkBSTzWd/6R6i+4rj8ZiFyWMNdVASLjOFE6fCJaCIMnXpsBV7ewWAJcWsH3WK0yqCE1EN92cojoNQTuJjP4Dh7ZrqLibliJZldoRRocoufGujGJtxpuYNY4+3JWlt5Fflk0tbHLGGfvLL30tWUtXVdmzIPCAQc2U+L4jpz161fYLPew5uEq9trrx4hEi8+TwmDOXSs5iMZhHtd21+85ggmyoB6R3jMM3qBrOoqrsBsV3dsd42EtsiKXPiUG5kg5QoYjvGIO2vWt5YpadtviYKVzv7f0SuMYNhiPEYzJlTOsjclso5GY1pXHcW4tW1EjMsjckk6AADqeXmetdX4twixirCW8qotrS2QADbgQMvlsI5/Wsr2juLhO58Kmw1t7bswlu8VcySQCZYMdBHwHUVlPHKEdVXRepT24ZX9mLV/D2Ev5O+twr3FVodVAINsqdQIjxCQADz0qLx3tNcx91FXDlALTgjNnQEgwxJVVUwYjmStWnZXjCrbxDXDmVEgTzDZlgzyMc9gTVr2cOHexdsiwEDbgaRKwHVtwehG0V29mUlHvMfq9jHK0p6JnFbWONoMsazqNxodfbTf0rY4biiJbW85HiRVCx94tyMz0096rewmCRzjGZ4NuwwTWCxbTTrsBH91ajH9i7bYO3cZiuRlul+SAAZgFjVYA57iuft/a4PLHFLZ2lfxXB0YYaYOa9UV2M4iFtyQxy/y2YDQMVmfQTqdpqNatW1XvZY3igbKx8IBiIWDJKhjJ2kadanHdpbP83DoXNp7g8eafC2UudhzB+dT+0pso+bP4XYsqoNYyqABrAUZRG/PSujsmJRk+843j+n/AIc2bN3tKGz9rj9P14GeKWcr4YAgPclmAEAfzAqnNOoIaT/t5SavBxdMNaypaMZiSwn4jqSwOpnLvp05TWZx+HGJbCGyWbMhTuyIgrsCxOwG5P8ATNaLitlrKrbdgzEHO6nNm2GWTuoBj59a5e3dr01GHHC9fI6uxdlllbUuefX1LW/2jW5ZtW7KD+dJIDajKCxJzTOw58wNdqz/ABN1su2HtXXRyqMwBBVScxuJE6kSg02Aq6wLle7KWw5ZIIVT3gE6MhG0iVPPbpBLjnYtcRbud3gDbuasHzQS2+uZtZO/rNc2HtUpJT4/s1y4Vik4e4TwQhRadnAeyqrmMBjIKyCTtG++pFWXEuLZlYgqZbLIVddNTPKOZ5VRdm+wGMtJfW4V/m21VVzlgrLcVvEYgHwkaTvVsnZHEjAmyUGcXu8UhwAD8PNQfhnnzqrcdrMVpk9T+hB4Th81wAYi5KEtuERlEQdZlSIG0+lay12hdsquQEJCpsQDsBI61S8GtMbIsYjDt/KzotxGTOBmnSdSIYxuD051jOL2bpZrSKWUMSIUy0SA0CSDBNTGUoy8jZLHN1J15nWMdwUHEo5V2BXxBTlhlOjEgg7QIHT2pGB7FYAMXXC2806llza76ZiR8hTnZnEXrlsM6OrMBOcRy1O/XrWhtzOoPnrNaSe7o5viN5ABzA9TpTitsATqN42+es/pS8v7NIVvEQBqecDWNJ6n671ABviQoliAOs0dKAmYA06/vShQBlJ6Cj8WkAfjVk15xHxCeZGUfMwOdRuKm73NwrmY5TAWCTG4Ec+ntXS5L3mMYdKKfH4e1cLG46qbEPqT4SQ0EjlsZPKRWffhmGxFotaxNssVUJahlIyjvHtjcFzDbwDHvUq9wmwr5mHdXRqSrMhBIMwJiCCZ0huc0d2xh+7a2hFpbkd53ZylwNIYjcRv1k9TPJkk9Vp2vketj/D8lLjf4lRxVrN1HtYewgulXBDrJQAS4QKD4ztIGkGq3hmBxD57fc4cFcqg90ApiSyZ3ABI1kHWQZq/4dhsJhlYW92M5soLDRhCtGghiI2qI2JwypcRbTOHc3CHbZiSZXmu/KPxrSfaI1VfqOP4P2hy8L+f9mbxfC7mIDZslsJATu7RAZgACjMgg5F10BIzRsTS+D4DFYZhdQKxTNGdL2XVY08AnQnmOVWn+p5DKhV6aZiBMwC0kCddKTieLTbdmaQFJ8ZkabDXzjSj8zv4Tqj+C6YOWWSItjEXGtuLuJZ2aQyiM2vxKsqPDHIGOlFwzswlwi4TcUKQMvh8TSDJLNtBGwj0qmu9qmYQW9+fzqOvGBM5jNaPJKt47nPHs+HXXeLTXTm/mdHwvaUYaUfvU+KA0NbI6511XyjTyqDxXDWcXczoxQFdAylrR5SHXUGQPiBBI+VR2b4ecW4BuKqzBzkyR5DnPqPWt1a7M4mwsIbV5FGgUG0wjZQJZT9K5MkpLxxj4vt8L/knJjwQnpUrT9dP4Mfw7sU1hz9oHgLEgDROYI70HKDmjwzOvkRVzg0sYc4a2q5O8uQSGOgW6JOhmCrjV/XSp+M7VNaJS6btgkmRcUlDI2BEpl2iDprSLV3A3MrfZ8JffUsylVM5hlgAjZZJO5MbctV+Jf8AGoZob+/j19Tzn2SanqxyLTFdqlsOxK5rTfFrrBMfD7+tQ8XxzBCxdtF1xFnEsX7o+FrZkfC0SDIkGJncQdXMU+FuWrjPgpdQsDbNJI8J3IUAH4ufvXMeL2JNpsPYKkyxVczFQW0BJ9yJ5ZetTg7VLNav7CWJ4149/wBDUYXilrDqbVlWKuyhVIzmCCIJ0PxGBrG+lOYjF3MJdGq2LbjUoVadiVcRCTESA3LaZq5wnY5MYwvrcuWMoULbCSq82EGJ110Ohq9wv8PrAuJcuNcusuwcgLPXKoGvqTXSssoPT0QpRjJWjnfBOANbxZyl2w+UEXbFssD1QkDwka8to61pP9F4hcR0Rw2GeUUXBlcoRB0jpsTvpXRrWDRBCqAByFR8dYdhFtgG89R6HTp86wzpZmnkSdcbGmKXdqonB+Ifw0vi+VtlSjGFLGGkDVTbEtn38InarfhnY27Zum01p7hXKQ5WCF5qNSqnfSa3mN7KYprouLcw+jBgMjAiCMvi1HhjQZTv6Re8L4ZcXxXXzMdwkhdonYSYiZG40om5TjpkaJwxvVDkx/DOGW7d5y2Fy2yFg3CCFOuZpIiWJHSo/HcCt9rZsoSoLKzJlCouYBmduUEaASTBro4tKRsCNd/XXekNbUToIOh0EadeoopdUKOWUXcXuZHguFF0lLbuqIoDKJ2ByqZG5MSfWtdYwsLuTHM0/atxt021genQUJ6/IDf1pJUqIlJydsJbPUz7UZsge1JvjTaY21j8wKJAcu8CORzf9xP5UyQXsNIICr7/APFIs8PC7COuXw/hUlEgdfX9xRgA9KdANZCD5ee9OZtNj9KMt71GtcStPc7tbiM8E5R5GD6xB26HpS4CyQbc+vtWI7QcLuDFXLiu7OFV7Vu0JuFVADHogBB6kk6A1vltxWL4ticWjFDkVnBy3kEFEDAsswOeWJ+dY5kmlqREqox3aHtFiDlvXg6o2iK/gG33RHQiT1PnFCqLtd2ivHFDPDLaTu0AiAN5EaST06DpFFWXdN7pX8znd3ydcxHaAkyqKCNidSPSai3eJ3H+JjHSqnCcMxxjP3W+sI308VWFrs7fJBNz2CgD8z9a8eX4Z2qftyX1PdXaMEfZRTcd7NYnE+L7QBl/8pQgUgdC+5j32qnt/wAPMfv31seRLEx5nLFdRw2FcAZo2jnr7Dapi2Qd12POvfjCopM5o9pyQ9l0cnufw9x2Se+QnkADJ86rr/YLHJJdlgGNyZ9Ndq7VbtActedEFkkan2/Oq0I0/P5/+zOGt2NvxMy3IBfxM1P4TwDFKR3iKyn7ptgiPIEfvWuurbgkmIkRA195p5ba1SSXQyn2nLP2pWYq32Jw1+2C+GS0dvAMo/3QN/eov/hNYJ3IHIZR9f8AmuguQI336UWTrP1p2YamYTB/w47smLg02GXX3nSK1HDOHNaQBmBjry6CasJWSsTzMn8t6Xl6Ae87+VHIrIz21YaqCN9QCD7frVZi+ymEu/HhrR6eBQduoEiry2CddB6D8Z1ofZ9Zn1HKlQWZa32CwttiUTu+mVz89fwqwwPZq1azEIC7c38U89QPM1ed1050TiNYkjaNT8p/cUtCu+o3NtUyPkYfDA8tAI+U+08qBVyenXb3I/Q08tsgzpGvKPrNExEzAB2nbSqokNVIGvLnp+xRrc1idd/8x086K4h0ggDnImfTUU1ew9sEtlXMeZAmRtJiaAHXGaVMjQajTrsfamVwi7ST5sZOxHxRPM86eQHQcuZiPWKVk0M7UAIS1GgBpbDr9aMXJHhik6z+u1AAFsk6gR66z6RH1pa259PT9dabuGOROo2G3KTrymfane7gfrFOgA6zTV2QNjIGgn8tPxFOLbPX5UZIpAFvSrbaHfTqIo1OnMCmb9nOjLLDMCJ56gj5imBmeJ/xBtpbZhbYqZVSSFk8zzKgTM+lZXhWHvXLdz7PZJkAs8yyggeEaDfKw8OpDGdqf4zbsXuIJgzacZ2yBlzEoqD4isgBfDtroZ6UnhPECveBMwNvxBguuVT42A6QAYgmJrz5qUqct+fSMnae4fDuHYkOwdm+AplzQFVhqG9QdvWhxLEHDplzAhB8EzlDeXKTrFV97HC67G1euB8wMrMkdY2ZY5E9Kd7R4dDaFpJu95DvdbwkHKBkVOWoJkzuQNzUxXmZpWY/E8QtkZG33VoB/wB0iefrQq4u9k1w6rdtuVefiNxQQCIIGnUgbfnR10xUa2sFFnbe9jSgtzeabulToT+XpFKzwOvlvXQdI56UO68xpt+dIsksdjHn+QqQU+dMBlR7+3L9/jRi2B+n7NFlmf8AmlqwG/KkAhzyEe+lEqCNxPPWlK4PX99aTbuzMA6EjXY0wCK6iDAG+h+hpU7fpSbuYRl8t9o56c9KA13/AEpAN3MWoIlgP319udHnIMdQYJ6+Y9/pRKDJJIjko5dNetM4i6AQfGSf6VJHo0SBI50AS50/qMawKYFzqdtYyyPoJ+R+dOWh0EAafvSgychAHQCmApLsqCBuAf8AGsUcwNpPOKZt2zIJMbjLp1309OvOnT5maVgIa8NOe+0/vypJtEEawvkNfeZpTqTpP7+dODwDYt5LA/E0AJuEDeZbzIP+KIFjtEes0pNdSAu+m/oZ9KQFA2knr+4oAfiBSGPl86JCeZ+dKQeQoATnG0RQuvB0PLb8+v750FB5a+9FzhisdI/OfyoAFtpP+KfikXG8JC/QTHtUdbJgZnYmZ1hR6QBt5TypgSdoESOtJZ/Ixy0oK3UjrQMSSZ8p/KkApXnWiNyNzTHfCYAO5Ggmm8fjhaRnaAqiWJBMDrpRYDGMtWgtx2K2yyMpuaKwBH9W/TTqBXPy2FSzdC4m2zqraqTmYgT4cwEztoefOs9247ZvirjKrFbIgIm0x95gNzOuu1UbMVVLQ3AzuehbYfKueSUtznlkt7Frwu0zTdN1UgzB3meWh15zV9wmyjrca7ce2p0VwsB41YMFmIK767Vn7F3OLdtRmgS0TJM6yekaafnU++ptumEOi3IAmDMmFLGdAWB0kU4QUt5cBDixztPxtHIayCC+reHLtoDlGgJESYEx1oUjiPZ+xbveK6zEgHQ7eRPt1oVXhbe4nV7s7Qx0ny9qdRAQD50KFbHSC3enpTrUKFMCFxjEslolTBzKsxO7gHQ6TBp9R4oJmBPLXejoUAFbXNvQNyDA0FChS6AN3nhwo2IY/LLH403gb5bNIGjMNPI86FCpXLAU5ncCkWk8R9qFCmBJK61Gf4tAN94E7R+FChQwF5des/vlRlBrQoUAPBIqMfij1oUKYiQlAjShQoGIRPM8/rNJDnrQoUmA4TuKbKjpHp60VChgKfcedGDtRUKAGxMnU7kfL/mgtsBttSJJO5iI/GjoUAKvNv6Gs1xXFu2KWwW/ltAZdPEGUyDPLTlQoU0BjcX2dw5TL3QGVtxOY89TOtZfH3y1pthF+5sInQRmPOJIHQUKFccdzk94js9ijbuPcEE27Tus6iQNPxqNxjiTnFuxPiJBnpIG3SJ09KOhXQkVDijRcWtC3h7H31ui27qx0LNbY7rDaEaa8zQoUKz44Klsf//Z"/>
          <p:cNvSpPr>
            <a:spLocks noChangeAspect="1" noChangeArrowheads="1"/>
          </p:cNvSpPr>
          <p:nvPr/>
        </p:nvSpPr>
        <p:spPr bwMode="auto">
          <a:xfrm>
            <a:off x="73025" y="-831850"/>
            <a:ext cx="2657475"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89" name="Picture 5" descr="http://www.lssvi.org/slices/photos/kayak/kayak2009fullsize.jpg"/>
          <p:cNvPicPr>
            <a:picLocks noChangeAspect="1" noChangeArrowheads="1"/>
          </p:cNvPicPr>
          <p:nvPr/>
        </p:nvPicPr>
        <p:blipFill>
          <a:blip r:embed="rId3" cstate="print"/>
          <a:srcRect l="1161" t="25169"/>
          <a:stretch>
            <a:fillRect/>
          </a:stretch>
        </p:blipFill>
        <p:spPr bwMode="auto">
          <a:xfrm>
            <a:off x="2667000" y="3352800"/>
            <a:ext cx="3737232" cy="1827458"/>
          </a:xfrm>
          <a:prstGeom prst="rect">
            <a:avLst/>
          </a:prstGeom>
          <a:ln>
            <a:noFill/>
          </a:ln>
          <a:effectLst>
            <a:softEdge rad="112500"/>
          </a:effectLst>
        </p:spPr>
      </p:pic>
      <p:sp>
        <p:nvSpPr>
          <p:cNvPr id="3074" name="Text Box 2"/>
          <p:cNvSpPr txBox="1">
            <a:spLocks noChangeArrowheads="1"/>
          </p:cNvSpPr>
          <p:nvPr/>
        </p:nvSpPr>
        <p:spPr bwMode="auto">
          <a:xfrm>
            <a:off x="609600" y="990600"/>
            <a:ext cx="8001000" cy="3505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algn="just" fontAlgn="base">
              <a:spcBef>
                <a:spcPct val="0"/>
              </a:spcBef>
              <a:spcAft>
                <a:spcPct val="0"/>
              </a:spcAft>
            </a:pPr>
            <a:r>
              <a:rPr lang="en-US" sz="2800" b="1" dirty="0">
                <a:solidFill>
                  <a:schemeClr val="bg2"/>
                </a:solidFill>
                <a:latin typeface="Times New Roman" pitchFamily="18" charset="0"/>
                <a:cs typeface="Arial" pitchFamily="34" charset="0"/>
              </a:rPr>
              <a:t>2008:</a:t>
            </a:r>
          </a:p>
          <a:p>
            <a:pPr lvl="0" algn="just" fontAlgn="base">
              <a:spcBef>
                <a:spcPct val="0"/>
              </a:spcBef>
              <a:spcAft>
                <a:spcPct val="0"/>
              </a:spcAft>
            </a:pPr>
            <a:r>
              <a:rPr lang="en-US" sz="2800" b="1" dirty="0">
                <a:solidFill>
                  <a:schemeClr val="bg2"/>
                </a:solidFill>
                <a:latin typeface="Times New Roman" pitchFamily="18" charset="0"/>
                <a:cs typeface="Arial" pitchFamily="34" charset="0"/>
              </a:rPr>
              <a:t>For the third time since 2007, Kind Addiction Group, a Boston organization, volunteered at Queen Louise Home for Children on St. Croix.  They assisted local </a:t>
            </a:r>
            <a:r>
              <a:rPr lang="en-US" sz="2800" b="1" dirty="0" smtClean="0">
                <a:solidFill>
                  <a:schemeClr val="bg2"/>
                </a:solidFill>
                <a:latin typeface="Times New Roman" pitchFamily="18" charset="0"/>
                <a:cs typeface="Arial" pitchFamily="34" charset="0"/>
              </a:rPr>
              <a:t>disadvantaged </a:t>
            </a:r>
            <a:r>
              <a:rPr lang="en-US" sz="2800" b="1" dirty="0">
                <a:solidFill>
                  <a:schemeClr val="bg2"/>
                </a:solidFill>
                <a:latin typeface="Times New Roman" pitchFamily="18" charset="0"/>
                <a:cs typeface="Arial" pitchFamily="34" charset="0"/>
              </a:rPr>
              <a:t>children.  </a:t>
            </a:r>
            <a:endParaRPr lang="en-US" sz="2800" b="1" dirty="0">
              <a:solidFill>
                <a:schemeClr val="bg2"/>
              </a:solidFill>
              <a:latin typeface="Arial" pitchFamily="34" charset="0"/>
              <a:cs typeface="Arial" pitchFamily="34" charset="0"/>
            </a:endParaRPr>
          </a:p>
        </p:txBody>
      </p:sp>
    </p:spTree>
  </p:cSld>
  <p:clrMapOvr>
    <a:masterClrMapping/>
  </p:clrMapOvr>
  <p:transition spd="slow">
    <p:wedge/>
    <p:sndAc>
      <p:stSnd>
        <p:snd r:embed="rId2" name="wind.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AUGUST 20th:</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533400" y="5715000"/>
            <a:ext cx="7467600" cy="646331"/>
          </a:xfrm>
          <a:prstGeom prst="rect">
            <a:avLst/>
          </a:prstGeom>
        </p:spPr>
        <p:txBody>
          <a:bodyPr wrap="square">
            <a:spAutoFit/>
          </a:bodyPr>
          <a:lstStyle/>
          <a:p>
            <a:r>
              <a:rPr lang="es-PR" sz="1200" b="1" dirty="0" err="1" smtClean="0">
                <a:solidFill>
                  <a:schemeClr val="bg2"/>
                </a:solidFill>
                <a:latin typeface="Bookman Old Style" pitchFamily="18" charset="0"/>
              </a:rPr>
              <a:t>Courtesy</a:t>
            </a:r>
            <a:r>
              <a:rPr lang="es-PR" sz="1200" b="1" dirty="0" smtClean="0">
                <a:solidFill>
                  <a:schemeClr val="bg2"/>
                </a:solidFill>
                <a:latin typeface="Bookman Old Style" pitchFamily="18" charset="0"/>
              </a:rPr>
              <a:t> of:</a:t>
            </a:r>
          </a:p>
          <a:p>
            <a:r>
              <a:rPr lang="es-PR" sz="1200" b="1" dirty="0" smtClean="0">
                <a:solidFill>
                  <a:schemeClr val="bg2"/>
                </a:solidFill>
                <a:latin typeface="Bookman Old Style" pitchFamily="18" charset="0"/>
              </a:rPr>
              <a:t>Text  </a:t>
            </a:r>
          </a:p>
          <a:p>
            <a:r>
              <a:rPr lang="es-PR" sz="1200" b="1" dirty="0" smtClean="0">
                <a:solidFill>
                  <a:schemeClr val="bg2"/>
                </a:solidFill>
                <a:latin typeface="Bookman Old Style" pitchFamily="18" charset="0"/>
              </a:rPr>
              <a:t>Picture:  </a:t>
            </a:r>
            <a:r>
              <a:rPr lang="es-PR" sz="1200" b="1" dirty="0" err="1" smtClean="0">
                <a:solidFill>
                  <a:schemeClr val="bg2"/>
                </a:solidFill>
                <a:latin typeface="Bookman Old Style" pitchFamily="18" charset="0"/>
              </a:rPr>
              <a:t>ht</a:t>
            </a:r>
            <a:r>
              <a:rPr lang="en-US" sz="1200" b="1" dirty="0" smtClean="0">
                <a:solidFill>
                  <a:schemeClr val="bg2"/>
                </a:solidFill>
                <a:latin typeface="Bookman Old Style" pitchFamily="18" charset="0"/>
              </a:rPr>
              <a:t>tp</a:t>
            </a:r>
            <a:r>
              <a:rPr lang="en-US" sz="1200" b="1" dirty="0">
                <a:solidFill>
                  <a:schemeClr val="bg2"/>
                </a:solidFill>
                <a:latin typeface="Bookman Old Style" pitchFamily="18" charset="0"/>
              </a:rPr>
              <a:t>://www.panoramio.com/photo/82486353</a:t>
            </a:r>
            <a:endParaRPr lang="en-US" sz="1200" b="1" dirty="0" smtClean="0">
              <a:solidFill>
                <a:schemeClr val="bg2"/>
              </a:solidFill>
              <a:latin typeface="Bookman Old Style" pitchFamily="18" charset="0"/>
            </a:endParaRPr>
          </a:p>
        </p:txBody>
      </p:sp>
      <p:sp>
        <p:nvSpPr>
          <p:cNvPr id="6" name="Rectangle 5"/>
          <p:cNvSpPr/>
          <p:nvPr/>
        </p:nvSpPr>
        <p:spPr>
          <a:xfrm>
            <a:off x="457200" y="1108770"/>
            <a:ext cx="5791200" cy="3539430"/>
          </a:xfrm>
          <a:prstGeom prst="rect">
            <a:avLst/>
          </a:prstGeom>
        </p:spPr>
        <p:txBody>
          <a:bodyPr wrap="square">
            <a:spAutoFit/>
          </a:bodyPr>
          <a:lstStyle/>
          <a:p>
            <a:pPr algn="just"/>
            <a:r>
              <a:rPr lang="en-US" sz="2800" b="1" kern="1400" dirty="0">
                <a:solidFill>
                  <a:schemeClr val="bg2"/>
                </a:solidFill>
                <a:latin typeface="Times New Roman" panose="02020603050405020304" pitchFamily="18" charset="0"/>
              </a:rPr>
              <a:t>2013: </a:t>
            </a:r>
            <a:r>
              <a:rPr lang="en-US" sz="2800" b="1" kern="1400" dirty="0" smtClean="0">
                <a:solidFill>
                  <a:schemeClr val="bg2"/>
                </a:solidFill>
                <a:latin typeface="Times New Roman" panose="02020603050405020304" pitchFamily="18" charset="0"/>
              </a:rPr>
              <a:t> </a:t>
            </a:r>
          </a:p>
          <a:p>
            <a:pPr algn="just"/>
            <a:r>
              <a:rPr lang="en-US" sz="2800" b="1" kern="1400" dirty="0" smtClean="0">
                <a:solidFill>
                  <a:schemeClr val="bg2"/>
                </a:solidFill>
                <a:latin typeface="Times New Roman" panose="02020603050405020304" pitchFamily="18" charset="0"/>
              </a:rPr>
              <a:t>The Christiansted National Historic Site in St. Croix opens its new exhibit about Christiansted and the history of its neighborhood, bringing memories alive and inspiring more preservation of the islands history.  </a:t>
            </a:r>
            <a:endParaRPr lang="en-US" sz="3600" kern="1400" dirty="0" smtClean="0">
              <a:solidFill>
                <a:schemeClr val="bg2"/>
              </a:solidFill>
              <a:latin typeface="Times New Roman" panose="02020603050405020304" pitchFamily="18" charset="0"/>
            </a:endParaRPr>
          </a:p>
          <a:p>
            <a:pPr lvl="0" algn="just" fontAlgn="base">
              <a:spcBef>
                <a:spcPct val="0"/>
              </a:spcBef>
              <a:spcAft>
                <a:spcPct val="0"/>
              </a:spcAft>
            </a:pPr>
            <a:endParaRPr lang="en-US" sz="2800" b="1" dirty="0" smtClean="0">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524000"/>
            <a:ext cx="2819400" cy="1886025"/>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457201"/>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21</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st</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457200" y="5486400"/>
            <a:ext cx="8305800" cy="830997"/>
          </a:xfrm>
          <a:prstGeom prst="rect">
            <a:avLst/>
          </a:prstGeom>
          <a:noFill/>
        </p:spPr>
        <p:txBody>
          <a:bodyPr wrap="square" rtlCol="0">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a:t>
            </a:r>
          </a:p>
          <a:p>
            <a:r>
              <a:rPr lang="en-US" sz="1200" b="1" dirty="0" smtClean="0">
                <a:solidFill>
                  <a:schemeClr val="bg2"/>
                </a:solidFill>
                <a:latin typeface="Bookman Old Style" pitchFamily="18" charset="0"/>
              </a:rPr>
              <a:t>Picture: https://tl-ph.login.facebook.com/pages/Lawrence-W-Cramer/110199689030161?_fb_noscript=1</a:t>
            </a:r>
          </a:p>
        </p:txBody>
      </p:sp>
      <p:sp>
        <p:nvSpPr>
          <p:cNvPr id="9218" name="Text Box 2"/>
          <p:cNvSpPr txBox="1">
            <a:spLocks noChangeArrowheads="1"/>
          </p:cNvSpPr>
          <p:nvPr/>
        </p:nvSpPr>
        <p:spPr bwMode="auto">
          <a:xfrm>
            <a:off x="838200" y="1295400"/>
            <a:ext cx="7543800" cy="2819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1935:</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Lawrence W. Cramer was appointed the 2nd civilian governor of the Virgin Islands.</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pic>
        <p:nvPicPr>
          <p:cNvPr id="14338" name="Picture 2" descr="http://external.ak.fbcdn.net/safe_image.php?d=AQCw_Duili9KdIeU&amp;url=http%3A%2F%2Fupload.wikimedia.org%2Fwikipedia%2Fcommons%2Fthumb%2F4%2F46%2FU.S._Territory_Governors_meet_in_Capitol._Washington%252C_D.C.%252C_Aug._13.jpg%2F300px-U.S._Territory_Governors_meet_in_Capitol._Washington%252C_D.C.%252C_Aug._13.jpg">
            <a:hlinkClick r:id="rId4"/>
          </p:cNvPr>
          <p:cNvPicPr>
            <a:picLocks noChangeAspect="1" noChangeArrowheads="1"/>
          </p:cNvPicPr>
          <p:nvPr/>
        </p:nvPicPr>
        <p:blipFill>
          <a:blip r:embed="rId5" cstate="print"/>
          <a:srcRect l="56000" t="19917" r="12000" b="33610"/>
          <a:stretch>
            <a:fillRect/>
          </a:stretch>
        </p:blipFill>
        <p:spPr bwMode="auto">
          <a:xfrm>
            <a:off x="3962400" y="2971800"/>
            <a:ext cx="1371600" cy="1600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wedge/>
    <p:sndAc>
      <p:stSnd>
        <p:snd r:embed="rId3" name="wind.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22</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nd</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762000" y="5562600"/>
            <a:ext cx="7239000" cy="646331"/>
          </a:xfrm>
          <a:prstGeom prst="rect">
            <a:avLst/>
          </a:prstGeom>
          <a:noFill/>
        </p:spPr>
        <p:txBody>
          <a:bodyPr wrap="square" rtlCol="0">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Thoughts Along the Way Ariel </a:t>
            </a:r>
            <a:r>
              <a:rPr lang="en-US" sz="1200" b="1" dirty="0" err="1" smtClean="0">
                <a:solidFill>
                  <a:schemeClr val="bg2"/>
                </a:solidFill>
                <a:latin typeface="Bookman Old Style" pitchFamily="18" charset="0"/>
              </a:rPr>
              <a:t>Melchoir</a:t>
            </a:r>
            <a:r>
              <a:rPr lang="en-US" sz="1200" b="1" dirty="0" smtClean="0">
                <a:solidFill>
                  <a:schemeClr val="bg2"/>
                </a:solidFill>
                <a:latin typeface="Bookman Old Style" pitchFamily="18" charset="0"/>
              </a:rPr>
              <a:t>, Sr., Page 367</a:t>
            </a:r>
          </a:p>
          <a:p>
            <a:r>
              <a:rPr lang="en-US" sz="1200" b="1" dirty="0" smtClean="0">
                <a:solidFill>
                  <a:schemeClr val="bg2"/>
                </a:solidFill>
                <a:latin typeface="Bookman Old Style" pitchFamily="18" charset="0"/>
              </a:rPr>
              <a:t>Picture:  http://flagspot.net/flags/vi%5Epd.html</a:t>
            </a:r>
          </a:p>
        </p:txBody>
      </p:sp>
      <p:sp>
        <p:nvSpPr>
          <p:cNvPr id="2052" name="AutoShape 4" descr="data:image/jpg;base64,/9j/4AAQSkZJRgABAQAAAQABAAD/2wCEAAkGBhQSEBMUEhQTFRQWGRsYGRgYGCAcGhodHxoYHRoaGhoXGyYhHh8kHR8bHy8hIycrLC0tGh4xNjAqNiYrLCkBCQoKDgwOGg8PGiojHyUtNS8xMiwuMjI0Ni8sLDUvLyo2KjIqNS8pMCwsLCoqKS8wLC80NDAyLi4sLzQrLDEsLP/AABEIAKwBAwMBIgACEQEDEQH/xAAcAAACAgMBAQAAAAAAAAAAAAAABwUGAgMECAH/xABKEAACAQIDBAQHDgUDAwQDAAABAgMAEQQSIQUGEzEiQVFhB1RxgZOy0RQWFzI0NXOCkaGxwdLwIzNCUmIVJPFDcuGSorPCJVNj/8QAHAEAAQQDAQAAAAAAAAAAAAAABQADBAYCBwgB/8QARBEAAQIDBAQJBwsEAwEAAAAAAQIDAAQRBSExQRJRYXEGEyIygZGh0fAVQlJysbLBBxYXMzQ1U1RzotIjYpLhFEPxs//aAAwDAQACEQMRAD8AtW8W2fcmGeYrnyW6N7XuQOdj21S/hjXxVvSj9FWHwj/Ns/1PXWkhXvATgzZlq2et6ca0lBZFdJQuoDkRrMSp+adadCUGgpDO+GNfFW9KP0UfDGvirelH6KWNFXv5hWD+B+9f8ogeUJj0uwd0M74Y18Vb0o/RR8Ma+Kt6UfopY0UvmFYP4H71/wAoXlCY9LsHdDO+GNfFW9KP0UfDGvirelH6KWNFL5hWD+B+9f8AKF5QmPS7B3QzvhjXxVvSj9FHwxr4q3pR+iljRS+YVg/gfvX/ACheUJj0uwd0M74Y18Vb0o/RR8Ma+Kt6UfopZAX5VPYPcqdlzy5MNHcDNOeGCT2BtTUSZ4H8GZUaT7YTXCq137hpVPRGaZ2aXzT2Dui3/DGvirelH6KPhjXxVvSj9Fc+H3PwkTSR5JsTOEDKrdCOTQEmNl5+c1ZNlbCnZlaDCRwxSJlvwlE8DcrksCHFx18weqqpMSfBlAq1KE3VBU4pNbqig0iq8Vpyb6EC+6JSXZo4r7AfhEXhfCk0hAjwMrk/2vf8I66R4QJ7X/07EWvbmefZ/Lq1Yfc7GngtLMLqCsioSI5FN7HLpkcaajSiDcGZRH/vJGeJ8y3bmhteOQcnHedRehS5Wya8mST/AJvHXndqGWB1ikZ8a7+J2CKhivCVLHfiYCdbc7sR9/Drj+GNfFm9KP0VeZ9w8WqTCHEuCziWPMxbIetLk3KHs6vx4ds7uY22KPDimDKjQq8avYi3EQ6ciLkG9Oty1iAgOSQ38Y6n0dYI8415Xmq2VXGv5OdgiqfDGvirelH6KPhjXxZvSj9FbNr7q4a7h8HJCEhEueEk3NhxEIa63U8u6qvjNwZDlOGkTEBkEgQdGTISQGKHnqLaHnR6SsvgnMgFbBb9Zaqf5BZSOkiGVvTafOr0DuiyfDGvirelH6KPhjXxVvSj9FLXEYdkYq6lWGhBFiPKK11Zk8BLAUKpYqPXX/KI3lCY9LsHdDO+GNfFW9KP0UfDGvirelH6KWNFZfMKwfwP3r/lHnlCY9LsHdDO+GNfFW9KP0UfDGvirelH6KWNFL5hWD+B+9f8oXlCY9LsHdDO+GNfFW9KP0UfDGvirelH6KWNFL5hWD+B+9f8oXlCY9LsHdDO+GNfFW9KP0UfDGvirelH6KWNFL5hWD+B+9f8oXlCY9LsHdDO+GNfFW9KP0V1bJ8KizzxRe52XiOqX4gNrm17ZBelPUtul8vwv00frCoc/wABrDalXXEMUISojlLxAP8AdGbc++VAFWeod0P6igUVzZFniteEf5tn+p660kKd/hH+bZ/qeutJCuhvkw+6nP1D7qYrdqfXDdBRRRWz4FwUUUUoUFFFFKFBUxsDdmTFNcEJEps8rmyL5yRc934VI7o7mtiQZpQ/BXkFtnlYa5EzEfb+wydibuSYxhZODhBocLLAttB8YMGvcnkbXqk23wnTLKVLypBWLicaH0QBzlUwrRIPOOUTWZbSGkvDx2eBEHsTd1YXMeEib3Suq4jERFo3H/8ANo2stxy0JN6s53ahgJk2hNk49lOHz50ka+nDjYZr3OluV61bx70rs4SYLBYdo5hCzxOyEK5BGdYBbpMFztrbUD419e/amycDtHZp4DsxxVjHJmLyCVFLKSGa4Iy2a1vzrXyi8+suPKJJxvvO85X3gC5J5ppEsrCbkiLDuxHEBJEmFeARWChwCGU3sVsSBqCCvMdYFxVRfaOLbEbUw0mMeOXCxrPh3RURShVmPEQqQVDZQSTyJ5VN7mbLxcaQvMvAJu+IVpeIZJCuUsOYTUBz0jrcW6637Y2Xs9p3xEycWVlCG7EqUGuTLcKVvrYggmsatNGlwJ6yfjDZJI0jgIW27uKafFScZIHXEYfDYh1nkNkRmC4jg5yQCQWYC4tfTlauzD7Pgm2vPFhjhjG+zo8plPLRBn6P9YUAnkavb7w4YNmXDoTp0si30At/TfQaV8O+ovpGOzUfjrT6UuK5rav8T8REFVoSibi6nrB9kU3dqeaHaezFad5oXSeBHzgpKsa9Fwocm+YOczdRUAm1dm0d+J4sZtVhPIIMKY1iQxcRXmZdYyyrmALaWzDVh2WqwT7egbLxMIjlT0eit1N73XS4110rixGwtnz4eaCMNhxM6SMVJILIbgkEm97WPbp5awWvixVwFI2ggdeEONTTDxo2tJ3EezGOuTfMqMOMfgniOIIjXKeI2fIGccNRmy3uARfvArZNuhhMWhmwzi5ikgVkPxQbhlt/SVJOhFwb8q+JsKV9prjZmSWDDwssCx3LKx+Mxjtq7Lp0e4W7aJj95hh9pvjUV1ghwxYRqciEuzcJZdAczZjJYgsC4X+kmm+KQvlpx1jvGI33RMC1Jujt3o3fZQVxkZkw8WGB4oAE3EUkEg361tobjQ99UHbu47xLxYG40Vg1h/MRWF1MiDlcdfd1U8dk71Z4MMm044sPNir8NAxZW0BsbjoNY8iT5b6VG7ybhOjSz4NikspizG/JUYE6W7B57WqfZ1qTVmKGgrkZ15uIvIHNu0iVJ2VTnHq0odF4v8eKdseeKKYW8u7CYviTYZBFKskiGI6cbIRd4x1HXUddvtXpFbUsq1WrSa00XKHOScQfiLjQjbmCAOdaLZoYKKKKLQzBRRRShQUUUUoUFS26Xy/C/TR+sKialt0vl+F+mj9YUPtT7E96ivdMONc9O+H8KKBRXHUXSK14R/m2f6nrrSQp3+Ef5tn+p660kK6G+TD7qc/UPupit2p9cN0FFFFbPgXBRRRShQVYN0dgJO7SYhsmGisZGOlyeSA9p7uqofZ+AeaVIoxd3IUDy/l103NibNUyR4LDNOiRG8jCEFJWuAxMknLXTReQPZVS4TWuZNniWjRahUkeanAm4GhPNRcb78olyzOmdI4fHxjHZu/sJce4lmXCthov5TIZBkVTyJey6AHW3PuFbN9t6p1GH9xcWCPiK0bSxWgxTXuqNMHugbTKGCg31IA0lt7dtMsWIwmCXDytFHfEI72dlkBHDiVTfOVOhOmqgXJsPuH3Uxz4RsBiThpsKyBBK2YTKgtYFFGVnUDRswFwDryOs2kHnK6BWuiNQyvxUQBU3xMWqpujk2hJ/rsESJE0Lxs3Fd1ZXwk6FLZG0zN8YZR1FSStgDYViwuAHQRDMdGfKodieZYoo1OmgA6qz23ttcMOHEFHMm3aSSfPfW/WTVSZixzNrfr8v7+/rqVLMOTZOjyUC4q17E/E4aq5AbUtduQGinlOashv7vB7MftyaQ9NiB1KulvOeZ5d1cIF7nt7+4df751qxOMjjF5GRQdDew/fX9vnqLn3kjA6CSPbrtlHWDq9tdG5C+hOtqPsy8vKjkgA68zvOJikOOT1omqtJXsHwETTLfn9/nr7b9/Z+/PUbsvaBlD3ABBvYG+mo1Yc+kL2vpfWxBFdMxOgv169v3fZWb0yhpvjMYi/8NxLvFLuIxjoyDsH2UCMX1v+fV+/3rrN2WwYgk5Qe86Xseznb/zUsuwWcuI2WRkJVgGs1xz0NuvrGnPyVgudZRQKOIrgcOqHWbNmnklTaa0NLqY9ccmDx8kZBViD1jX7Pv8AwrtmiwuNkjedAJ4nV0bXKWX4vEQEBwPtsNCK4cTgJIyTIrL1C409n/P26SOzmPt8o/fkNQnrPYmKuSyglWsYHeP/AA7YKSlsTcgsNvglOpWI3E/+RjgthyNtATbQlhfEuXDI0TPAuFAJHAJ6K5uTOzaZyCCSLzO6u+AXEtgpCzIkSypO5AGVnyhTnN8pJVYydWFudwTjhMZHNkhxIzIrq68x0la4Pf2EciCa0NulHGdoYraGKhy4g58p/lKihhDnuQ0gHMICAT2m1g4KgotuCihiPiNYP+jfF7l5huZbDrRqD4oRkY7t8d2CHGKhVmliSQRqCAoZwBcg/vt6qVG+2w0lEmIgF5IWVMUFHRzFQS626r3B76b24e9i4uNom4jBbiKWROH7pjGhkVTbkeibf4nS9hXd7tn+4JeMpy4cF3eNfjTSSWRQeoj8MvfWUk+9Z80hxjHADXU14vco10NS1VJoAImmjiCFeNvfshEUVPb57vHCYllAIjbpR3/tP9PlU6VA1umTm2pxhEwyapUKjx7YErQUKKTiIKKKKlRhBRRRShQVLbpfL8L9NH6wqJqW3S+X4X6aP1hQ+1PsT3qK90w41z074fwooFFcdRdIrXhH+bZ/qeutJCnf4R/m2f6nrrSQrob5MPupz9Q+6mK3an1w3QUUUVs+BcFFFFKFF43D2UyQzYrhyux/hQ8JczqxvmcX0Fhpc9ppx+D7YRig4jtMzvqeM+ZwesaEgW5WHfVA2bsG6YPCmLEFVUM5RxHCS/SOY/GcjlYGnPhIMiKo0sP+a0haE4Z+cU5WoJr0A6KBicQCsigvIMGAni0U8be6K1vJ4NcHi+mE4OIDF1ni6MgfU5iR8bXXWtsckmBwMcc0zzzlelIx1LHUkXtYXNlHZbvqzUv948fxZTY3C8vy/L7e6m0tl5xLI87HYBifgNpgbaE2JOXU9mLhvOHf0RFyu7MzHUX16Dm3nUEVmmBkfQcRuuyxNz72kyqKyjktzv5ndP8A4tT9nX5a+s3E/pz9mb3TMP8A0tlU+enZxbsqvikKojIbN8e8H5OQtKWEy40C4DRRxFRnSuYod8V7erZqqFkBXNGcr9LiMqtYBpGUBBZgugP9R52qMw+GZ5FEV2Y6CwLf4m+S9hcLfrGXu1uGLcFRE5ULf+WygjuthoNPSE+SscRYaEBes8c3vy1GGg0vz1cGozU5oJ0aVMWJ+zA45pghIpls1YXdoiDwOAnhdXeMogGQg27raBr8iRy081z34k3PM/GHL8D+PbXWXjNwWexuLrhIlGvZcg6jyGuDsykixsbjWw7QToSLGnZh9TssUqFKHsN3TFKtiRaYmUvNOBVRQ0OBHaLol9gQ8TExKNcpLsBy0vbXt8vZUi+30mR5IlcKRG7MoCtC7gXUuD0iRYkDkeZ1FbNy5oYw8kjqHbQA8wo69BbU35V3Y6DDx4UDBhP4eZlSMBic9w3R5nU3PaBS41JVVWoJG4f7JiVZjQaZoDeSVHpjmXfCNm9yzYhIp1azsQEupHQZeILEtdTby3ArVJNhGiQyMQ5W5MQ6Njci4vlDWsSAesdoqhbd3Qkml4qreJrKzFlkdSOixZF1PI2UdQt2Vdd0tkRiFUiWyRO2aRBlDZSbtmtxC7DXQqBcACwpzRANbxtB+Ivgg4y24kBdFbCO+Ng2dCC9+OOGgckhLanogkMbMedjY259VZ7P2ZhsdJCcTEkjwEtHmAI1HxSCDcX1A7RRtTHk4SIBFjMpaUqNDluchbNrmIsSe0GozZ+LKSK3UDYdnO9+7qNeuSq3WlTNSVIwvJqBzh05bQIr6p9qRnUyzaQEHnXUvOB6PYTDC/0uPjLNkHEVSit/ap1IUchewvbnYdgrl3j2dxYTa2ZekpIuAeo27jY+apKCUMoYciL1kReobiEvtkDAi74GLOCUKjzzvNgBLs5sglc4OUqZX5yZieMwHYHt5Bal7T125swLj5I2WWQTxtHe9ooYzoQO12a3fSPxMBR2Q81JU+UGxq/cDZ8vNuMKxFF/510h0LCjgkX3DRpVicRQhQ3dX+qRqoooq9xBgooopQoKlt0vl+F+mj9YVE1LbpfL8L9NH6wofan2J71Fe6Yca56d8P4UUCiuOoukVrwj/Ns/1PXWkhTv8I/zbP8AU9daSFdDfJh91OfqH3UxW7U+uG6CiiitnwLgrq2VhuJPEn9zqv2sBXLU1uXGG2hhgRccRT9mtQrQdLMq64MkqPUIzbFVgbYcO6WzxJtSWVoXXLorSSXNhp0IwOghC9fOmdS38GWCyz4hjCY2Zic0j55nBzauABlHYOwnzsitJtAAkA1AokX1uCR/crOufQMAVc8dccu058kTnupalizE9tz/AOPst++V/wB5j/t2tS+kkGW/IAHT/wAeTs7qJWYUh9xajSgA66k+wRTOFC1FLTScyT03ARsZiNQSD1EaEHTkeo/vy/JMaXFmXEOCf+riTl0ta6oo/Gs1mjDqjOBIV4hU20QX6RPmN9e2tWI2rFLGJoWDpqCQLG41tY2I8/51GmrRlJiZQ2sK0b+VgLq0yvrQ0NYestFo2TJuOtaNTomhqThiKKFCKioIMYrIwUhWES9awjID3Fhdj5yaIcOoGgGv3/n+/LXKdprc5jlvpfq07u+pFFWwY3sdba3N+s3vYebroixN2egf0CCcgLyd1b6bcNsBJt61J77Qs6OJrckb6XV1Yk5RpAFvKdOv96dnstoxEDXJVTqOwnUDT2eYCu4TG9lFu4D778zWNmtzNr9d/KL26+Yp9x1bySlegnYTU93aYhtttsq0gFq3Cg6K1J6hGmKLKADfTu67G5rMtrfn2Ac+zqrZG5/uIHYeX36UMUPYD3dvXcHl+9KeLziR/UQFJ1pv/bT2VMM8U2tX9NZCtShTqULuum+Pqst2Z40Z3FjJbJL3ESLqCO3Xq7asOA3uiijVOGwCi1wQb9pvYXJ1N+s1UsbihGbG2a1wO7t8laMPtAMCGIzc/Nc/j+X2C3H7OU7xenQ0rUG74gXQXl5y1GUEm+hwUL++J/be0ePLmAsCLAd3m8581RSDX6vPy6fvyVz4XaV21GmtrHXyX8n77cfdtnygXAGp/Kn2bVkWZcEL5Naba7u2B8xLzcw+pbgvIrs8ZQzN2cTnw692n4H86lqgNzpLwkeT8/ZU/QVgURojIkdAJA9kbLbUVoSo4kA9YrC98I2GIxGFcRySsJAyqDaNSAP4kpsdF5jvJpIb4YfJj8SoBA4jEA9hNwfPe9PPwo4biCFeHLN0geGjZVa2Y/xWtog5nyCkv4QlttGf6p535ovLu7Ks/BBYE8UJ9FeepaThpa1HzRvOCcpkf06nZ7IrlFFFbSgbBRRRShQVLbpfL8L9NH6wqJqW3S+X4X6aP1hQ+1PsT3qK90w41z074fwooFFcdRdIrXhH+bZ/qeutJCnf4R/m2f6nrrSQrob5MPupz9Q+6mK3an1w3QUUUVs+BcFS26c2XHYY2v8AxU0vbmbc6iayjexB7Deo80zx7C2vSSR1ikZIOioGH94OsNw8XiBwuGrMbM7XmlsWBdh1L/bpyJ51lvXtp4don+LLZRHIFVpjlQfGHBjiKOWs2rsBrY2tUfsDGiPaSyhFRMQqMZXe5kYoCI4h2KL3tfl5Kve8m2JMPwzBhjPLMcg6axgZQzDO79XxrDXrtzrRrSlKUSrEhJ1+aARicCDn0Dmgu546404jakeNwMjRFrXKnMpVgRpYg6jmDXn994CGOeFLi4tc3B5cyTy1p8bt7c4ubDT+5I8SVd2igfPYXALMRoCSQdTc6nqNkXvxsg4fHTKRYMxceRiSfsNx5qdZZbXMkODFN3Qb8NhEQZpGk2Faj7f/ACND7yHqjQaWvqSR2HX7uXOtP+vPyVY1HYF0qOr4aKpkZdOCfj7YHkmLzudGcQzSyxxcOPQdD47nq16gLk27h11c53B67nnf8Ln7CPPULsXBNHgsOiFQSuZr66vrrbsFudb8Vh3yghiWtyGh+80NSktVfbZUaHKgGjltOs3Z0yEBp+YSpwy+kkDDOtcz8BflXOJJMcQefs5639nlrYuKbnpp5/Jy5/8ANV/hSZT1XF+fdrob6862RY515nl2/ZflceftNQ/KUokjj5cprr8bu6I60TQFW3vHgmkTJfXs0t9h5a8vJWx5UW3X+HL22+6uPDYviDTQjqHb2jqOlcrYSRrljYXI1vbz2/5qc4pxyXbLKVKBBuQaDpMMhxDb6yvRqCL1AVwyHj4xu2nBx4mEeUyAXjuL6jmp7jqO4kUt33llB1WIEf4WPn181MnCRkGzCxU9Ejy9lLnfPBiPGyheTWkH11DH7yaUtKN1BcbA0hW/EFNAcddem85wZkpgPhaa1KTjdgcOr40yjX75ZP7Y79tjf1qDvNJ1Ko8l/bUTXfsHZZxGIiiH9TC/cvNjr2C9S3JOVbSVqSAAK9UTwkrUEw22bELszCLCpOLZuKqLGJBZVAZiGdQMpZSCT8a2hqR8FuFZTNmfFZ0ss64l2ztKbNn4RuqLbRSrHMDryqH3pxUL4ng+558TJAgRVh4sbIxu75JUcKSegLAG2Xy2ue4mxzDA0j+6g8pBK4lxJJGFGVUzqSCAczDr6eutC5dOi0kUp/u+DBoDQYRCeEmHjSQxcOaUFhcK2SPn/wBVuzXRRqSO6khvjNmx+JN7/wARgPINAPMBam1vFNxdocWSKQxYcGTOZLICoLApEOkzfFFzppSRxU5d2c82Ysb95vVs4FIK3lug1AT/APRVfSNDooTW5JvFa3RjOXJA8XDvMaqKKK2bA2CiiilCgqW3S+X4X6aP1hUTUtul8vwv00frCh9qfYnvUV7phxrnp3w/hRQKK46i6RWvCP8ANs/1PXWkhTv8I/zbP9T11pIV0N8mH3U5+ofdTFbtT64boKKKK2fAuCiiilChibtYtpMHE8SJx8M3C4jnoRRNdzIQewXW/VTbx8CbU2WQmWTMoZM1wGZSGUEixAa2U9dmNIPcbaMaYgwz6wYheE+tgLkFTfqsevvpu7ibdMOIbDTm0j5nWNR0IogQsa3GnIZrdjXNaet6UMnPKu5Jqoeqo1Ou5K66kpBzK4KtHjG/GXePZsjT4MdsLHPJA8CQvMSyCJFjjtGuU5I7mQrdWBlbRittDzPDHuiZYhiYxdo73A5lev7LXH1u2rTvJL7kVWwkEAnxEmTiOAqIWUs0krDUjojQasbVHbIxogAjxOIbEpO+uIbKsYmcgCKFRrlJ5Wuqnr6WgpYVcpHOF48bRUR5cQUnAx56r4avPhF3AfCSNLGt4WNzb+i//wBfw5dlUY0al30vo0k9I1HUYFOtls0MOPZswaGBhexhjAt/2AfiDW8KL6Httfz/AJ207aru5G0FlwoQnpQmxH+JJKHzG4+ztvXdtEEEdQ6h1eXv0/A0PfeVKyhdQTVPJIy1A9Ioc8YrUw2kzimnEAhXKBzNbyK7DWJLgAAny+XTrv1VymOM6jKDfl+X31FGVusm/YSe8cif3r5ayQ/fz5a3tb8vv0qurtyvJU0lSRhXLcRhGSpRIvQopOdDjE0YADeyk9Wndr+HlrNbg9Vx26/nYaf81GQbQYLY/wDF7ecnX7vPWUXF/wDNra9XeKs7FvS6wEtNqJOISnCA7lnOipcUOkxJEHU6dfL7b2J+/vFLzwhODjSB1Rxj/wBt/wAxV/iJBuzWUA5jqLKNST5gaU+2Mfx8RLLr0mJHcP6R9gFTHHC68nklOiCTWmdKYE6jBiw2C2ha6gg0ApsvPwjjpu+BrdfL/uZAAX0jv2DX7yL+Re+qfuFuU2LlEkgth01YtoGtzF+wdZ81XHbG1VxOVYcLi8TAvyZ8K/CCsFs8jSZgUlUgqEZbZSOeahk68HlcQnAc4+xPxOy7OLfLNaA4xWOXf3RLbRi2oJFw80mAxAkOVDLhzZrk3AyPZWWMM5DAXy2F9SLhj2XCYQJGLBECIL20AtzJ7Os9ZqG3GwErquKxMnFvGFgdkyS8JrMeOAbF79HuCk/1moDfnaJxk4w6e5ZI16UgklN1AOp4aEE256ns5WvUN8hQ4utK4nUMziNwvF9ImtpqaxS95MSMPhJWMfDnxjEBhLxSUBBe7jQA3Ayj8qXVTW9m2lxE54QywRjJElrBVHYB2nWoWttcHpFUpKAuCi18o1rddRKbyTyUgClTfWkD5hwLXdgPHtgoooqwRHgooopQoKlt0vl+F+mj9YVE1LbpfL8L9NH6wofan2J71Fe6Yca56d8P4UUCiuOoukVrwj/Ns/1PXWkhTv8ACP8ANs/1PXWkhXQ3yYfdTn6h91MVu1PrhugooorZ8C4KKKkt3Nj+6sTHDmy5yela9rAnl5qZmH0S7SnnDRKQSdwvMZJBUaCI2mNu3thsXGApSLEo0YllGjyQJr0f8hlFwBrpWWJ8DbW/h4lSexkI+8E/hUFidycdgnWZEzZDmDxnNa3dzt5qpM7a1j221xbT6Q4ObpVF+ohQFQaCovvANKgRNQy8yaqSaZw89zN60x0Ch1CswJCNYkoGIViCORtzt+FV/fDY7piMO+IlQYeItNJiZrCxUngwxRra5X4+UCzFVJzWAqnbL20Zy+Jwo/3yxpEYSLKAHGaRO4iwI6rsaZ+x948Nj0lglCvw34bBxoWXrF+8XB7uqqM42qVUW3BogHA+bhQE5i8BC8FUPTJICr0+PGYyiI2Xt3+ABj0ZcJKwTDSzG8uQiyccnrcgkCxIHxu007fTwVPF/GwY4kTahQb6cwUN9R3fZemBt3ZzQYmXaOKMmJjgjthoYkOaMtm4hyi92IyjiXFhe4Fr1Wtl7QxWCwsk7BMzOn+2Vw8L8VSIYsMiC62OVS17EiQ65RdUUlXGNmh7DvGezMQ0QFjRVCu2VtSTCT51BBFwyNoGHWrD7/MKZeGmixUYlRiyaXHWp/tbsPYdL1Y8TurhNpiXix8KaF+HJYg5TlDaOLZlswOvfoKp+I8E+Kw54uBxAYdoNr9outww6rEAVmt9Dl7qaHMG9KqYVIwpkSOuBk1Z3HpoDeMCMR3g6q9USC7KT4xvyOlz+NboNnpcWUc7C4vYeeuIS42PTEYMn/KGQa259An2Vmu0bgfwMYO7g/pcimWnJNKSRopNbrkqpjqB2Y06IDPWXOBYASVJApziK4ayNuHbSJD3CoHIAk9XaaxaMm4J+wdWlzzt9vKuZHnb+VhMQ3/eyRganX4zNWOJ3LxuJW2KmiwsJ5qhOul7Mz2zWt31IZtPiyQhQVuGG2gv6Lt8L5vqeoVpKOmp3X3Df2ZRVN795w4OHw5zA2Ejrrm1/lp/jfmes93PPdrwcM6GfGt7nw66sWOU26ySfi+Tmfvq0bOj2fgcnuZPdEkiyMkjtkicw34iLMynpaEWVbHrIrtj3lixIxPEEeZ4hLhFmZvc7xtCoaMrGSGkV84ZbFrkWtasC86sEJqmuJPOPwTq3YUiyMyrTKQkC4YDL/e2OhN9Y8FJk9zzxYWOyMTCSGU/FlDJfKvOylRmFze4tU5PuThsROmKie0UtnmjSxixPIozqbrcHXMBcg2vXFubuxiVSLjuUiiN4Rf+PwyAeBM1ypjVuQ52Vb21FdW8++ixfwMOYmnIGWMyCO9zYZSf2eqmiUtDRSNw+NchrJuGJiWAVGPu++9a4dBFG+SR9FPDd1FraWjHm+zvpR737V9yxHDI0RxEtzPLFEsZCnlGcouSTqSdftqQ2vvCcNKGjEj42UHPBxjJHET/AIrzbsF9Nahdn+DDGT9OUpHc3OdszG/XZb/eRRmymZWXInLRcCEYgKpyiMKAcrQRjcSFnlXDFOaR/ptip8dp7IpdFNODwOxW6eIkJ/xUD8b0vd4dmDD4qaEEkRsVBPMjqvar7ZXCWz7VeUzKLKikVNxF1aZiITss40AVikR1FFFWKI0FFFFKFBUtul8vwv00frCompbdL5fhfpo/WFD7U+xPeor3TDjXPTvh/CigUVx1F0iteEf5tn+p660kKd/hH+bZ/qeutJCuhvkw+6nP1D7qYrdqfXDdBRRRWz4FwVafBlHfaUPPQOf/AGGqtVy8FC//AJEd0b/lQHhIrRsmZP8AYrtFIflvrU7xDly19vavhGlap9FJHO2nl5D7zXMIFYtNaYRU99cBhNZDNHh8WozI6mzkjUBgmpv28/wqs7G3mgmeITt7mlScSs6DoTNbKS9viE/+nU9tWra/g6w8zM4aRHbUtmzXPaQ3tqnbX8FOJQsYWSUXvb4jfYxt99bE4OT9lPMGWm5kpV5pVdo1uIBNUlOxRpmADfAuYbfC9IIFNmcMvdvfeaLgQ4xP4krS5StiuVNQcwNrEHTqNuq9TT7AwmLMeIwziORWMiPHYqXIK52jPQdrEjNa/fSNwW1Mfs8hZImKKdFlTMo0scjf03H9pqd2Fvdhs8ASSTCJEHBRyXRw+vMcircrjlROZseZYBdl6ON3mqOUPOOAqpPmJAGmMSSBDIWhdyrjt6OvM5Qztq7qiLZ02GQzyHEl+POoDy5nHSlKCxbkqZUGgt1C9VRIZI02UkzNhsXO6CYJIYgIYlckkK1lZ1CKfJbTW8hsffLGIuEWXJNxGdJJEOdVI/ltdLgZhfny7qlcJ4RMPNGhmjtmkMOVhez2PRNwRe3frehpcIxSd4vGKhlf5pIqBdQ5iPdDV48ViKwe8eKOIxMRmYRRYUTxOyKS6I0gZwSOln6BvyA76DvBjUw2zZnkMnuvLmSOFOJrh3kIS+l8yi3cdeVTMWL2VNdskSmxwpsMth/+noEaf48q24n/AEvJGrlFTCGyDOyiEkWHJhlNtBfq5V4XGyaHHb/veIx0VRC7O3mxUe0ETEtI+HldIopYwnDDlCeFOgGZZCba9oGlia79s7Gkh2lFLHG80GJkj4g1fgyIejIM18qFSwNtAQK602hsyFiyJEZI14ui5pLWI4gJuT0SRmFza4rRifCZFmRYlLcVbxP/ANNzr0M40DdVjyNeh0EVQCdwOqu7C/dfhHugc44Zdw53fERJw4IFxSYvDS3zPG/RMgWL4uVmzWDMPjHom+k/DhsHgM7ALxH6bhLkswBLMkVyFJ1JCAX76quN3yxcixsVWCMsySpK6xOv+UbsQri2trHlVF2vvBhV/mSvjpY2PCexiK631kQjOL9g8lOy7D80rQaSegaRxIyOiLxWqlgUNRXCEQlF5Pj29kXvbG/cmKDjDKGgF1lYS8GSM9ZPFQDQa/kOdUXbO9qRDhYeVsRPcAYl1UmPW2VGyXP/AHX8l6jsbido7SNlik4TG+VQVj8pZvjHvJqR2R4J5bh55UjA1svSOmup0AoqmWsqzRxlpPI0hfoA6ZrlpEC+hySlKaXK0oWk65c0k78PHSYtW5ceBUfwJUlnYXd2/mMTz0bUDuq2EVWNj7i4SHK6BpGGquWv5CuWwqxwNdFJ6wPt6/vrU9pzKJmYU6hal6yvHsyyAoKaoMS6VJQErAG6NlIzwiR22lP3lT9qLTxeQDmQPKbfjSX8KFjtBiCCCiHTyW/Krv8AJuVJtRYpcWz7UxCtShaG+KlRRRW/or0FFFFKFBUtul8vwv00frCompbdL5fhfpo/WFD7U+xPeor3TDjXPTvh/CigUVx1F0iteEf5tn+p660kKd/hH+bZ/qeutJCuhvkw+6nP1D7qYrdqfXDdBRRRWz4FwVkkhHIkeSsaK8IBFDCjswe2JomDRyyKR2Mfv11ptbjb2vjYiki/xIyMzgWVhzHka45eekzU7u5vlPg9IyGjJuY25HtseYPeKpvCvg8LTklCWbTxw5pN28VpfsBoM63RNlJjil8omkOTeR1XCys4BCqWAIuC3JLjr6RGlRUHFw4kjWQlYIBI5a7nNwzZBc6KSrMbdTKBaoyDf7B4xFXEF4GDK1rnLmBBBzLzAOtmFqnpcIuIMphljaObJxCrXbKoysotp0lAFza2vO4totdnzNmt8ROtqRfU6Q5OKcDeDdpG7OkGisOq02zXdjn8aR0zbayjDgRljOL2DAEdAMfjaHs59nbUOU2diyAYVu2WzcPL8cXXpKLXNus9Vd+PwLTY1AyyLEkLgOpygs5UEAqdLKPvPZUDFYSXjP8ACbEhFjtraGHNGbnUDMt7W1uNaUg0gJ0mVKQvR0qpJGKjdUZ6OV2F8eOrUDygCNu7vjpTcLDK7e5sRNA6/G4cvLuYc/trpbdzFhQvumGdbg2ngDXItYkg3JHbXzB4RX9wKbMDC0kl9cwPCYlr87yWOvMiovDYJFwuDlCEtLKhIUWLDNM9uY5qbWPUBRH/AJ86unGP6RrQaaEqPnDnHlDmk44EQ2UoGCabiRqy6Y7ptgYphIHhwEnFIMhDSIWtyOg0Yf3AX8tYSbHxRkd/cmFu8fCa87kMltA4t0m/y/5ru2ZhuLLKM8iqiRlAHa8bSBpG69SLhe4XGlb9iYa2InHEkIiZVAZ2YWMS30ZiOfS7aZXa77QWKpqkVpRQuOjTBynojDLYIySykkGhvuxHdviNh3fxSiLJHgUaEERljLIy3vexPManQ6Ctse7eLCAPjEhQXNoYVQXPM30/Ct/FzzY2Jmcq8edQbgCwZGyctLhTpUK8QWCYSBTNhpMPnYi5YK5CNc8wUI++9PInpxw0KkA8n/rCjyjjVdcFKIO07YwUltOWvPVu2COyXwf4QKZcTLNMACxZ5NLc79GuzBDBxPkw+Gu4UvpGAbKbHpSWNweoa1kuBV4cfhy2WJXbKbaRgoklgB1K1zbvtpUTHLKzQiaQmRJZITNEM2ZDGrq/RHLNlBpkvzU4lSZh9agMqkChTpA6IuOogYXRkdFFNFIFe+mJ64lMRvJM2ZY40VuKYBmJYh8mdGIsAVYWHdfrtXNjsQXwq4m7yFGilZGtly2Cypk5aEMdeRFZz7JeaeWVI2Ussckbt0csiEi1vjAMtgdPLXXJh4IFxIxEyImI1KFrZLg5wpJucxJPIVGT/wAdspDKeVdcm8nDSF1TgSBhgdYj3+oqukbtuGyJjZxtGFyhGUaoDcLe/Lu7LVU/CDvRNg41jhUqZCf4ltAOdh/lf7vu5MX4RcJhlIwqvM5sMzE2OUWW7PckC5sALc+2qFt7erEYw/xn6INwg0UeYcz3nWrXwY4HTbs8mammaM1rRy4k+rebjkrEa4ZmpxAb0Em/Z3xG4jFPIczszHtYkn7TWqiit8JQlIokUEAoKKKKyjyCgiigmvIUFS26Xy/C/TR+sKialt0vl+F+mj9YVAtT7E96ivdMONc9O+H8KKBRXHUXSK14R/m2f6nrrSQr0hicMsilZFV1PNWAIPmNcHvZwvi2H9EvsrZnBPhoxYcmqWcaUolRVUEZgD4QLm5FT69IGl0efqK9A+9nC+LYf0S+yj3s4XxbD+iX2VbPpTlPy6+sRE8kr9IR5+or0D72cL4th/RL7KPezhfFsP6JfZS+lOU/Lr6xC8kr9IR5+or0D72cL4th/RL7KPezhfFsP6JfZS+lOU/Lr6xC8kr9IR5+rdhcY8bZo3ZG7VJB+0U/Pe1hfFsP6JfZXz3s4XxbD+iX2Vgv5T5JxOiuWURtIj3yUsYKEKXA+EfGx/8AVzjsdQ338/vqYh8LbnLxsNE9iDcEjUdYzBgDTC97OF8Ww/ol9lHvawvi2H9EvsqvTPCjg5Mmq7PodaSE+7SJCZOZTg5FKwHhIwYDA4Z4s4s2Qg6a6AjKRzPK1q6Y97tmlIUEmIjEBzR6HQ2I153ABI17atvvawvi2H9Evsr572cL4th/RL7KDu2rYKiShl9O5wHKnnA5GkOiXfzUk9EV7D727PVsy4qQEgZ+ienZiwLdDn0iNLaadVbcHvjgIpJXGJZjKwYgqbAgAdGycrWHmqd97eF8Ww/o19lHvawvi2H9EvsqGudsVdapmL7jym9/obBDgadFOb1HvirtvLs7MrHFSlkR0BCkXDm7XsnP2CteL3y2YQ4YzSZ1RXIUguE+LfUa9/kq2e9vC+LYf0a+yvnvZwvi2H9Evsp5NpWKCCpEwaf3oGdckDO+MSw8c09R74ph8KeGiBWHDyMCSTmYC5PMsTmJJ76i5PCxMFywQQRDsFz9wsPupj+9nC+LYf0S+yvvvawvi2H9EvsoixbnBtq8yS1n+5deytD1Q2ZaZP8A2AbhCex2/wBjZec7KOxAF+8a/fUDNMztmdizHrJuftNP73s4XxbD+iX2Ue9nC+LYf0S+yrJK/KFZMmKS8loeroj2CIy7NdXzl1648/UV6B97OF8Ww/ol9lHvZwvi2H9Evsqb9Kcp+XX1iMPJK/SEefqK9A+9nC+LYf0S+yj3s4XxbD+iX2UvpTlPy6+sQvJK/SEefqK9A+9nC+LYf0S+yj3s4XxbD+iX2UvpTlPy6+sQvJK/SEefqK9A+9nC+LYf0S+yj3s4XxbD+iX2UvpTlPy6+sQvJK/SEefqlt0vl+F+mj9YU6/ezhfFsP6JfZWcO7+GVgy4eBWBBBEaggjkQQNDUab+U2VfYcaDCxpJIxGYpGSLKUlQOkIkBRRRWkIOx//Z"/>
          <p:cNvSpPr>
            <a:spLocks noChangeAspect="1" noChangeArrowheads="1"/>
          </p:cNvSpPr>
          <p:nvPr/>
        </p:nvSpPr>
        <p:spPr bwMode="auto">
          <a:xfrm>
            <a:off x="73025" y="-633413"/>
            <a:ext cx="1952625" cy="1304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flagspot.net/images/v/vi%5Epd.gif"/>
          <p:cNvPicPr>
            <a:picLocks noChangeAspect="1" noChangeArrowheads="1"/>
          </p:cNvPicPr>
          <p:nvPr/>
        </p:nvPicPr>
        <p:blipFill>
          <a:blip r:embed="rId3" cstate="print"/>
          <a:srcRect/>
          <a:stretch>
            <a:fillRect/>
          </a:stretch>
        </p:blipFill>
        <p:spPr bwMode="auto">
          <a:xfrm>
            <a:off x="3352800" y="3733800"/>
            <a:ext cx="2362199" cy="1574800"/>
          </a:xfrm>
          <a:prstGeom prst="rect">
            <a:avLst/>
          </a:prstGeom>
          <a:noFill/>
        </p:spPr>
      </p:pic>
      <p:sp>
        <p:nvSpPr>
          <p:cNvPr id="4098" name="Text Box 2"/>
          <p:cNvSpPr txBox="1">
            <a:spLocks noChangeArrowheads="1"/>
          </p:cNvSpPr>
          <p:nvPr/>
        </p:nvSpPr>
        <p:spPr bwMode="auto">
          <a:xfrm>
            <a:off x="609600" y="990600"/>
            <a:ext cx="7772400" cy="3733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1966:</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The Department of Public Safety made a sensible decision to prevent cars from entering the new concrete strip west of the now Alvaro </a:t>
            </a:r>
            <a:r>
              <a:rPr kumimoji="0" lang="en-US" sz="2800" b="1" i="0" u="none" strike="noStrike" cap="none" normalizeH="0" baseline="0" dirty="0" err="1" smtClean="0">
                <a:ln>
                  <a:noFill/>
                </a:ln>
                <a:solidFill>
                  <a:schemeClr val="bg2"/>
                </a:solidFill>
                <a:effectLst/>
                <a:latin typeface="Times New Roman" pitchFamily="18" charset="0"/>
                <a:cs typeface="Arial" pitchFamily="34" charset="0"/>
              </a:rPr>
              <a:t>DeLugo</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 Post Office, Emancipation Gardens on St. Thomas.  This restricted it to pedestrian traffic only.</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ransition spd="slow">
    <p:wedge/>
    <p:sndAc>
      <p:stSnd>
        <p:snd r:embed="rId2" name="wind.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23</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rd</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381000" y="5715000"/>
            <a:ext cx="7620000" cy="646331"/>
          </a:xfrm>
          <a:prstGeom prst="rect">
            <a:avLst/>
          </a:prstGeom>
        </p:spPr>
        <p:txBody>
          <a:bodyPr wrap="square">
            <a:spAutoFit/>
          </a:bodyPr>
          <a:lstStyle/>
          <a:p>
            <a:r>
              <a:rPr lang="en-US" sz="1200" b="1" dirty="0" smtClean="0">
                <a:solidFill>
                  <a:schemeClr val="bg2"/>
                </a:solidFill>
                <a:latin typeface="Bookman Old Style" pitchFamily="18" charset="0"/>
              </a:rPr>
              <a:t>Courtesy:</a:t>
            </a:r>
          </a:p>
          <a:p>
            <a:r>
              <a:rPr lang="en-US" sz="1200" b="1" dirty="0" smtClean="0">
                <a:solidFill>
                  <a:schemeClr val="bg2"/>
                </a:solidFill>
                <a:latin typeface="Bookman Old Style" pitchFamily="18" charset="0"/>
              </a:rPr>
              <a:t>Text:  Profiles of Outstanding Virgin Islands, Ruth </a:t>
            </a:r>
            <a:r>
              <a:rPr lang="en-US" sz="1200" b="1" dirty="0" err="1" smtClean="0">
                <a:solidFill>
                  <a:schemeClr val="bg2"/>
                </a:solidFill>
                <a:latin typeface="Bookman Old Style" pitchFamily="18" charset="0"/>
              </a:rPr>
              <a:t>Moolenaar</a:t>
            </a:r>
            <a:r>
              <a:rPr lang="en-US" sz="1200" b="1" dirty="0" smtClean="0">
                <a:solidFill>
                  <a:schemeClr val="bg2"/>
                </a:solidFill>
                <a:latin typeface="Bookman Old Style" pitchFamily="18" charset="0"/>
              </a:rPr>
              <a:t>, Page 29</a:t>
            </a:r>
          </a:p>
          <a:p>
            <a:r>
              <a:rPr lang="en-US" sz="1200" b="1" dirty="0" smtClean="0">
                <a:solidFill>
                  <a:schemeClr val="bg2"/>
                </a:solidFill>
                <a:latin typeface="Bookman Old Style" pitchFamily="18" charset="0"/>
              </a:rPr>
              <a:t>Picture: http://webpac.uvi.edu/imls/pi_uvi/profiles1992/Governors/Brady_J/index.shtml  </a:t>
            </a:r>
          </a:p>
        </p:txBody>
      </p:sp>
      <p:sp>
        <p:nvSpPr>
          <p:cNvPr id="10242" name="Text Box 2"/>
          <p:cNvSpPr txBox="1">
            <a:spLocks noChangeArrowheads="1"/>
          </p:cNvSpPr>
          <p:nvPr/>
        </p:nvSpPr>
        <p:spPr bwMode="auto">
          <a:xfrm>
            <a:off x="381000" y="990600"/>
            <a:ext cx="6248400" cy="4419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1942:</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Julio Brady was born on St.</a:t>
            </a:r>
            <a:r>
              <a:rPr kumimoji="0" lang="en-US" sz="2800" b="1" i="0" u="none" strike="noStrike" cap="none" normalizeH="0" dirty="0" smtClean="0">
                <a:ln>
                  <a:noFill/>
                </a:ln>
                <a:solidFill>
                  <a:schemeClr val="bg2"/>
                </a:solidFill>
                <a:effectLst/>
                <a:latin typeface="Times New Roman" pitchFamily="18" charset="0"/>
                <a:cs typeface="Arial" pitchFamily="34" charset="0"/>
              </a:rPr>
              <a:t> </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Thomas.  In 1979, he was the chief prosecutor in the Fountain Valley Murder Cases on St. </a:t>
            </a:r>
            <a:r>
              <a:rPr lang="en-US" sz="2800" b="1" dirty="0" smtClean="0">
                <a:solidFill>
                  <a:schemeClr val="bg2"/>
                </a:solidFill>
                <a:latin typeface="Times New Roman" pitchFamily="18" charset="0"/>
                <a:cs typeface="Arial" pitchFamily="34" charset="0"/>
              </a:rPr>
              <a:t>Croix</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 which attracted national attention.  In 1992, he was nominated Judge of the Virgin Islands Territorial Courts (now the Superior Court)</a:t>
            </a:r>
            <a:r>
              <a:rPr kumimoji="0" lang="en-US" sz="2800" b="1" i="0" u="none" strike="noStrike" cap="none" normalizeH="0" dirty="0" smtClean="0">
                <a:ln>
                  <a:noFill/>
                </a:ln>
                <a:solidFill>
                  <a:schemeClr val="bg2"/>
                </a:solidFill>
                <a:effectLst/>
                <a:latin typeface="Times New Roman" pitchFamily="18" charset="0"/>
                <a:cs typeface="Arial" pitchFamily="34" charset="0"/>
              </a:rPr>
              <a:t> </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and was later approved by the 19th Legislature.</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sp>
        <p:nvSpPr>
          <p:cNvPr id="11266" name="AutoShape 2" descr="data:image/jpg;base64,/9j/4AAQSkZJRgABAQAAAQABAAD/2wCEAAkGBhQSERUUEhQUFRQUFBUUFhcUFxcYGBQVFRYVFxQUFBUXHCYeFxknGhcVHy8gIycpLCwsFR8xNTAqNSYrLCkBCQoKBQUFDQUFDSkYEhgpKSkpKSkpKSkpKSkpKSkpKSkpKSkpKSkpKSkpKSkpKSkpKSkpKSkpKSkpKSkpKSkpKf/AABEIALkBEAMBIgACEQEDEQH/xAAcAAABBQEBAQAAAAAAAAAAAAAFAgMEBgcBAAj/xABEEAABAwIDBAcGBAQEBAcAAAABAAIRAyEEEjEFQVFhBiJxgZGhsQcTMsHR8EJSYuEUI3LxM5KiwhU0c4IkNUNTY6Oy/8QAFAEBAAAAAAAAAAAAAAAAAAAAAP/EABQRAQAAAAAAAAAAAAAAAAAAAAD/2gAMAwEAAhEDEQA/ANVLlzMkryBeZczJMrmZAvMvZkjMvZkC8y9mTcruZAvMuhybldBQLzLmZJLkklA5mXMyblelApzlVvefzP8AuPzVlc5VOk/rjv8AmgJYV3U8fUpRcmMK7qBLLkDocu5rpthXmuugkByUHJnMugoHw5Ka5MgpYKB6m6yWXJmm6wSi6yB0OslZkyClSgcldBTcroKB6bJwnRRw5OzcIJLCn6ajtT9NBCK5K4VwlB0lJJXCU1VrBoJJgC5JQO5kL2p0koYf/EeAfyi7vBUTpV7SHOJpYbqt+E1DIM/pI0CotTEOqOJcXTvPHcTJ3oNcre0jDt0Dj4DXjKm4bp3hXavyz+YW7LLIME2mZDnETvM7hPaEpuGDus2S2Y4ndwHmg3nD41jxLHBwO8GU9mWD4TalSjUblcWtMERIty5LaNk4hz6TXO1IF+PNAQlczJGZclA4vJAK7mQJqmx7FUKT+t3H0KB9L/a62m99HCta9wlpquu0GL5Gj4oO8mLaFZliOleIeZNZ9rWOXybCDeMK/qN7EvOsT2T7QsTScJqGo2wLX3FuB1B5rVNh9IKeKph9M9rTq07wePagOMKS1yRTK41yCQHJYcmA5LDkDwclhyZDl3NZBIpmw7EsmyaYbJTjZA7K7KRK7KBwFeBSMy6CgdBToNwmWp0aoJTCpFNRqalUkA5y4V0pBKDjlnntV22WU2UWEjPLnQYlosAe/wBFoLyse9rONH8W1v5KQ14uJNkFSZXkaEnyPK3qnKFMOmZA1AEHuvdRMK3joR4fdgi+Cojq3AES4EjeSInWECsHTLQ0kiOV5DtR2qTQJDgBIaeRlwmwNr71FwDZdBm4INgByBGg3GUTw1AE9UkEGw4GBcIDeG2TTqAF4HCIFt9iFeNi40ZRTJuBA5gbu1VfZFIgXJPGdCfmpL6xY6W7jI9UF1ldlNUamZoI3gHxTiBUqm+1DpP/AAmCeGkipW/lMIN25vid/lkd6uBWMe29rvf0SR1DTMH9QPWbHeD/ANyCi7H2Ya9QNG/VXpnsvL2QHgGBIi1uBQLoHg3OqZgIA3la9s9pifFBm1P2UPaSHOaRuMHXih1KnV2bimyZab9XR7R8Te1bLWdY9izr2g0AWZ97HAjv6pHmPBBf8JVDgHDQiR3iQusKgbAeTh6RIgmk2QdxyGVNaUDzSlgpkJYKB4FdJse9NgpTjZBJY5NY7HspML6jmsaNS4wF2Vg3SbpFVr4h5qO0c4BpJhgBIDQO5BpW1PalSbIosNQ/md1W+Gp8lW8R7R8U82eGDgxo9TJVDGITgroLpR9oWLH/AKua+9rSPMK0bB9p7HkNxDcpP42/D2uG7uWUCta2/wDZKpVI3+aD6SpVAYIuDBBG8cU+037lnvs06RGo00Kjpcy9MzJczeO63itApm/cgm0ypVHUdqiUlLoajtCAYSkkrxXCgQ5Yn7WKRbjwTo6mwjulp9Ftrll3tf2QXtZWaCSw5HRua64J7/VBntLQQZ3xukbuafwZzOyuOUON+9DsOTpulFqBaCYEybzuO4CNPBBZtnUCJy5S2IvYHeI4ldp4HI41DY5r7/7j6p/ZVPKwkZZ6oZmAOVpMlxmwMT4Jey8PnZmNwS8CLAwSNN150QEdnFzgLkb77vqUVxWWnTvLn7mjUpjZuHytDSbz4Dgmds4NwDnMqvk7gGk+aC09HXPOHYagDSZIAMw0k5QecIohPRyuTRa06tGvEcUWQcKp3SvCGrWAMFogQ4CACDJMib/Lkrkq70pw0MfUAEtY6Zm7QCYtwNwgomztjspkOol1PMRIBlve10hTMRtSuxmdoYcwlkPc2ZNhdpExznkk7OrZhPBT6DxAawkRfrRkbOnM9iAa3bOJZQc978zg9jCCB1C6+Vx6snTxUD+Mq4lxpPaXBkPcMjA1zWkEZTmvuVgxG28P7l9F5yVDBhwEl8iHtLbOuAe5QsBX/maMLi0g5SbXEyI7kFrwh6g7AbiNRvG7VdzxuPkktnxSg0oFtqcj5JYqcj4JDQUtAptTkfAp06eHqE01ORPiPVA694aCToASewLMdqdG6Fau+rlMvcXEAwBOq0HbdbLh6nNuX/NafVUrDgZrEnjbRBX9t7CpUoDGxNzFzy1Qarsosu4GDw5TNh2LRMTsd1W+W4ECTBjkqvtDD+6zhwIImAQZJB+YQVx8fhI3d33yTYqTHHRFKeyXVQIaG7ySSA0bs2/s32SdpdH34eC4hzTEFuYcxIcAQgMez3F5MdR/USw9jgR6wtvouuVgnQ6pGNw5OnvW+Zhb3QFygm01Nwuo7VCpqdhPiCASVwrqSUHChO2MJ7xj2EA52ubB0kiBKKF4UV4zns3IMYPRFzH5KjSx404O5tO8diNYLo41pk8vJafX2fTrNyVWg8DvB4g6g80A2jsJ9AG+anudvbydy5+iCv1KOQtdEjQt4gXULEvbTfNKQ15mDYA7w0bgi1eraFVNtYolwA0vogsLNo3t3qPU2qM0AS42ubC+p3AXQHD48U2nNqpnRx7q1YCmLyHGYywDcvnUcuMINM6NYQtpBz3Fz3CCZtANg0Cw3eCMqLgqcC0AbgNw7F3E7Qp0/je1vaRPhqgfKBdMca1mGe0yXVGuY0DWYknsAklN4zpjTFqbXPPE9VvnfyQPZ+MOKxf824LXsA3Na5rhDeG+/NBSsFtB1F8G4Ks+BpsxDIlzCNMr405acVD6R9FHUXX+E/C+LHk7gUBZUqUTaRzafkgJbV2E9jpJe0NM5nGm/wAwAUX6M4driagbAMRPAaE8yZKCbP2ficYTmLhSEl7zwF4HE8kQ6ObaFEe7eDA0IuRyI3hBcglhMUMS14lrgez5jcngUDiUkNKVKBYTjQmgnWIIe38IKmHqNJjqkg8HNuD98Vm2A2xVp1IxDqhB+FwAOnIC60nbuMFKlmcHFgcM+UEkNudBzAHeqRX2lhhVzsIcx0G4P8t3CCJH7ID+z8dUeB1THEtgkcYSNsbHbWIcbOAiwF+1MjblPJLXai2/uQ/C7WMkudPegkP2O1jmFhbJMEPPxWJJHO0d6b2xhPfUwxwLXCw4wCSAY3iRKdOOkhoa115l0y3hlIMqbTo5j5Wtbkgp+w9kPp4mm5zeqyo0uJ0gEHvW30DIkGQd43rNNsdRrCbMcbAWc9o1I/K0mBm33jRSuhfSb3T/AHVVwFEguaTpTOuUH8pvZBplNT8H8Q+9yH4eqHAEEEEAgjQg6EIjg/i8UAUlNvcvEyY3JZCDwprhw410P3ZOBLlA3CcpGeqbhchNuMIK50n6MQ11SgJgElg3/wBHP9PgsorVz7zKAXOJsGgkkngBdb+H5hz0PNVXD9HqVGtVqNb16jiZMdUH8LeAQUHC9BKlRpqYl/uWASGwHO7XCYHZqiuyPdYUu9zmqPiC98BoFvha36o/0mqRSDfzu8m3PyQHd2oJWI2pWfq8xwHVHgEwynxXHOuU4zTtQNPZH7L2zHZKwdJsQe4G/kuP+X1+ibpNug0qs1pYRUALYvOkc5VZqdEsO15qPBLLHK5wyjlpJGmpR7BVPe0mf0tnmRb1lKOGBIaTI4GdBMchu8EAzbhbSwryyAC3K3Lb4rCButKzbB0OvPNX7pa7qtpj8PWPhA/3eCp2Fp37CgI0aWUyJHNTmY6oBqO0hR2t1Sp70E6jiqjtMh7iPmnhWrflb4lC2Pi83RDAbRzktOoAM8RogkNxVT/2x4n6KRTxjt9M+P7LrXJ9jkA/a20SKTgWP64LZa5oIkQSDOqyytgarJYYj9RGkmNDrpuWzPZIiFXNs7Bp1gczYeBDXAkEHdMaieKDLjVyC1oMEbrqRQxJmbrmJwTqeYVGODhrII8OI5r1BxIJA6o1MGB2ncgL4HHOnmr5gMM2lhziMTamBLWb6rj8MjgeG/XRDOgPRHPFesOprTaR8f6iPy8t/ZrF6cdIf4irkpn+VSJA4Od+J3yH7oA+0trOr1XVahuToNw0a1o4DRKwkHt1/so1DDyp1NgCCx9G+ljsPDHy6lw3t/p+i1HY2LbVAexwc0iQR92PJYjmB3hGujPSR+DqSOsx3xsO8cWnc5BeaGvcngmWalOAoHQV2U21KCBYXnskLwCSaiBqmetHG30ULF4lnv20zmzEEzByyLwXbjG5S6536KNTwxcWkvPVe5xv8UtjrcRMmEFV6ZVJr02DRtMnvcfo1Bqr4b2Qfkp3SSpmxlT9Ia3waJ9UIxL9RxB+aCcwzdebUiOGh79D98VE2ViC6m3s8wpbhuOhsgTWokmQ7uIkW8CPFdp0yNYnlp5pdK/bMH6+hThagtfRjETRLd7XeTr+sojMb9L34XVY6N4ktqZdzhHeLg+vij20a+SmbmdL75t+/cgru16vvKjjumO4WCBjCuzWbymQOPCSiRN1yCLl1hNoHmUCDwOpn+/mE1m8P2XheXHU6DgBoO3f/ZNZ96BNWro0akx9Sndh15ruH/x+jh+6gtrS5zvyN83ft6p3ouJqF35s0dgA070FvYpFNR6YUmmEDzU3iMJmvvTrF2tXaxpe8hrWiSToBxKARVIaCXEAAEknQDfMqtYes3H1XQ1xwlA6NhvvamoLrggAXHiq9026afxLjTpdWi09hqH8zuXAK/dANmNo4Kk2Bnqg1ahNoDogHsZCCb0k2t7nBgNMPqAMbFobHWIudBA11cs3Y2993nz+SKdMNue+rFzYFNgyM/pG8Dnr4KuMxkCSbm/0AQEnVwE3UxQ/E4BQWipV06rfNSaeyGC7iSUCv+KMGgJUvD7RDrQe8KMKQHwMHa5KawkwXE8m2CDZWHVKaUwKll0P9EEkOSmuQ84uX5G6j1P7KS6rl5lBIceJUOrtEaMaXHlp4rjaLnnrWHAfNTAxrBuAQD6ji5vWETaOR9EzhsQKbqFJziXupOjn7sQSUvFY0OMNBjedJUbI337Xu1pAif0uAcfn4IKdtCrmr1ncajvAGPkolVocDxm3396p1whzh+p0/wCYpms2bExzQMbCfYjg5w7Lz80XF1Xdk1or1WEz8B8oPoFYWfJB1hgzuNj/ALT42708waph7ZBB0/ZO0Da+osefA+CB+hUykOH4SD4GUZ29iwYaNwmeJIsfD1QPJ9PFPvkkCSYAEnkInwQJp0/FJxDpMbhr28Pr3JdQwIGvoOKhYjEFot2DzQcr1NEPq1YaTw+/okV8Q4/2QvHOdlgm7obc3uY0QE6NMmiALGp1zfQGI8gFO2I9oxDGtENa17RzsDPqo2LeGDwA7lzYrf8AxNOD+bT+koLwxP01FZRPE+X0TrnZGlznQ1oJJcBAA1JKCRXxTabC97g1rRJJ0AWRdNenLsU4spy2i02G9x/M75Dck9N+llXE/A14wzTDTlIa8i2YnQngNyA9HejVbGvc2lHVbmcXTABMbgboIdNuYgb3EDvNluHSTHNoU2URYlrWPygT7sWdB4kWVN6N+y6ozF0zXewsaS8tAdJy/CLgD4sq90k2oS6pUJkiWt7iQ0IAe2sWHuqFghmfK0cBM28h3JeAoAmTfcOQFlBr0opNG8QT2m5RnZ+HsBogkZgP2Xi87mE96e920cEo1G73W5IINRz97P8AUfkn6ONcLCm0ffNPH3cauPekA0z+JyDThUslCpKYcISqXyKCXs6m6HOgEucY5NsBJ7lLbhYu5Cth4KuW5y8tzXDQBYbpka/VFxg6g/G4oOnEAaCVHxFX83gpApvGuXt0KgYjBOJkOzffBA255cREZZuh2P2g2jXcX/C5tMdpOcAeSJUMOQbprE4Zpqkuj/CcL/pkg/6igp+1KOWvVHCo/wBZHqh1SvYxr93RPaVQuqFzm5XOAJGt4G/n80MqshBVqFTJiyC7MXCSdN/krnhnWF9yzzbGYYrM38MK6YDHg0g/lPhqgMNHquPGXrcBDv6ePdr3lRtl7RFVubK5u8ZokjjY8j4KfmF+aDtM6/d057wAczoBvnQJl0U2STDWjf6c9wjuSKVXN1jY7hIMDh28fBA+/qtM6k38PRD67xKfr1J8UJx2LDRc8vO0d5QddWBmCYCD4mpmrMgTkIee4gR6ojUGSmOMd/8AdDdgvzVnnWDH+UD5ygMYynnAc24Tew6pGJpg2JdbwKkg5SeC9hMIP4im79bY8UEzbvSiozEe4oteSGgktA+I6Nk2iI8U2zbtPHUzSqGoCxzfeMjJNjZxGozDQRohO23UW4isS+s6p70hzGtNmubLCCJLhI3aWUDo1jgalW4lz2mDrABg+qDQ8Ps2maRp5RkjLli0cITXQTYlPC1MRlMZzTyg7mgukTvuR5KRstxMAXn7lI2q2rQq03soGp1tA4CSN0G5GhkSgLdIan8PRfUaOu4RP9Rju1WP7Ufmc1m5vWPM7gr3026Q1HUaTHsFNz8z3tvIymGCSBuk6LPC+XE8/SyCRVYIuiGHpucNcrfMqNhMNnIm8Xjj2ogaDuMdiBIwLOZ7100D+FrRzcV4YWbElN1aDh1ZMbj8ig7laP8AEeOxt5+ie/j2AdRveUKfQhOUGoNjdQkdvzSMLTlwHG31U3C05ZH5T5G4++SXgML/AD+yT4iyAvh8JayX7gjVTqdPko2KcdGhBAxGDBUc4fKnqz3hBdtVnOpwCRcTG8cEEp1adN3qgW2XkuytAzGlWyzpmaGlEMM0tYJ1hAOkNZzTSc2cwFfTnTLo/wBKBnb7OtTIgzSaO9hc35IRVw+uYiBwRja2Gc0MeXS12YtB/CDlcW8xJnvQDFkukGYvPPkgE0dnsqZnfrPgAAE/Sa1oytHV+5QejiyyrUZMDNx5D6Ixg2WugJ4CgGiGiBqpgeBJcYa25J3AfumcO2ByQ/G1TVq+7B6jCC7dmfuB5AeZ5IJFPEHEPzQRTaeo06n9bufAblNe7kkYdgAjn6Lz+X3uQM1Xx9+KF47Dh4g7oPYQdURreQn5oZWrSQPvigi7SrZWa2a30Fz5FNdB+s1zo1JUXa9cFrhyRLoLQPuDxkjwQGsVh4uvYKoBVpg73tjxTlXEFsNcJHFMNw7X1KY3F7fCQgH9L8JiKVd+IoPAYWgVBYERYOE67uaztmKc2pnabglaP0+2E2jT96xzxncG5cxymxJ6vcszyoLzsb2iOpmmdCHBr5/Exw1B5Ogq67W6WPysZTecxYHOeIkB4lrG/lEEExxWMYanLhMG8wdOwq0YXEFpAdaw03GNByQH8RVa8TUl268k9yE1NjumWAwdziPUKXh8R1Z5x2J4VS+WzHE8BvhAMweyiTLy5rt0Hu8bIzhqjh1X3O50fF9CmXUQ63E2PA8E26q9tpkc9RCCdVxOUGwlQnbRdEEBJrYok3uo9V3mg4a2caWUnD00mjTU2jRQbB/h1RPwvEHt3InhcND54tA80xj8LmZ2J/ZRdHW3S3tiEBUJLmBKTGJE2Onbr9UArH7XpU51d/SJ89EBO1m4h0MaQGmSXCL7hHb6Kx1mCNwbp2ncEKrYQNcYAF5IG7t5oImI0QLbVAF1Fp/E+o2eANCqD6o+5softLDhz6AdcGrBHJzHA+qCFtnL7im0G9MgRN8pZrHCyrFcWNpVuxGEFTBNqlvXDG3IgwTofGYVadh7FBRnYFznufxcR4WRnBPJgckUweABaOcnxJU2nsgD74oGKNSAdLBQMALTvc4uJ7TJRevs4BpOlkK2Rg6ueXwGtaBv6zpMuF7Wt4ICh6oAGq8f3+acLIum3jqlAHx2I1CH4hwaCTFgugOdUfmaRDrSIBFoIPHVRNpUnPOXiY8BdABr4ovcQN9u5X3oxh8rHA/mB/zMYfmgX/Bwy4F/SCD8lcsFhgLH8tM//W0fJB7F0JCHUzkeDuDx3QR+6M4mnwQrGRBnW6CH7VcX1aVPf13nyaP9yzJoVy9o1UnEi9vc0o7C2fUqn0WyUEjCQHAuMAGSexWNrKVRoIf1useUADKOMk+ir/u5Ctu2MKyjs7CUx8bg+s60XeGwQd+sdyAfSrFvVcRDtCOVpUrD14I8D3oE0O4+KmUa5/F47kB+iOr6HmPvzT7jmbmFjFwhWHrwdbKS6sCeqg49M0WSZ14J2q3idd29PYPDoJNClZE6WGtI1i4+Y4/JIw1CymU6cINfy2jiEjCvh0dhHofklM+EKOfjZ2FAWceGqYqUQBJ8Sn2aIftnQII2JeNW3Is2dAePMptuF6pBOu/mvYfVOV0A2tQI7EO2iz/Dd+Wow+YCO1PhQjH/AA/9zf8A9BB3aYLKRbkJYWRLYhuUggkawfkqbiaZdYfCtHxv+BU/6b/Qqhu0P3uKAFhtsMYcj2ubBIBIs4A2cOSIO2mNWkHfYqFjf+WPahuz9R2oDmd1SJsPVOhydPw+PzUerp4fJAiMxtOqVibCOS7ht33vK9W0++aAPj4sI+woeBwpdUJALsoNheJk925T8Z8Z/pPqudLP/Lmd/ogBbW29TZLSb8GwY7Y07Fbuj22qeLa59IOaGEMh0TAa2DA3LGX71ofsl+Cv/VT9HILriaRsh2Kw4iTuRnE/D4oNtLTvQUjp4zrUTxw7PJzh6KtYWmrZ091w/wD0f97lVsOgkNpSrR0uqZqraUZRh6VOhH6mgF7u9xPggeA+JWLpb/z2J/6zvkgAChonxQSmp9v0QR2Yf8vgpLKbjy7EqipDPhPaPmgTQw6MYPDqBQ+aM4TRBOw2H7u1SxQTdFS9yD//2Q=="/>
          <p:cNvSpPr>
            <a:spLocks noChangeAspect="1" noChangeArrowheads="1"/>
          </p:cNvSpPr>
          <p:nvPr/>
        </p:nvSpPr>
        <p:spPr bwMode="auto">
          <a:xfrm>
            <a:off x="73025" y="-855663"/>
            <a:ext cx="2590800" cy="1762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8" name="Picture 4" descr="http://t0.gstatic.com/images?q=tbn:ANd9GcS7_025zSAg8LKQ2Rxoo56x6KTxYuJrNOMeRMu87B7sJYdwNTGz"/>
          <p:cNvPicPr>
            <a:picLocks noChangeAspect="1" noChangeArrowheads="1"/>
          </p:cNvPicPr>
          <p:nvPr/>
        </p:nvPicPr>
        <p:blipFill>
          <a:blip r:embed="rId3" cstate="print"/>
          <a:srcRect l="51064" t="8955" b="49254"/>
          <a:stretch>
            <a:fillRect/>
          </a:stretch>
        </p:blipFill>
        <p:spPr bwMode="auto">
          <a:xfrm>
            <a:off x="6705600" y="1600200"/>
            <a:ext cx="2065564" cy="25146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24</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838200" y="5181600"/>
            <a:ext cx="7848600" cy="646331"/>
          </a:xfrm>
          <a:prstGeom prst="rect">
            <a:avLst/>
          </a:prstGeom>
        </p:spPr>
        <p:txBody>
          <a:bodyPr wrap="square">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United States Virgin Islands Daily News, page 21</a:t>
            </a:r>
          </a:p>
          <a:p>
            <a:r>
              <a:rPr lang="en-US" sz="1200" b="1" dirty="0" smtClean="0">
                <a:solidFill>
                  <a:schemeClr val="bg2"/>
                </a:solidFill>
                <a:latin typeface="Bookman Old Style" pitchFamily="18" charset="0"/>
              </a:rPr>
              <a:t>Picture: http://www.vitema.gov/about/director.html</a:t>
            </a:r>
            <a:endParaRPr lang="en-US" sz="1200" b="1" dirty="0">
              <a:solidFill>
                <a:schemeClr val="bg2"/>
              </a:solidFill>
              <a:latin typeface="Bookman Old Style" pitchFamily="18" charset="0"/>
            </a:endParaRPr>
          </a:p>
        </p:txBody>
      </p:sp>
      <p:sp>
        <p:nvSpPr>
          <p:cNvPr id="12291" name="AutoShape 3" descr="data:image/jpg;base64,/9j/4AAQSkZJRgABAQAAAQABAAD/2wBDAAkGBwgHBgkIBwgKCgkLDRYPDQwMDRsUFRAWIB0iIiAdHx8kKDQsJCYxJx8fLT0tMTU3Ojo6Iys/RD84QzQ5Ojf/2wBDAQoKCg0MDRoPDxo3JR8lNzc3Nzc3Nzc3Nzc3Nzc3Nzc3Nzc3Nzc3Nzc3Nzc3Nzc3Nzc3Nzc3Nzc3Nzc3Nzc3Nzf/wAARCACZAPIDASIAAhEBAxEB/8QAHAAAAAcBAQAAAAAAAAAAAAAAAAIDBAUGBwEI/8QASxAAAgEDAwEFBQQGBgcGBwAAAQIDAAQRBRIhMQYTQVFhFCJxgZEyobHBFSMzQlLRBxZyguHwJFNUYpKy8SU0NaKzwjZDY3SDw9L/xAAXAQEBAQEAAAAAAAAAAAAAAAAAAQID/8QAFxEBAQEBAAAAAAAAAAAAAAAAABEBIf/aAAwDAQACEQMRAD8A2wKp6CiNGPCkFc/xUqkh6ffUHMYNGAzQbHh1oA0BgKNiuKa6TVHCK5Xa5QcNczRq5UHKKRR6jP03YHVpdKe4RL5EDCFuCyHOGXwP2T06Yqh90ob/ADrpFcwDj1oADk0bFcC+VGA45qgpopo5FFIoOVzArpFcxzQDArpAxQAoUBdvlXNtGOT6UPWgIVopGKUPSk2oCMBSbLkilDQAFAmFI6A0dV55o/AGaKZlBxUUNieVCu+0L/CKFAYBo+B0o6vzSwVTQ2qDxRHFOaMAa7mu0ABrua6BXDQdNcoZoZNAKKa6cgeFFoAQfOqT2mtDJ2psJW0vv42Ije6QSBosnByV93GHPBHieeau27ikkY75ef3x/wAq0Gbdk7r2TU2trbU5LGBl92C9ZZI3ccYByuw9OnXyPAGlo+5QfMZ4FFcI/wBtFcEYIYZyPKuIFjQJGqogGAqjAHyFMCpoEsfWky9DeRVB+fGuVwPnrQJ5qgx5opoZrhqDoNdNFzXQaDpFFzxRs5opoOGiGjE0TPNBwik3yOlKnpRDg0CWc9c0Xx4ozIfCidKgLhqFH3egoUEipowIog6UAaBTIoBqKOaN8qA4bP8AOgf7VFB4oceVAMg13II4+dF4KZGeKbxSgWSTTNt3LuOT59KBfOPHNcL46mkkdZLiUJhthCEDPXqfxFQerdqLTTtTls7h4o41tu873cWYyFsBAoyTxzn4ZoJ4SBlDLyD0pNGxJL/dP3f4VR5v6R7SO3WO1tnmlVcM7ERpnPXHJxj18agNR7W63d2kVwLsWyyyONtuoXKqEwN3XPvNyDSjUL7UbOwQvd3KQqOffYAn4DqfpVdve3emQE+zR3F1joQoRfqf5Vl3fTSzM0rs5Khtzkk7uM5zS8BZ1G7BJXrjJqUWzUO3epTKPYoYbbByTjvSR5cgD7qTh7cayMhhaSeGWiI/AiqtMV4Ltjz5+n4Um16ilQi5x4miVfbXtzerzc2MEi55aJ2Uj5HINWOw7VaXdhVaf2dz4Tjb9/Ssb9tkK7kHQckLn/pRG1G8nUAsvw/yKuFb9HOkyb4nV181IYfUUSe6gt/29xFET07yRV/GsLs7m9jkxFcsgbjKuVz8xR5d7MWkJL+J65+dWlbfDe21x+wuYZCOvdyq350tuPGFJrCWtpYZDHMhSQAHaykcH404gku7RS9ndzRtwcJIQT9PjSlbdvx6elcLk+NZrB2r1+DKvGtxjOd8IGPpj8KWft7fQuqT6ailskAbs8D1+fn+YVWhBwV5NcJBxgmshuu2etTxbTddzkAgQptP15P31BjVJxMzG4njkzyzE+9zn7R6nwyaiVuzSneVAwB41wPWQ6f2y1i2lcvc96gIAWUbsjA+f31LJ/STIse17CN5PB1cgH5YorRy3J5+VE3D+IZIzjy8qyi87c6zcgrHcJbI3+qiBI+Zz9aYfprWHUD9JXoUNkAzNgHwINKNkzQrKB2n7QAAHU848TCn/wDNClF/3t1XcB/aNKo8mOh/4jTLSr5b0SsqMo7wgA+IHGR4EVIgn7O3IPjUUXdJnjcP7xpVTIeu7/iNBVIYA856DrTXWL2SygjkiQF94xkdfHHwIBoJFVk8Q/1NKoXB+y5APnTfTtQg1GDvLcnI4kQ/aQ46H/PNDU76LTtMur6ckRQRl2wuTgdeMigqH9S9Y3Nu7WXpVj9lkc//ALKOnYTUdwc9orslDkAo+OMY4MnhgcVXOymuzx9p5rjW7pzatvazQgorFuhRc4GQ3TngnmtC07tFZXTXDmdESLOSzjhRwSfuqCqaj2BuoCbpdRurmQyEsiRy5JbJLZVievXpnzpgOyc6uZvYbkSbstI8dyxPrgn8Qa0Gw1uO/wBZltLUGW2ijBadD7obJBXPnjB5xx061LAZzg+nWgxS/wBOm0We3F3K7b2LQu8LjG3nHTxz4DFGu+4XS7Ys11tF3KB+pLjBSPnHGF4+NbVhuBuAHjxSa59plG5hlEPB9W6/SqkYhPfWHtSoIXSJI/ebZIAx55BxkHpx6etW3S9Ctb+xhvPY74rMoZe67xAR4nBUnyrRmJHVifmaGfIfOiqdF/R9pDIjMLxGIBK9/wBD8xTXVuxnZ7Trf2i8mvFj3BeGz1Pop6daveTQyRx4HrQULTOyHZ7VYDcWUl6yK2w5bbtI9CKfL2E0dRj/AEo485c/l6077X9opuz8Vs0Fp3/eyEHLbVx8fA/yqSsb+3v0LWk8c2w7X2Nna2M4NEQ1x2QsZYo4SbhkjyFPeKNgPl7uf+tJRdh9Oizse7TPUiYZ/wCWrFcXCxsqMGkdx7qouc/kB8ai9b1STTI5bia0LWUaZMsbgsvnlfLHjVFW7Tdi9WZ7dtBuAwAPfC8lBzgjbtyh/wB7PyqFbsD2lctIYrAs3vHFwR4f2cD5fSrr2W7V2+pGW4vGS1hZ9sCOBkYwDluh5+lWHVmmmW1i0540kuZgrTMobu48Esygggt0xnjnNWDHdW0TVOzFut5qclpbLK4iR0nkfLAE4IVCcYB5++oRore4kaePV7Hfu3NGzhV8yBkhj8MCtq7QdkrHXbCC01O4nnSBhKp7wIxYDGcgeOSfSqpcf0d9mrGVElW5UNwJJLhwoPx6Z68elEVKwWznVR3ibiAScqhVsc9Ccil+4iiklYXX6kkFVYqcHAzzngcHgeP3zFzpPZe2huvYfa7v2baZhHJ7oGcHDHAJABJwfWi6BpXZ2/vWt4dP1AFsqhmkbBxzypOVBAzkgDJAzk4MEM1tFHOyy3MOQD7lwVIGT146/GpLs9pOj61ciyke5E4Us7xEgADnPKYA9cnxwauEXYbQY2LeyNvPHE7gfceP+tPrPstploZfZYp4+8ULJtupRuHgD73PjRUTH/R9pgAK3l4Sec+7z92KUPYOx/2y6PxCfyq2quAB/kUYqeODz09aCmf1Cs/9suP/ACfyoVZJNZ02N2R760V1JDAzoCCPnQqKyXT+0+pm+s2a5Y28fuiIsACDnOeVBxk48q0e017S2tjPJeQ8LlvfAzgZ6Z5z4Y4rFhkBBjLFd2OAAccf59am9H1K5sFK283IOWAO1RxjdjoevQ+lGa1yw1a1uoZZkBRISCWcEEDGSSBnIByMjjgYNQHbF9TW7YwQtNahUwAygK3jjPXg/DpVClv5WkT2WZmGQNgOR1BUckknJ+uPMgTt5rXaUW4vZ2tI7fay4mJwzHocbc+AwenXxNVatHZi0O+OcXk0DkZeIw58ehPQjpT7tpcXMWlyLaMhB+3Hs3NIP4QAR8M545+cVYf1mltkeF9JCOA2FMobGPBsEH6VISH9FWLXesXffXcSLjvJVUZPGFJAHJJ5wPLpQZAJFguYHcrdrHiUoXCDHOU55x4ZAHGfOhd9o707EJt7aEzMz28XBy2duSRzjp9OvNc7Xa82sXrI8URFuGCXBOZNvXaWHHGfAHnOCepiFFo+ZZl2ndsRj12genj0HHmPWiLd2R7ZX1tdmytbZpVDb3Kbi8nTx55PA5HgAMVt9hM89rHJPE0bkfZbwrzdpmrx6bdRPpigSQtvM8jcjgZznw9K2ns32zsNUmhsmmHtMke9NkbgNxkjngnryDziouLfx4U3B/0yUf8A0k/F6Nuwwx1NJo/+lSt5xJ/zPRTgKPGu8UXeD4j60AR5jPoaAxFDHnRGcgdcUmzAjB69aCq9rNct7e2uZriZrKKItAkwhEjuwxuIVgRt5A9SfDjOXdi+2baJqc9xqEz3FpM5Uxq2DuHRgPDqPTn0p/8A0vx6je65b6ekA9lt4VMboCWcueR155xx18azVI3lZLdULybtoQAkg9PDn5Cqj0J2T7QQ9o77UpIO/VdqOJEBKxouQEYkYDHJbA6Ajmq/2/7dWtqrWWl6lcvLkpIbc4jGDyQ/ieAOCR1BoaJa6ho39GUsX6LWOS+MizySsVEMe3iRweTwOFHBJHicHMtW0K8s7mO2zLPO8auqhCNiEZy3UDqPH444zUSVjrht7hRYmYIoJSc43oMY+HQ/iKltI7T3cWoJqD3LGeLftaSZ3XbySFBOfeyMg+h86qSQzW0r206ETRsEMRGecHPHj0+8ULGB3Yd+7pht21Mbjj1PTn/pRHoGPthpV7oB1GW6ezXHdtG6ksjHoCF5PTr61AaVrV3rerBnlS2tYYNqwNw0hIwzFcdDnhcg/DxrOhva3Mc1xegmytVAjhxlnI94jORnyAzxkVI2UIvtdlisLe6lkiZXiitmSJGtiSJGLArgk4UDIzwMdaKRsba4tp3uZob6DTre4eSOaMl4SA2DgttUr7ufUAdTir1pfa3RdSe4EdwYu6ON8kZVXUjO5DyMHBwCQeOmacW1xczAxfod7ezChEjdcO4xg+5+6oHAyecdKm7G3t4YQLa3WJCDuQKFBycnI+JP1opGGOSe3im3IA4De7znPrS4gY4JOB5daUSFI4+7TIUHhQeB8BRl90YwTQFEKAedNtScW1hczLAZSkZIjUEl+OmFyfpXJNWsonmWWXuxEu5mYcY9Pu+tQPafUbq90dDoN6kNwx3/ALUK2zHgfOpoz2XTNQlleRbe8jDsWCG5ZdufDBkBHwIHwoUVV1gKB3YOB1JwT/5qFZorLxyRORNu35KjIzgjwpcIqyIHyUfKtsPjyfoODUo1tANBtXns3YpLJuwBkKQpBOG4/e+h8qjd9ps7qEEEcjfnHAbdxyf4earKS0mdY2L20EZlZfflZA7AdeATtGD8/wA3yXetC2jtwtu9tGQqpNjYc46gYGA3OOufGkINLvzZz3UccVvCU3HvY85UeKhsfhiou9eLTbvuoLl5AArBiMMTjngfT8qqrn7R2nmgJ026tppn2+5GgKqcYJzjr6EmohtC1sQtH2jt0uYZn3Kz3IZ3brkefzp5a/0gdza29va2E6d2ANxwwx8CfOk5+0PtfdI1tqUgj5Ve7Qpz6Ecjn/pRVfvOyEs8zQWtmRICVbbuAVs+IwcYHUenhxUB+idUiufYmieNtm4pIhQ+H7rYIOQBj4Vqg7STNYTyX91cR2wTLrchTuHltUE/56VEadd6DeyyCR7aeWWMI8UVhtRsOWzjaBnJUZP8IokVOx7IzsYXnaMTTbzHG7A7toGc84B94GrjpyWHZtkvb2GefUI0buIoNrFx9lQGByBk8kgcE+VPRaaVBbFF0mKVS3CSouEBx0x0z1z18Krmvazo+jyqkfZywYnHCsVz4c8dOfw8qK0jTu0vtFpHPLZyWst3GHht5F94kDLk46LzkE44BzTg9orRC15Ixjts7QShYuEDsdoUnPOR/dNZBZ9vShEi6RCgQC3QJO6FYsEhc+nvfWpDR/6QNIaH2aeyltIQV2hB3oUKcj1HU5880Gm6V2u0zVHtY7W8DXFxFvEAViV4ycnp/OlL7Xe6ubGKO1uXS7dQJWjZQuSfdxjOcKx9OM9eMxh1rsbHaWkc87TT28AgWXuXVioz1wfXy6enR4P6uahAkcEV3LHHvkQu7EBiAC3J5PAxz4cUF4n7aaLbOyXN0sUyuyGJgxOQxXp8Rx5inFt2s0WYzA3gQRRmV5JBhdo6+uceFZXrnaLQzOI9QstQupYF/VFLjaoHPhnpk8Hw8Kjm1vsvMNt7FrIVxn3JwxCk4KjJ6cfPAoNge8t9d0/V/flsYLR2iF4yEN3e1XZ0PUccceXjWd6n2cjm1jT9U0WafTjFf29jCO7AKAoCkinxypB5yeuaJb6j2Y1S19kfWNUhhSPYiS3DRDaT0JAII+OacXd3o0kOl28GpymGznDn/TwWCgH7OQOQSCCfWg12OxWa0SDUCbklg7GQlgWB46eA646dKrPbDR47K0vNRsY5zNPbvFL3cg4RtpJQH97CDxAAGfCq43aOfuDHY65I9s64/Wjc4/v9PCj6r2yu9S0l7dbeJnufckUjhUJ6jnOcdOPWqjNO0MhttUkto7dLQwhI5FRWQlwgySDz+XNN9NVWlzIgPusdzPgA48au2vNb6nNaKdMkkdXVXkETElVVvzNQ0WjgLaXFpGZkkkkJgjfDDaSdvnngHPIoI/TL6WPa6Se5GVePeudp8fHHXFW3s1rc0mo+33bSm9EY/WDauYwfsEAdDuyMY6fRnBYOrIE0W6iVCvurhsD6nnyp/wBkBaLbXLNDcCfvpY+8iiBCpx7pyceeB6daJjTLfVZEvobe4MTpKGwVIypGDzwPWpYXduoA72JRn+Ks9v8AWbNbqNomuFESn9oUPpjgmoPtB2gmvrNINNuDHItxG4mU+Cndx6jA+dGmrahrNnYRlppAxAyEU8n/ADxUJ+mpNTtZDDlLpGzFAr/bXjnqD8x8qzzWbmO4kRraSV3Migl+RtHlnnrz8zTFLt92VOXHvAkctjIB45zkUSrvrlxE8BG4i7mYRsWYh9sjKAhUjqrHGfhyc8sYtMfv1tu+gd2fbuBJIypIycHB69MHj4GquLq6kuo5nkxswxlXpnGRjOOc/DoaVfUpZp2eWTIkO5udoGB/n/Gs6tWp+zWphiEETrnh2l5YeZoVUDeSZ4aRvUTdaFQpFZrjDsjX8jSJtkURnDAjBB6AilOz0F5bazaXZtmjji3F9zAdVxwPOrurRD7cS59EFA+znoiqfl+OOK0kN7ieXUUaALshk4cE+8y4HU+HjTW10S0tTmOCGMnqeST8TT8yEY7tFP8A+XH5U3u7qaO3mkQREojHDEtjg48PPwophd3b2XaHTLK32C3uEkMnBzkeOfTj6mk9etNZvpYhbXcK2x5aI5CuM9D4kUe3sH1CXSNduGiEkEW8RpHnfvUHnJ6A8/Opg3jgYeCLHmMj8MUFZbsxeaimzUbp5AUAVIyEVDkcdSMevWmXZrRNSjvmlht0miilkhkkDAcqcZ2k5+n5VdFvbYftbNCfPJP404s7vT4lPdWsURYksFjIBJ6nr160Ir2qTa5LbSrpWlXKT5x38yAAAHggZOT9B6Gs37QWOsred5q6yi4ZeTIOuK25NRtW3d00Z2sVIwwwR1HX1owuIZGVSFxI20Zlb7RBwAM9ScAYGeeKEYI0E80YtrYSue9ARcZLA7sfeGP970oJomrxE/8AZ91gjwiIre7exgt52jit4EnhtgG3PlztXOM9Tj3uuOppNLiSYyLGkRMcZYoUbOOo8fXxoRg09he2yGa5s5ol3DBdOPhU5oGvXNoO5ht441MR2vOcKdvOB068CtWW4eWJiYbUMvEeW2s/AJwpxkAHqD8sDNEubL2iwa+eAo0cgjRxuU+8PeCgNj91c+75c0IxKQSyyXjS7e8lIBKdFyc8eYwMfOm1yDIysFG7pgDAzknj61rsvZ7T7i1uLuSxSV1dA4ZGZuc454XH38VET6DGrL7LpEEaryCZOQfhziqjO4y6Ha4Kc/wmpG2LqCFUruGN7r0q3f1fkuf+8WxjTcGyjgnjnrjzqXi0WNftrO3xb/AUIpdmwgiQAjvFOcknP3D8amrOaOOQyRJGveJlwGON2D0U9PwqXl0WHJaFGPHrmmbaJOwYdzIFIwCSpA+ooRF3WpxjTtOurq0cvJal5LiDgowZeeCOcA9eOR8KsGk2C6XewSW0lzLGUcmRwDtJxtOBz/F/OmQ7Mb7eOOTvNiAIORkIB0yB4nk0/a6tbdAHkzKBzhcc+NBKtFbTIRJEHI8GQjOfjmiQ2kFpG62id0rclU4GfQcgdag5dUDncoHx3k0QahI+AuM+fJzQp1rKboVwrKM8hEDcdaiJDECY0tmaYZySDx0+AqRm1RoYg00L+9wOCBn6VC3j27lnjLAgfrPdAAz4jg+fT4UQhO7pcJjCAElyiAjPlkcYpzDdCRx3kjPg8kADHlwf5+NIGyYWaTTlY4v7Q3f8JwfnSLSTSqNzDavCgDw+NA+lMRLBpWPuZAVMZPryfOkBOi5BZm+ORn502CknJyRj5fWlSxIxu59eKzqnHtbf6tD/AHqFR+D5ihUGj+0biecYpB5H35IG3zx4US8ljsrSS6kGEQAk9ccgeWfGmVhMmp2aTOu6bHv7M4B8celWqkhKrA7pWBHhu4NMtHYT3Goi4mkdFucKhkIBUopxwaZabEG1PU0nClVePCtyBlAehqbXukUd2gA8eAAfpVC4aFFSOEbEjUKiqeAB0ArhKheT08xRtylfsrnwpGQZBB49VJ/KgM5TzFNLi8jtiA5O48hfdBYemSPypOWBZ3J/Xeg7xtv3GmkmmEjCEIT1Z1ZsfA7qCTvtdg/RumOcKrJLy8ydQ/Pj+GfClOzPaG3fW7VEHeNuJAjk5wBycEAcdevTPlzELobyKFa9kCeRB2j4DdR7Cwj0vX7GRZi7dzO+ZMKVwoGVy3XDEDx5oJOwvz7ZqFwk0ktvFZzBtsDvt3OSXJI4HGOmevXwGka7ZxR6kkLSM0lqQzd23ADfDknPGfIYpzpuimax1O5BBtboyGS5EqnvCDgR7ccAEsfHOR4jhbRdMjsHWzshcD26aJZe6lETFV3E9FxjBOemeBkdaBno+tRTQ6nGksyrHZkkScBsuBnHXI/MUY65bHs8bWGVRKs7SBEJGOnJ5zg7jjzwemKMNDtFLGLvUyCrBJSNwODg469B9KK2m2UYUGFW56Nk/nQOdKvLl+yl2jzRNI10G3IT9k8gH148ulNkEwB3P0HjQWCCBmMSBS2Mken+FB2yDuGc55oDxXDjGcZzwT4fClTeLnc2WJ5Jz1+tNEfMiKcEAiiEqoAx0oFWvCx+1gehNF9oxjrj0amkk2zH6knjJbGKZSXxlJ7lJFPTnpQTTMHXDZYHwbkUznt7Lae8SMHwywH5ios3twkRyxyOoAA+8n8qYTXuGImRG55y2c1Up9NYqcmKdMfwqufvzzRLa1vVJ7kLx142kfUUzfUIiuQ7Lj7K9R9/SnVtfL3aItwqk/unIH55ohc2126ssiEN03ZTP1rkWnyRSZKBviQcedLe1lI2AkBPgWYEfdTWXU5oh7riQ+kYI+7NAe+jtFURTuqsAdqrng9eR0Pl86htikHaMUJ55bmbfI7Mc8E8CjrG6qWJBHA61Ae1giJ3SucBSdoOCT4c/lRmij5Kpxjyx86IpKlRg8kYIpyI5O7dtjbUba7HwP8Ak1NU07g+Q+lClCZM+6px4UKgs+v2qvp15uZ2PdMwAY4yBnkdKi+zNtHNpuZY9/vFRxnip57O/utOMSyWyxPEQAUZmII+I5plp2nS6dbiDv8AcQSW4wCT6VMa04hgijVtkSrk5PueP+eKP7uD7o+QxS0Ybaf1mT5CjiMsQSc1pDZSpIJyCPWj7d3Kn5Yp4toF5LceQHNLxxqidCvqRQNtR082umWlxczJuuAxVO6C7RxjJAyfE+9Vc1G8mhkEVtcBCo95ggP5Vab67kmtrWHe8vctIMYzjnjp5AVTL4u8zk5PvdCCPxoaSbU5wSG1By3idhH4EU+7NX0txrF1IxN2senyFgyFmwGHTLZxnBOM+HBqMihaTdhefAYp/wBmWkTtEyK8YleykVXcsghB8c4OT0x4HOPGlQ/7E3sL9nb5R3wlknCtN9pnctuAUYwDtOSevPTGMT2jJPPrMQtrme27iBpjJJtbIyFxt6nOcE44Hqajex9ukekyQtqUpuJXci3Ro9sfvDnaTkMQrHIHTyxz2WK2XXkTunvb54EFlEH6Sb2ydyjC4Uk8kA/gqpZZV2tgDOKbzYbB24p/JGkaFXaOJ8YII5B8QceNJTeykjc6sQOoFFRDuD8aIzE4G7BHGPOn862mM+8OfBf5U3JibISGR8DP2cfeaBqrhZFGOd45+lJSXICjCktjoBT2IRm4Tvo+6UFW3sd3jyAFB5x50S4jjEzrbIJICfcdo9pPxGeKqIye4D4V4lbzy/T+XzptO0GB3Sxow/3z+NP7izK7iQignIIGKjZEcOcxSyepOKIj5ZFJOZFDf7ozmmwUsSFVenBHFS82nl0DC22Ac8uBn602REhAd+7bnG0sTj6UQW1EqxMq24bHLHcOnrmkmBb32FrH5BSpz9Klbe4glcRAKp8CEH86kPYg65c7yPT/AAoRWDLtXAMbZ8QnX+dLCSVlBEAcY8Yhj8KkLie2t5CqQbT4+4ATTV74HpGdvlxShq4Ykd4oGDxhSoo7FmUblY46EmlGuu+wcqB5Hg/XFLRRmbhYCAf3txGfwqVYjpE3Agnn86dzXCzWm/AV+92sM8n3Vx94NKy2IWN2MigqMhOCfqDRZtKmgt1uZUXYwUkhs7Qw4+v08OvFQhJdRdVC92vAx1oUv+j4v9ttB6Evx/5aFRV0tnVLWFlYg7AD9BQaLe4CPnPkKSHVv7JpVftD4VjNdIUFk7Lw+31UAn7wRR/YWkUKLmeIeSOoJ+YWlI+p+P5U4Tw+P5VqpDb9EwBDnvpT/vTsfzoyWEIxi1QjPic/jT9fGgnh8aUiDu5IUE7wRwgIp91QAQfh8fHFVCXvu8ZgoHxUVfb/AP8ADLv+y341TW+1SpuI3fMnB95jx1P86W7PySw9poZ44jMQrOUJUAhQRkscYxu6+oo1z9sfGo+x/ay/CL/1Fq4ysfZyG3/TF7Zb7vuZJdzXFuSpgBIJZ+u5eduDjGW880+GnWl9rNqryRJA0Trcy7MKsagsCoPAbcR5nA6cVPdif/intn/92P8A30wvv/FLH4yf+kaqzh3KmJXDe/7xBYgZbnqfUn86K/ugYCgUtL+1k/tH/mNM5f2nyoor5JIwPXFN+mRtJ+Bpz5/AfhTb94/H8qVCL8n3hijo+Y/e2getK/u1H6r+zX4H8atBptQtoTgSE/3TTSfVdgIURPzweRxTC7/9q02k6CiFbi8klz+qhI8iMmm445ZVwf3R4UPCgfCiEWDA5B24PGKd2980S4YGTP2t744+VNnog60B7uYSElC23qAx6edMixz4j1paT7FH/wDk/P8AKgbqZTKpjPPmTipCHVJY4+6ZFYDxIzzRI/8AvEfwFJ3v7UfGpQ+ttVl70r3iwq37TEfBAHQgdfh5nwo8+rNcwyw3PfzRA7oFZgTG3x8sdeOcDp1qIj+2aUX7VTdUfK/6tv8Aj/woUahWR//Z"/>
          <p:cNvSpPr>
            <a:spLocks noChangeAspect="1" noChangeArrowheads="1"/>
          </p:cNvSpPr>
          <p:nvPr/>
        </p:nvSpPr>
        <p:spPr bwMode="auto">
          <a:xfrm>
            <a:off x="155575" y="-503238"/>
            <a:ext cx="1647825" cy="1047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3" name="AutoShape 5" descr="data:image/jpg;base64,/9j/4AAQSkZJRgABAQAAAQABAAD/2wBDAAkGBwgHBgkIBwgKCgkLDRYPDQwMDRsUFRAWIB0iIiAdHx8kKDQsJCYxJx8fLT0tMTU3Ojo6Iys/RD84QzQ5Ojf/2wBDAQoKCg0MDRoPDxo3JR8lNzc3Nzc3Nzc3Nzc3Nzc3Nzc3Nzc3Nzc3Nzc3Nzc3Nzc3Nzc3Nzc3Nzc3Nzc3Nzc3Nzf/wAARCACZAPIDASIAAhEBAxEB/8QAHAAAAAcBAQAAAAAAAAAAAAAAAAIDBAUGBwEI/8QASxAAAgEDAwEFBQQGBgcGBwAAAQIDAAQRBRIhMQYTQVFhFCJxgZEyobHBFSMzQlLRBxZyguHwJFNUYpKy8SU0NaKzwjZDY3SDw9L/xAAXAQEBAQEAAAAAAAAAAAAAAAAAAQID/8QAFxEBAQEBAAAAAAAAAAAAAAAAABEBIf/aAAwDAQACEQMRAD8A2wKp6CiNGPCkFc/xUqkh6ffUHMYNGAzQbHh1oA0BgKNiuKa6TVHCK5Xa5QcNczRq5UHKKRR6jP03YHVpdKe4RL5EDCFuCyHOGXwP2T06Yqh90ob/ADrpFcwDj1oADk0bFcC+VGA45qgpopo5FFIoOVzArpFcxzQDArpAxQAoUBdvlXNtGOT6UPWgIVopGKUPSk2oCMBSbLkilDQAFAmFI6A0dV55o/AGaKZlBxUUNieVCu+0L/CKFAYBo+B0o6vzSwVTQ2qDxRHFOaMAa7mu0ABrua6BXDQdNcoZoZNAKKa6cgeFFoAQfOqT2mtDJ2psJW0vv42Ije6QSBosnByV93GHPBHieeau27ikkY75ef3x/wAq0Gbdk7r2TU2trbU5LGBl92C9ZZI3ccYByuw9OnXyPAGlo+5QfMZ4FFcI/wBtFcEYIYZyPKuIFjQJGqogGAqjAHyFMCpoEsfWky9DeRVB+fGuVwPnrQJ5qgx5opoZrhqDoNdNFzXQaDpFFzxRs5opoOGiGjE0TPNBwik3yOlKnpRDg0CWc9c0Xx4ozIfCidKgLhqFH3egoUEipowIog6UAaBTIoBqKOaN8qA4bP8AOgf7VFB4oceVAMg13II4+dF4KZGeKbxSgWSTTNt3LuOT59KBfOPHNcL46mkkdZLiUJhthCEDPXqfxFQerdqLTTtTls7h4o41tu873cWYyFsBAoyTxzn4ZoJ4SBlDLyD0pNGxJL/dP3f4VR5v6R7SO3WO1tnmlVcM7ERpnPXHJxj18agNR7W63d2kVwLsWyyyONtuoXKqEwN3XPvNyDSjUL7UbOwQvd3KQqOffYAn4DqfpVdve3emQE+zR3F1joQoRfqf5Vl3fTSzM0rs5Khtzkk7uM5zS8BZ1G7BJXrjJqUWzUO3epTKPYoYbbByTjvSR5cgD7qTh7cayMhhaSeGWiI/AiqtMV4Ltjz5+n4Um16ilQi5x4miVfbXtzerzc2MEi55aJ2Uj5HINWOw7VaXdhVaf2dz4Tjb9/Ssb9tkK7kHQckLn/pRG1G8nUAsvw/yKuFb9HOkyb4nV181IYfUUSe6gt/29xFET07yRV/GsLs7m9jkxFcsgbjKuVz8xR5d7MWkJL+J65+dWlbfDe21x+wuYZCOvdyq350tuPGFJrCWtpYZDHMhSQAHaykcH404gku7RS9ndzRtwcJIQT9PjSlbdvx6elcLk+NZrB2r1+DKvGtxjOd8IGPpj8KWft7fQuqT6ailskAbs8D1+fn+YVWhBwV5NcJBxgmshuu2etTxbTddzkAgQptP15P31BjVJxMzG4njkzyzE+9zn7R6nwyaiVuzSneVAwB41wPWQ6f2y1i2lcvc96gIAWUbsjA+f31LJ/STIse17CN5PB1cgH5YorRy3J5+VE3D+IZIzjy8qyi87c6zcgrHcJbI3+qiBI+Zz9aYfprWHUD9JXoUNkAzNgHwINKNkzQrKB2n7QAAHU848TCn/wDNClF/3t1XcB/aNKo8mOh/4jTLSr5b0SsqMo7wgA+IHGR4EVIgn7O3IPjUUXdJnjcP7xpVTIeu7/iNBVIYA856DrTXWL2SygjkiQF94xkdfHHwIBoJFVk8Q/1NKoXB+y5APnTfTtQg1GDvLcnI4kQ/aQ46H/PNDU76LTtMur6ckRQRl2wuTgdeMigqH9S9Y3Nu7WXpVj9lkc//ALKOnYTUdwc9orslDkAo+OMY4MnhgcVXOymuzx9p5rjW7pzatvazQgorFuhRc4GQ3TngnmtC07tFZXTXDmdESLOSzjhRwSfuqCqaj2BuoCbpdRurmQyEsiRy5JbJLZVievXpnzpgOyc6uZvYbkSbstI8dyxPrgn8Qa0Gw1uO/wBZltLUGW2ijBadD7obJBXPnjB5xx061LAZzg+nWgxS/wBOm0We3F3K7b2LQu8LjG3nHTxz4DFGu+4XS7Ys11tF3KB+pLjBSPnHGF4+NbVhuBuAHjxSa59plG5hlEPB9W6/SqkYhPfWHtSoIXSJI/ebZIAx55BxkHpx6etW3S9Ctb+xhvPY74rMoZe67xAR4nBUnyrRmJHVifmaGfIfOiqdF/R9pDIjMLxGIBK9/wBD8xTXVuxnZ7Trf2i8mvFj3BeGz1Pop6daveTQyRx4HrQULTOyHZ7VYDcWUl6yK2w5bbtI9CKfL2E0dRj/AEo485c/l6077X9opuz8Vs0Fp3/eyEHLbVx8fA/yqSsb+3v0LWk8c2w7X2Nna2M4NEQ1x2QsZYo4SbhkjyFPeKNgPl7uf+tJRdh9Oizse7TPUiYZ/wCWrFcXCxsqMGkdx7qouc/kB8ai9b1STTI5bia0LWUaZMsbgsvnlfLHjVFW7Tdi9WZ7dtBuAwAPfC8lBzgjbtyh/wB7PyqFbsD2lctIYrAs3vHFwR4f2cD5fSrr2W7V2+pGW4vGS1hZ9sCOBkYwDluh5+lWHVmmmW1i0540kuZgrTMobu48Esygggt0xnjnNWDHdW0TVOzFut5qclpbLK4iR0nkfLAE4IVCcYB5++oRore4kaePV7Hfu3NGzhV8yBkhj8MCtq7QdkrHXbCC01O4nnSBhKp7wIxYDGcgeOSfSqpcf0d9mrGVElW5UNwJJLhwoPx6Z68elEVKwWznVR3ibiAScqhVsc9Ccil+4iiklYXX6kkFVYqcHAzzngcHgeP3zFzpPZe2huvYfa7v2baZhHJ7oGcHDHAJABJwfWi6BpXZ2/vWt4dP1AFsqhmkbBxzypOVBAzkgDJAzk4MEM1tFHOyy3MOQD7lwVIGT146/GpLs9pOj61ciyke5E4Us7xEgADnPKYA9cnxwauEXYbQY2LeyNvPHE7gfceP+tPrPstploZfZYp4+8ULJtupRuHgD73PjRUTH/R9pgAK3l4Sec+7z92KUPYOx/2y6PxCfyq2quAB/kUYqeODz09aCmf1Cs/9suP/ACfyoVZJNZ02N2R760V1JDAzoCCPnQqKyXT+0+pm+s2a5Y28fuiIsACDnOeVBxk48q0e017S2tjPJeQ8LlvfAzgZ6Z5z4Y4rFhkBBjLFd2OAAccf59am9H1K5sFK283IOWAO1RxjdjoevQ+lGa1yw1a1uoZZkBRISCWcEEDGSSBnIByMjjgYNQHbF9TW7YwQtNahUwAygK3jjPXg/DpVClv5WkT2WZmGQNgOR1BUckknJ+uPMgTt5rXaUW4vZ2tI7fay4mJwzHocbc+AwenXxNVatHZi0O+OcXk0DkZeIw58ehPQjpT7tpcXMWlyLaMhB+3Hs3NIP4QAR8M545+cVYf1mltkeF9JCOA2FMobGPBsEH6VISH9FWLXesXffXcSLjvJVUZPGFJAHJJ5wPLpQZAJFguYHcrdrHiUoXCDHOU55x4ZAHGfOhd9o707EJt7aEzMz28XBy2duSRzjp9OvNc7Xa82sXrI8URFuGCXBOZNvXaWHHGfAHnOCepiFFo+ZZl2ndsRj12genj0HHmPWiLd2R7ZX1tdmytbZpVDb3Kbi8nTx55PA5HgAMVt9hM89rHJPE0bkfZbwrzdpmrx6bdRPpigSQtvM8jcjgZznw9K2ns32zsNUmhsmmHtMke9NkbgNxkjngnryDziouLfx4U3B/0yUf8A0k/F6Nuwwx1NJo/+lSt5xJ/zPRTgKPGu8UXeD4j60AR5jPoaAxFDHnRGcgdcUmzAjB69aCq9rNct7e2uZriZrKKItAkwhEjuwxuIVgRt5A9SfDjOXdi+2baJqc9xqEz3FpM5Uxq2DuHRgPDqPTn0p/8A0vx6je65b6ekA9lt4VMboCWcueR155xx18azVI3lZLdULybtoQAkg9PDn5Cqj0J2T7QQ9o77UpIO/VdqOJEBKxouQEYkYDHJbA6Ajmq/2/7dWtqrWWl6lcvLkpIbc4jGDyQ/ieAOCR1BoaJa6ho39GUsX6LWOS+MizySsVEMe3iRweTwOFHBJHicHMtW0K8s7mO2zLPO8auqhCNiEZy3UDqPH444zUSVjrht7hRYmYIoJSc43oMY+HQ/iKltI7T3cWoJqD3LGeLftaSZ3XbySFBOfeyMg+h86qSQzW0r206ETRsEMRGecHPHj0+8ULGB3Yd+7pht21Mbjj1PTn/pRHoGPthpV7oB1GW6ezXHdtG6ksjHoCF5PTr61AaVrV3rerBnlS2tYYNqwNw0hIwzFcdDnhcg/DxrOhva3Mc1xegmytVAjhxlnI94jORnyAzxkVI2UIvtdlisLe6lkiZXiitmSJGtiSJGLArgk4UDIzwMdaKRsba4tp3uZob6DTre4eSOaMl4SA2DgttUr7ufUAdTir1pfa3RdSe4EdwYu6ON8kZVXUjO5DyMHBwCQeOmacW1xczAxfod7ezChEjdcO4xg+5+6oHAyecdKm7G3t4YQLa3WJCDuQKFBycnI+JP1opGGOSe3im3IA4De7znPrS4gY4JOB5daUSFI4+7TIUHhQeB8BRl90YwTQFEKAedNtScW1hczLAZSkZIjUEl+OmFyfpXJNWsonmWWXuxEu5mYcY9Pu+tQPafUbq90dDoN6kNwx3/ALUK2zHgfOpoz2XTNQlleRbe8jDsWCG5ZdufDBkBHwIHwoUVV1gKB3YOB1JwT/5qFZorLxyRORNu35KjIzgjwpcIqyIHyUfKtsPjyfoODUo1tANBtXns3YpLJuwBkKQpBOG4/e+h8qjd9ps7qEEEcjfnHAbdxyf4earKS0mdY2L20EZlZfflZA7AdeATtGD8/wA3yXetC2jtwtu9tGQqpNjYc46gYGA3OOufGkINLvzZz3UccVvCU3HvY85UeKhsfhiou9eLTbvuoLl5AArBiMMTjngfT8qqrn7R2nmgJ026tppn2+5GgKqcYJzjr6EmohtC1sQtH2jt0uYZn3Kz3IZ3brkefzp5a/0gdza29va2E6d2ANxwwx8CfOk5+0PtfdI1tqUgj5Ve7Qpz6Ecjn/pRVfvOyEs8zQWtmRICVbbuAVs+IwcYHUenhxUB+idUiufYmieNtm4pIhQ+H7rYIOQBj4Vqg7STNYTyX91cR2wTLrchTuHltUE/56VEadd6DeyyCR7aeWWMI8UVhtRsOWzjaBnJUZP8IokVOx7IzsYXnaMTTbzHG7A7toGc84B94GrjpyWHZtkvb2GefUI0buIoNrFx9lQGByBk8kgcE+VPRaaVBbFF0mKVS3CSouEBx0x0z1z18Krmvazo+jyqkfZywYnHCsVz4c8dOfw8qK0jTu0vtFpHPLZyWst3GHht5F94kDLk46LzkE44BzTg9orRC15Ixjts7QShYuEDsdoUnPOR/dNZBZ9vShEi6RCgQC3QJO6FYsEhc+nvfWpDR/6QNIaH2aeyltIQV2hB3oUKcj1HU5880Gm6V2u0zVHtY7W8DXFxFvEAViV4ycnp/OlL7Xe6ubGKO1uXS7dQJWjZQuSfdxjOcKx9OM9eMxh1rsbHaWkc87TT28AgWXuXVioz1wfXy6enR4P6uahAkcEV3LHHvkQu7EBiAC3J5PAxz4cUF4n7aaLbOyXN0sUyuyGJgxOQxXp8Rx5inFt2s0WYzA3gQRRmV5JBhdo6+uceFZXrnaLQzOI9QstQupYF/VFLjaoHPhnpk8Hw8Kjm1vsvMNt7FrIVxn3JwxCk4KjJ6cfPAoNge8t9d0/V/flsYLR2iF4yEN3e1XZ0PUccceXjWd6n2cjm1jT9U0WafTjFf29jCO7AKAoCkinxypB5yeuaJb6j2Y1S19kfWNUhhSPYiS3DRDaT0JAII+OacXd3o0kOl28GpymGznDn/TwWCgH7OQOQSCCfWg12OxWa0SDUCbklg7GQlgWB46eA646dKrPbDR47K0vNRsY5zNPbvFL3cg4RtpJQH97CDxAAGfCq43aOfuDHY65I9s64/Wjc4/v9PCj6r2yu9S0l7dbeJnufckUjhUJ6jnOcdOPWqjNO0MhttUkto7dLQwhI5FRWQlwgySDz+XNN9NVWlzIgPusdzPgA48au2vNb6nNaKdMkkdXVXkETElVVvzNQ0WjgLaXFpGZkkkkJgjfDDaSdvnngHPIoI/TL6WPa6Se5GVePeudp8fHHXFW3s1rc0mo+33bSm9EY/WDauYwfsEAdDuyMY6fRnBYOrIE0W6iVCvurhsD6nnyp/wBkBaLbXLNDcCfvpY+8iiBCpx7pyceeB6daJjTLfVZEvobe4MTpKGwVIypGDzwPWpYXduoA72JRn+Ks9v8AWbNbqNomuFESn9oUPpjgmoPtB2gmvrNINNuDHItxG4mU+Cndx6jA+dGmrahrNnYRlppAxAyEU8n/ADxUJ+mpNTtZDDlLpGzFAr/bXjnqD8x8qzzWbmO4kRraSV3Migl+RtHlnnrz8zTFLt92VOXHvAkctjIB45zkUSrvrlxE8BG4i7mYRsWYh9sjKAhUjqrHGfhyc8sYtMfv1tu+gd2fbuBJIypIycHB69MHj4GquLq6kuo5nkxswxlXpnGRjOOc/DoaVfUpZp2eWTIkO5udoGB/n/Gs6tWp+zWphiEETrnh2l5YeZoVUDeSZ4aRvUTdaFQpFZrjDsjX8jSJtkURnDAjBB6AilOz0F5bazaXZtmjji3F9zAdVxwPOrurRD7cS59EFA+znoiqfl+OOK0kN7ieXUUaALshk4cE+8y4HU+HjTW10S0tTmOCGMnqeST8TT8yEY7tFP8A+XH5U3u7qaO3mkQREojHDEtjg48PPwophd3b2XaHTLK32C3uEkMnBzkeOfTj6mk9etNZvpYhbXcK2x5aI5CuM9D4kUe3sH1CXSNduGiEkEW8RpHnfvUHnJ6A8/Opg3jgYeCLHmMj8MUFZbsxeaimzUbp5AUAVIyEVDkcdSMevWmXZrRNSjvmlht0miilkhkkDAcqcZ2k5+n5VdFvbYftbNCfPJP404s7vT4lPdWsURYksFjIBJ6nr160Ir2qTa5LbSrpWlXKT5x38yAAAHggZOT9B6Gs37QWOsred5q6yi4ZeTIOuK25NRtW3d00Z2sVIwwwR1HX1owuIZGVSFxI20Zlb7RBwAM9ScAYGeeKEYI0E80YtrYSue9ARcZLA7sfeGP970oJomrxE/8AZ91gjwiIre7exgt52jit4EnhtgG3PlztXOM9Tj3uuOppNLiSYyLGkRMcZYoUbOOo8fXxoRg09he2yGa5s5ol3DBdOPhU5oGvXNoO5ht441MR2vOcKdvOB068CtWW4eWJiYbUMvEeW2s/AJwpxkAHqD8sDNEubL2iwa+eAo0cgjRxuU+8PeCgNj91c+75c0IxKQSyyXjS7e8lIBKdFyc8eYwMfOm1yDIysFG7pgDAzknj61rsvZ7T7i1uLuSxSV1dA4ZGZuc454XH38VET6DGrL7LpEEaryCZOQfhziqjO4y6Ha4Kc/wmpG2LqCFUruGN7r0q3f1fkuf+8WxjTcGyjgnjnrjzqXi0WNftrO3xb/AUIpdmwgiQAjvFOcknP3D8amrOaOOQyRJGveJlwGON2D0U9PwqXl0WHJaFGPHrmmbaJOwYdzIFIwCSpA+ooRF3WpxjTtOurq0cvJal5LiDgowZeeCOcA9eOR8KsGk2C6XewSW0lzLGUcmRwDtJxtOBz/F/OmQ7Mb7eOOTvNiAIORkIB0yB4nk0/a6tbdAHkzKBzhcc+NBKtFbTIRJEHI8GQjOfjmiQ2kFpG62id0rclU4GfQcgdag5dUDncoHx3k0QahI+AuM+fJzQp1rKboVwrKM8hEDcdaiJDECY0tmaYZySDx0+AqRm1RoYg00L+9wOCBn6VC3j27lnjLAgfrPdAAz4jg+fT4UQhO7pcJjCAElyiAjPlkcYpzDdCRx3kjPg8kADHlwf5+NIGyYWaTTlY4v7Q3f8JwfnSLSTSqNzDavCgDw+NA+lMRLBpWPuZAVMZPryfOkBOi5BZm+ORn502CknJyRj5fWlSxIxu59eKzqnHtbf6tD/AHqFR+D5ihUGj+0biecYpB5H35IG3zx4US8ljsrSS6kGEQAk9ccgeWfGmVhMmp2aTOu6bHv7M4B8celWqkhKrA7pWBHhu4NMtHYT3Goi4mkdFucKhkIBUopxwaZabEG1PU0nClVePCtyBlAehqbXukUd2gA8eAAfpVC4aFFSOEbEjUKiqeAB0ArhKheT08xRtylfsrnwpGQZBB49VJ/KgM5TzFNLi8jtiA5O48hfdBYemSPypOWBZ3J/Xeg7xtv3GmkmmEjCEIT1Z1ZsfA7qCTvtdg/RumOcKrJLy8ydQ/Pj+GfClOzPaG3fW7VEHeNuJAjk5wBycEAcdevTPlzELobyKFa9kCeRB2j4DdR7Cwj0vX7GRZi7dzO+ZMKVwoGVy3XDEDx5oJOwvz7ZqFwk0ktvFZzBtsDvt3OSXJI4HGOmevXwGka7ZxR6kkLSM0lqQzd23ADfDknPGfIYpzpuimax1O5BBtboyGS5EqnvCDgR7ccAEsfHOR4jhbRdMjsHWzshcD26aJZe6lETFV3E9FxjBOemeBkdaBno+tRTQ6nGksyrHZkkScBsuBnHXI/MUY65bHs8bWGVRKs7SBEJGOnJ5zg7jjzwemKMNDtFLGLvUyCrBJSNwODg469B9KK2m2UYUGFW56Nk/nQOdKvLl+yl2jzRNI10G3IT9k8gH148ulNkEwB3P0HjQWCCBmMSBS2Mken+FB2yDuGc55oDxXDjGcZzwT4fClTeLnc2WJ5Jz1+tNEfMiKcEAiiEqoAx0oFWvCx+1gehNF9oxjrj0amkk2zH6knjJbGKZSXxlJ7lJFPTnpQTTMHXDZYHwbkUznt7Lae8SMHwywH5ios3twkRyxyOoAA+8n8qYTXuGImRG55y2c1Up9NYqcmKdMfwqufvzzRLa1vVJ7kLx142kfUUzfUIiuQ7Lj7K9R9/SnVtfL3aItwqk/unIH55ohc2126ssiEN03ZTP1rkWnyRSZKBviQcedLe1lI2AkBPgWYEfdTWXU5oh7riQ+kYI+7NAe+jtFURTuqsAdqrng9eR0Pl86htikHaMUJ55bmbfI7Mc8E8CjrG6qWJBHA61Ae1giJ3SucBSdoOCT4c/lRmij5Kpxjyx86IpKlRg8kYIpyI5O7dtjbUba7HwP8Ak1NU07g+Q+lClCZM+6px4UKgs+v2qvp15uZ2PdMwAY4yBnkdKi+zNtHNpuZY9/vFRxnip57O/utOMSyWyxPEQAUZmII+I5plp2nS6dbiDv8AcQSW4wCT6VMa04hgijVtkSrk5PueP+eKP7uD7o+QxS0Ybaf1mT5CjiMsQSc1pDZSpIJyCPWj7d3Kn5Yp4toF5LceQHNLxxqidCvqRQNtR082umWlxczJuuAxVO6C7RxjJAyfE+9Vc1G8mhkEVtcBCo95ggP5Vab67kmtrWHe8vctIMYzjnjp5AVTL4u8zk5PvdCCPxoaSbU5wSG1By3idhH4EU+7NX0txrF1IxN2senyFgyFmwGHTLZxnBOM+HBqMihaTdhefAYp/wBmWkTtEyK8YleykVXcsghB8c4OT0x4HOPGlQ/7E3sL9nb5R3wlknCtN9pnctuAUYwDtOSevPTGMT2jJPPrMQtrme27iBpjJJtbIyFxt6nOcE44Hqajex9ukekyQtqUpuJXci3Ro9sfvDnaTkMQrHIHTyxz2WK2XXkTunvb54EFlEH6Sb2ydyjC4Uk8kA/gqpZZV2tgDOKbzYbB24p/JGkaFXaOJ8YII5B8QceNJTeykjc6sQOoFFRDuD8aIzE4G7BHGPOn862mM+8OfBf5U3JibISGR8DP2cfeaBqrhZFGOd45+lJSXICjCktjoBT2IRm4Tvo+6UFW3sd3jyAFB5x50S4jjEzrbIJICfcdo9pPxGeKqIye4D4V4lbzy/T+XzptO0GB3Sxow/3z+NP7izK7iQignIIGKjZEcOcxSyepOKIj5ZFJOZFDf7ozmmwUsSFVenBHFS82nl0DC22Ac8uBn602REhAd+7bnG0sTj6UQW1EqxMq24bHLHcOnrmkmBb32FrH5BSpz9Klbe4glcRAKp8CEH86kPYg65c7yPT/AAoRWDLtXAMbZ8QnX+dLCSVlBEAcY8Yhj8KkLie2t5CqQbT4+4ATTV74HpGdvlxShq4Ykd4oGDxhSoo7FmUblY46EmlGuu+wcqB5Hg/XFLRRmbhYCAf3txGfwqVYjpE3Agnn86dzXCzWm/AV+92sM8n3Vx94NKy2IWN2MigqMhOCfqDRZtKmgt1uZUXYwUkhs7Qw4+v08OvFQhJdRdVC92vAx1oUv+j4v9ttB6Evx/5aFRV0tnVLWFlYg7AD9BQaLe4CPnPkKSHVv7JpVftD4VjNdIUFk7Lw+31UAn7wRR/YWkUKLmeIeSOoJ+YWlI+p+P5U4Tw+P5VqpDb9EwBDnvpT/vTsfzoyWEIxi1QjPic/jT9fGgnh8aUiDu5IUE7wRwgIp91QAQfh8fHFVCXvu8ZgoHxUVfb/AP8ADLv+y341TW+1SpuI3fMnB95jx1P86W7PySw9poZ44jMQrOUJUAhQRkscYxu6+oo1z9sfGo+x/ay/CL/1Fq4ysfZyG3/TF7Zb7vuZJdzXFuSpgBIJZ+u5eduDjGW880+GnWl9rNqryRJA0Trcy7MKsagsCoPAbcR5nA6cVPdif/intn/92P8A30wvv/FLH4yf+kaqzh3KmJXDe/7xBYgZbnqfUn86K/ugYCgUtL+1k/tH/mNM5f2nyoor5JIwPXFN+mRtJ+Bpz5/AfhTb94/H8qVCL8n3hijo+Y/e2getK/u1H6r+zX4H8atBptQtoTgSE/3TTSfVdgIURPzweRxTC7/9q02k6CiFbi8klz+qhI8iMmm445ZVwf3R4UPCgfCiEWDA5B24PGKd2980S4YGTP2t744+VNnog60B7uYSElC23qAx6edMixz4j1paT7FH/wDk/P8AKgbqZTKpjPPmTipCHVJY4+6ZFYDxIzzRI/8AvEfwFJ3v7UfGpQ+ttVl70r3iwq37TEfBAHQgdfh5nwo8+rNcwyw3PfzRA7oFZgTG3x8sdeOcDp1qIj+2aUX7VTdUfK/6tv8Aj/woUahWR//Z"/>
          <p:cNvSpPr>
            <a:spLocks noChangeAspect="1" noChangeArrowheads="1"/>
          </p:cNvSpPr>
          <p:nvPr/>
        </p:nvSpPr>
        <p:spPr bwMode="auto">
          <a:xfrm>
            <a:off x="155575" y="-503238"/>
            <a:ext cx="1647825" cy="1047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0" name="AutoShape 2" descr="data:image/jpg;base64,/9j/4AAQSkZJRgABAQAAAQABAAD/2wCEAAkGBhMSEBUSEBQUFRUTGBwZGBUYGBgdHxUaFhYZGBcYFBwZHCgeGBkpHBoaHzEgIycpLC0sFx4xNjAqNScvLCoBCQoKDgwOGg8PGi8lHyQsLDArKS01KSwwLS0sLzAsLiwsKio0LCw2Ky0tLDM1LSo1LSo0Lyw0NTAvLDAvLzUsLP/AABEIAK4BIgMBIgACEQEDEQH/xAAcAAEAAwEBAQEBAAAAAAAAAAAABQYHBAMCCAH/xABHEAACAQIEBAQDBAgCBQ0AAAABAhEAAwQSITEFBkFREyJhcQcygUJSkbEUI2JykqHB0TPwJHOC4fEVFhc1Q1NUg5OissLj/8QAGwEBAAIDAQEAAAAAAAAAAAAAAAMEAQIFBgf/xAA5EQABAwEGAggFAwIHAAAAAAABAAIRAwQSITFBUQVhEyJxgZGhsfAGFDLB0TNS4ULxFRYjYnKSov/aAAwDAQACEQMRAD8AzWlKV21TSlKURKUpREpSlESlKURKUpREpSlESlK7OH8IvX83g22bIMzHQBR3JMAVq57WC84wNygBOAXHSrdw74cX7mQsYUiWyqxa32DAhQW9ATFStn4SsV8zsGmZ8gXL2MFmDx7gHqah+ZZkJ8D2Z5aLN1Z5StKufCYSxBuAEeUFkJU93MAFfbWo/FfCu6uXK5/bJSQD0KBGLMp/dBHX01+aZqCO47TpP98Fm7zVFpUzj+UsTaBLJIDZdD5iT8pyHzwehjrUQ6EEhgQRuCII9xUzKjH/AEmVggjNfNKUqRYSlKURKUpREpSlESlKURKUpREpSlESlKURKUpREpSlESlKURKUpREpSlESlKURK6cDw65eaLaM2okgEhcxgFoGgmungnArmJYi3ELBYkxuYAXuxOwraOAcq2sMpCrEsGjOzCVEBjMBm3MwInTaarVK0OuMxOvLLPWSDh5wsxAkqqcv/DBAGN+HkiG86wAAWKoQJ10BbtOXvZ+IcQweF/xWRrgAhSFZ9PlCgCLY10+UazXjzvzP+i2gls/rbmx+4vVvfoB3ntUDwzkQDDvfxec3GVnW3MQcpYG4d2fqe1Rii0DpHmTuc8sY0ExiBAWQSSBor5Zxga0LsEApng7gZc0e8VSOO81Ym8yphAbCSZuN82g6xMD2BO2tW3AP/oibA+Cu5ga2wBqehNQvDOXVUA37iE7+Gjwoj77zmbXXp9ajvuF0tjnKlYyn1r88oXZyQG/RibjFnNx8xJJkiASKsFQnBHFtbglY8a5AkAwW0Ik6j/MmqnxTiXEcXda1atulpTBCHKGE7tcYAiR0/ka3oC8IlR1wb5Kv9wW3ZrbZWYAZl0kBtp6ioDj/ACNZxCuQBncfO2ZmDL8pDlpHYgyNBp35uROEXMM963fKl8ts6Nm0Jfr9NvarhWC0OMnQ59h/haO6hgbDzCw3mHkm9h2ZkV2tqoYlgAygmDmAJkAj5lkaiq3X6OxuAS6pW4oYEEagSMwgx2rLueeSDbLXreUCF8iIQHJOVikSA2xK+sjtWzKrmQ15kb66DGNzqAANd1nB2SoVKUq6sJSlKIlKUoiUpSiJSlKIlKUoiUpSiJSlKIlKUoiUpSiJSlKIlKUoiV1cMwBvXUtKVUuYzMYCgAkknsACfpXLWn/DLl0hfGfJ5slwaSwALZVn7MkZtNSANqgr1CxsNzOA/PcMeeSyBqVaOUuXkw9lDlUNkAkLB7lmJ8xYz6QAB3mT4txEWLLXCJjRV+8xMKo9zXZVeuFsVf2izZY5D/3jrKtc/dUyF7t6BorRcbDUYL7pdkM04By49y6buIyvduEMZEhAhBGX0U5Y7kDoJa33OXFYENcchlKmMo0Igx5dKil4g1i4PDRWBABUkiFGckg7ACFGvcV6YvmW5bPma2BpIysYkgCIMsfprI2moDIkDIK0DegnMrpxPB0w9oOHufqFAWSnQZRmJTQba9N6leGtNpT4ni6f4mnmM6kZdIn/ACd6peJ5kfGWFtFRb8QS0SZEnykRIkruAYBnSK973NItKFS4AOgm2BrBysX3bUTERImJFRsa55wUlSGN62cq7RVOxmKuFi9tVJfNmLFhlytA2UkwDH+zThnPLNcdLiIcrKAQcphhPmDdenSuPCY1i/642wzMWIU6eYnvvr2J2X2rdhxhaPbhOa8kLjEOYtFnRPLN6QELnMD4M6lo6bdtakMLdvlodEy/eDNO3ZkE66dKj7t0fpqtI1tt9Qrop/rU9UtMGTj6KGs4QOrmOaV537AdSpmD1BgggyCD3BAP0pfvqi5nMAfmdgANST2GpqFbHeNiFslsrKQ5tAnRVhgbhGjMSV8gJABJM6Uq1mNcKbsS7TPDU9g1P3ICgaxxBI0WcfEDlc2LpvLnIuMxby6DUQwKjLBkAjo3uKp1foTj/DfGsOvmkqw8sSQwGZYIgyBp6gVg3FsD4N+5aBzBGIDQRmAOhg7e1WKDi09Ge7s2yjDTktiZErkpSlW1hKUpREpSlESlKURKUpREpSlESlKURKUpREpSlESlKURKUpRF18KwDXryW0XMWO0xoNW1O2gOtb7wXBrasqqKqqZYKo0UOcwA7wCBPpWP/D3ALcxWoYkAZYmJLAMHPbJn067Vr+PxzWmHlXwyIzFisNMAEwQJERMCdJ2BoVqgD3Odk0c+092WmGOKyRIAGq9eI44WbZc6nZV+8x0VR6k/1r44RgzasqrfNAn6D/JPqT3r+/8AKSD/ABA1s93Gn0cSv867cPhvGOVT5SPMw7Hop+8R+A17ToytTe3pGOBG4x9EuO+giF/cHYFxSQqEn5rjgFbS7hQDu8eYjYTqdAD8YHhVu5dEL+rXzmd3J0Rn94LBdlULoM0D249cFu2ti0AAYGUdZJCr6yQxM75CD81fPKwZmu3ST5iBuTMbb6mFy6nXU1TJl2K6IF1khS1zA2VUnwrcKD9hdhrppWbmwy4hrZFseKxym4CVnN5xlGk+IzAZhsV266BxfjmGtpcW7etqQIK5lzSy6AJOYkg6CNZrN+Ocy4drgjxGDhWcAZGs3AqhspYEOpgSI0IJBM1aokMMuwG6rva54huJU/y9jzaZWIVUuXAsKAA4e4bKuU2Rw6rMaFT3Ai18axARABCm4wXPE5ZkltNZgRPQkGshxvNQUj9HBEXPFJfWWDFl0AAADEkKABJJ1mvHFcUxOKTNnvXGYkuqlgMugDZV8qqNF0G7d6VoeTd0HvktqVNzYv4AlXNfh/hrt2UxgMyRbQg6A+YLDk5Z0qc4ha/R4zOCoGoymYGihfMZJMADrVU5K5UxQxNnFZUtoigNLCbgKEHJlnoRvGq+ldPOnNQVxcTKxErbUz8oBDXjB+9AXuJ+9pTr1RZsWCSchufsN9lIQ6vDXH+FH8zcwm2FZSPGzaW9G8JYIOboXJI19IEgGfP4eE3Lt+7chn8ozE6+YsWHaPKPwiqRfvM7FmJYs2YnaS2pJ9T26CtC+HFiMO7wPNciR1CqNPQAk/jWLHRLX33mXnM/YbAaD1W9oaKdG6Fbayj4pcJyut0MIWECkeaHzuDP2lBzL6aVq9VT4h8P8TDGFV2ysFB3WALhdT3C2yI65q6FQ3YfseWWRz5LmMzjdYpSlK6KJSlKIlKUoiUpSiJSlKIlKUoiUpSiJSlKIlKUoiUpSiJSlKItD+E1vzucwILiUG/lRyHJ+6CYjaWHaDpXEcAt+09p/lcQY6dQR6ggH6Vm3wm+ZjlAGaPE6km2SLZ/Z0LT3UVqVUBF9/by2G3LfFHEiFkScSxGHuZA9xTaYjKSSukiCsxBHTbXTvVi4bz2gdfK1jNOd7bSJ6EpEMN5kEjSpzmfkw4u01+0Cbtvyooj9YFPmBJI1BJjX7MddMxxOHZGKXAVZTBBmVPbUTP1rjV7DTc++2QccQSCPDPvkcl2qdQVWCRitVPGBcOfMt5iHK+EVknwwozITPl+aVMyx8u1emIxo/Qrtm0fnzAOHKsrRpIAGU6KCJrJLd9lIZSQykEESD2kEfWrnytzH4twJdJN+T4d0hCCMs5HiCynKd5mdIIFRdJVsgv1eu0ZnIjnGREZwB3rV9KRDSobCcJv3rQyqFKsxzsw+ogS2bMO3QdqmX5Vts3i4m4fMYKp5VWAACGhiywOqqa1Phl5LtoOEUdGWB5WXRlOnQ/361V+aLpvtkBRRbc+TqxEgFvu69Y0BJ1q5WtlOm1t4/VAGsnTHs181FTBc49/mofBcCsW8PavWbalgUJYjPMnI0BpG5nQdJqyWcRijbyMgYEQQ1pl8uxAybddY+lfOE4ReuYds1s22fN+rYpK5pMoyeWJMgECrFgMZ4iidHAGdOqMRqCPyOx6TVuqQSPRV6ZcJnxVUS/iMJYvK6nw2zeHqMyFgSSNpEy0QI1OxgZlzViC2LcRAtnw1kQVW2Mse0yR7itc5qWc8/ZtGPrnzfkP4RWL8YvA37hTq7kazEsfrM1UdS/1WO5OHp+FapPkunkuRToO0T2/luf6xWxcu8PFnDW0Ag5QzfvsAW/np9BWS4DCm5dS2oPmZV27kA+p01+lbXHbar1EDE+91XtrjDW+9l/aiuZrKthmD5ssjNlnNB8pyRrm1iBqQSOtStR/HGiySGCnMsOdkOYQzdx6dZ6b1mv+k/sPp3+h7FRZ9Q7V+eaV/WMmv5XSWUpSlESlKURKUpREpSlESlKURKUpREpSlESlKURKUpREpSlEV1+F+LVMQVJYMxWB9mJKuW6AwwAPcx1rXb14IpZiAFEknQVg3KeNNvFJ51RbnkdmGmVu/YSBr0rdbLretKzKCtxQSpgjzAGD0NUXAio4bwfKPtuVl0QCVMYDiVpLaqWIgCWKtBJ1JmI3kzUJzzyjbxdsPaCLfLLlfQC5OkXCBJEbHpA6VxPwBUM4d7ln0Qyo/wBhpUj0EVH4jieKwah2i7bzlj4awysQ2uUgqAZJnrptVRzXN0V2m5rjLT79PNZ7jsC9m49txle2SrARuPrqOoNco9PpH/CrfzTxTD41fGVst9RBDLlLqAfLpKFgToQQekHSKiR+H+fpWsQffn7yV1rrzffktU5K5sUgsRAgC8oBhCJVbq6mVhYbc6DtrJ8xZBjLNxgrW7qgE6EMM0N7gqw/Csewd64rjwS6udBkJliY0EROsaCvc8cvQFa4xAJI12J3ZRsPXv1qrRoOpgsBlv8ATy5cwNOWGi0uw6Qtyt417eKXDznRlkEzmT59C32h5eusHUnrx8yXbthhfQgqDu2mXUSpYa5CAdDME98sZHZ5pxKsX8a7mYQSSTIGWBr+6vuBFeOO4/fvR4ty48ajMxgQCJ99Tr6mpJdlC3FEDGQrnzn8QLd5AmHBDQQzH13TsR19YjYzWcl51/v/AHr1xBl2PdjrtEk6a/nXwBt27nr+MwamBjE+/fvBasYBl79+8VYOSOHeJi0PS15yy9xsCekn8j9NSqgcp439GtM3hsz3SNTIhQPKNtdSTsNxU6nNjdbX4N/QiunRslW4DGa87bOKWY1i29lhkdFY6gedMTkwrnLngMxQ7FVQyW9AzKY6kD6eD81vPltCPUn+kVVPiBzH4uHyEMrEgKFJymDmuZm+1/2fl6TNa2izvayCM4HjnkQclpZrZRrVLrDiMcj91nNKUq0riUpSiJSlKIlKUoiUpSiJSlKIlKUoiUpSiJSlKIlKkeD8v4jFMVw9svl3OgCztJYgD2rz4pwa9hnyYi21ttwD1HdSNCPaofmKRqdFeF79sifDNZumJjBcVKUqZYStU4DzPeNpboyBXnyDUKyZQwI0Kknz6ffNZXUxy1xUWbhUqD4oChiY8M5hDz26EdQaieLrm1ImMxuDn9j3Rqoa9N1SmWNMHQ8x7halc5uuEQqID31P4Col+J3w2dbjz1GaAfYbCjqQSDEgkEHuPUaEetfM+qium2lRewFgwOII8iF491rtLX9dxkYEHzBj+65sdc8VWLW1LGTnyhW9PljNt1qIs8KBts+cDLl3Bg51mC0EIZ0E6EjcVYMx+9+f9qjbti2guq7lVuCVIGbK6mYy75SCQT+1XG4pZXMYKlPLC9A55x47lem4JxPpHuo1DicWyZ7p9Ml5crYcviAQYKJccd1K2zlI7EMQfpXvzZwrIRiF0W5IcAmFuj5wPRozD3NR/COMnD3kuoA2WQVJ+YMIK+nv3FTfGcY9/Apct/JnCXkGpDoMtpp6yuUHuQtVqUOp3SMdtV6GtLKwcDhlOiqpI6SOmh27/wDCvXDAFhLZR3ImInLIXWJAGnevFlM6iO+nb6bdKkuD8v3sQ4CKYmDc6LtJPcgRtvoNKgc2OrOPvf3rCs3wW3jl79+S4EQt0J9BJ69Y6z3qbwXLr5Fv3AFQuFUHQvoxJOsAArGu81MPwlrV04e2JYGEJXdT8rsRpAG57g1I8xFU8GwpEWkk/UZVn1gOfqK61Kxsa9hmTnyC81aeK1nUqwLboGAOp07PeCiSI7fjP5V/P4T/AC/KKZx3/BRTP+2f51214dfNy4FBOmg6D8BLdapXNfEvEvZFueJbtSEIECW8zle4zTqdYAqx8b474NvNbuKbubKqnzEAoQ1zeFiYEzr7VQa5NZ/S1eTcv+WpxGgwBBxk7L1vCrKaNK+7N3p46/hKUpRdZKV7YPBvddbdpS7sYCgSTUzj+RMdZtm5csHIoliGRsoG5IViQKr1LVQpODKjwCcgSAT2ArYNcRICgKUpVhapSlKIlKUoiUpSiJSlKIlKUoiUpSiLUPhTxlVw9ywqEutzOTBgq4C65QSCMvbqK/vxQw9/Eiwtm01zKXJ8NLjFT5R5jlEA9vSuL4NW/wBfiG7W1H4uT/StWr5ZxW1t4bxl1ZjJIxxOrm/yurRYatG6SsBtcj49tsLd+oA/+RFe7fDziAE/o7fxW5/DNW70rJ+NLXOFNn/r8p8izcr83Y7ht2y2S9be23ZlIn2nce1c1fo7i3B7WJtm1fQOp77qe6ndT6isO5w5XbA4jw5zIwzW26lZiG/aB0P0PWvV8E+IafEj0TxdqbaHs/HqqlezGliMl3cr8aByYdxbUjNluMSuedQjnaZmGPttVltsGEqAZ9T76idKy+rJwjmoiExJYqiZUZVBIj5Q/V16dxNemp1XUDhi3bUZkkbydNNNlwbfw5tp67MH+R7ezfxVu16wPoB/KuLE8MR2LMzSe0Rp710LcXKjTo6hlIZSCDvBB3B0IOor7kdj+P8AurpA0q7JEOH4XmA6vY6mBLXd65P+a+ZZQXI7lQQdxpJEmfepbAWBgwttlzi4p8ZfvKdAAJIldfxI66ceFxdy2xyxlbN0Gkgwx6lpO8/ZAM9PQYi4VyHVQZBYDcjoTqdS0z6etcB1jtjrWHFrRTB0kEggjHMdXbCV6YcUpNspaKjnPInrQQCCMNDj2mBipLGcqi4ofDlLts6qGJkegOzD0aD3mu7CYY4e3BHhgE+byCZ7ZWIA0URM+9QmExN22S1tsvceWG/eXYn139akrnMWdMmIt6SCTbeCY6ZTsP8AaqTiXDalqYG3yIMgjPv1ykZ6rXh/ErNTMxdnQzHdoPJSPDuYAbd17gYLaIEndp2j1JgASTJ1M6CtX7jXGZ3U5nMmNh2A02AgfSuzjPE7VwW7dmVRAWK5YhiYEjbbMZE/NUaAJAGYk7ADf2AmuhYqAoU5JPac8NyufxW1GtUFJmWeGpOUL6yH7n51w8U4hbtITcJSVbIMrHxGGmVTsACdW6e9c/EuYbVnKfLdzKSES4ZX7pukDyjrlUzprFUvGY+5dINxy2UBVk/Ko2VewrSraXVerSwGrvs3wxMZfTOYnsPCrpFSuOxv5/HjsvrifEnv3TdukFjA0EAACAqjoANIrmA6DrQCdBua3flHk21g7S+UNeI89wiTPVUP2VG2m8a15/i3FqPCaLZbJODWjDL0AXp6NF1Zx8yscw/K2McSmGvkd/DYfhIFejcm44b4W/8AwE/lX6BpXjj8a2icKTY71d+RbusX5F4dicPj7bvYuIIZWL23AAKH7WXTUDWtK5g4g4wl8hRAtXJPm0m22ssqjeNACdanqgefP+rcT/qz+YrlV+KDilupPfTAMtbmf3fypRR6KmQCsDpSlfY1xkpSlESlKURKUpREpSlESlKURKUpRFdvhZx21h8TcW8wRbyABmMAMpkAnYSCd+1am/MeFXfEWB/5qf3r87UryvFPhmjxC0GuXlpIEgRph6K3StTqbbsL9BDnHAzH6VYn/WL/AHqUsYhXUMjKynZlIIPsRpX5qmpXlzj+Iwt5ThiSWIBt6kXJPylepO0jWuNavgtgpk0KpvDR0Qe8ZeamZbjPWC3zFXG0VNzqdpCjtOkyQNfWsd+KHEWuY3I21pAF8pX5vMxhtTqYn0rTuNcYOGwj4l1AuEAKhMwx0RNN4JJMftVw43jOHcLY4jaRnWwLt05ZS1MCNSWVpIGk6kVxuBOqWOoLSKV8dZuETOEkbxIGeM81PaAHi7MLD6VrPEPhThbyi5hLrW8wDAfOhDCQRPmAPuaqPE/hljrM5bYvL3tmT/CYb8Aa9/ZfiCwWjAVLp2d1T54ea5z7PUbp4KA4ZxW7h3L2WykgqdAQwO4YEEEe9T/DubU/VpdVkgQ9xSXnTytkJEHvDfSq1isHctHLdR0PZ1K/mK8a691rjfYYJ1HeByMTgDI5KrUptqC7UAI2PvBaFZ49aZcy3bfzZQs5XOsBsrAQp/eMda7irEuIJNsZmiGyg7ElSRG/4Gsvr+g1MKtobk4HtHZsW89PTHmv4RZX6Edh/MrTxZYlAFabglND5x1KzoRGvsRXNexiIhdmQANkMsoIaYMrOaB1MVnRc6anTb09u1fNbdPaD/U3wPP/AHHSNPWBo3g1mGd494+wV4xnM1hC6hzcIXyNbHlZj94vBAGmwM96gsbzXecjwv1Iy5TkLS4MSWYmdY6RUJSoHU7/AOoS7ty8BA8l0aNnpUP0mgevicUpXpYsM7ZUVmY/ZUEn8BrVr4N8MMZeg3FFhO9z5vog1/GKhtNts9lbervDe37DMqy1jn4NCquEv5LiPE5GVoPXKwMH8K33hHMH6RZS+ijI65mEkm30IJgAkHoOgJ7TX8HyLw7AqLmKZXYfavERpvltjf65qsGA5gtXb/6PZAZRZFzOIy5WICqoH+6IivnnH7fS4m0PoUnEMnrnARrHlseS6VnpupfUc9FMVx4vjNi0Yu3rSHszqD+BM1TfiNzXdwtpMPZLK9wH9b1FsaDKfvnYncQe4NZIzEkk6k7k9ffvUHCPhZ1tpdPVfdacoEk8+S2rWu4boC/Q68zYQ7Ymx/6qf3qr/Ebm3DjBvYt3EuXLwCwjBsqyCzMV0GggD1rH6V6KyfCNns9dlY1CbpBjDMZKs+2Oc0iEpSlezVJKUpREpSlESlKURKUpREpSlESlKURKUpREqY5S4umFxlq/dXMqEzG4zKVzL3Imah6VFWpNrU3Un5OBB7DgstJaZC3Pitu3xPDocHfTNauLcXqAyzAuLuu/UVX+K8r4kjI5z3cY5e/dVTkRLKFktgx1Pt8q1mOGxL22D22ZGGzKSCPYjWrdwn4qYy1Au5L6/tiG/iX+oNeR/wAHt1gaBY3Ne0SQHABw1HW1AcA6MBICu/MMf9Yhe/DMTeayroxW7fNrCWCpIKpbys7KR65BPq1WkcYx6Y65h7ZtYhLYDtmGU20YiAWkSwUgmZmuLh/P/Dbty09601i5azFDEqpf5oyd5mStS2Ew9m4mMbB4m1du4yYlgMkqQF0loAJ6dBXOt9eXO+Ys90RhebLQS5oweNGsE5iXEqWmP2u99navrAc8W76zdw11bRDnxCoe3FsMWJMaGAdIr5wfC+E46fCtWWYasFVrbCepAyn61ADly/YwmIX9EK3TaFsPbuM4u5ri5j4YmDlBM/y1qV5MwbNizfFl7Vu3h0sjOuUuwy5jHXbf2qrabJZaNKrXsdRzA36brxByiYLib16BiMjIGQ3a5ziGvE9y9MX8KMCdQbtv2uSB/GD+dR134NWj8mJuD3RW/Iipf4iqGtWbedFZrsqtzMEuZQfJcYfKNRuR7jeqnisBbfhKXwLivbueEBnJUBrktl7rqY3jXU1Lw1/EK1CnVNqcL77uLQ6JkAy4iZI08ZELWq2mHEXRgF1t8GT/AOKH1tf/AKV5r8JbYMPjkBJiAiyfTW5v9K+ebsmGxFqzhy4GCQXEGred7ochz0GXWfYVJ4bgmFPFbBS2Dbv2PHUEt8+fOG3/AJbVe+Zt7aArPtLrrmucIpsmG44zu2DrqNJMdymTAb5lcWE+H/Dc+RsabjQTlV7Q0UFjsDAABP0qU5c5f4PdcpYTxXQSfE8TUbZgGgEew61B8svbS89i46ybty14IsAs4eUE3t7Ykx6R61J8lYe+mLQIuJW0EZbq3xpbyz4a23gZtY2A3NacQp1206160PlrQWmbgOZOAaJkDCMJMXpMLNO7I6o9V24rnOzhhiLWHsJbuYdgMkBRcUMFZlyDcTMdte9efHebLlvGlC8YXw0z5YDKL6mLisPNIMHSvXjnIZxOKxD+VVuIhR51W6sKQVH2SN/p2r6flDDW4ucQu2zFlLQzHIFyLlzqS0lo20rn0X8IaGvMucW9ZsFzpcGfSdwQ6CSCCdRAUpFXLTw3UThr1wY/CYXE+drL3Atw6i9ZvWzkMnfYj+XQ1PcH5bOE4i7WLf8Ao961qZH6pg05RJkg9vX0qKxfPnDsMttbCHENZXLbaPlHYXLgmPYGqpxr4n4y/K2yLCHpb+b6udfwirnynELd1aVPo2Fha6/gDLi68GDEGTIGQOEwo+kpszMmdPyrn8VMVhThfDusPHBDWlGrA9cw+yhEzPpExWPV9O5JJJJJ3J1J9+9fNes4Tw0cOs4oB5djMnnsNB91SrVekdehKUpXWUSUpSiJSlKIlKUoiUpSiJSlKIlKUoiUpSiJSlKIlKUoiUpSiJSlKIpTBc0Yuz/hYi6oHTOSPwaRU3hfipj0+Zrdz9+2P/plqoUqhW4bZK+NSk084E+Oa3bUe3Iq+Xfis11cmJwli6u8EtE9wGDV1f8AShhmtCzcwI8MRCBlKiDIhSgG+tZzSqR4BYCAAwiDIhzxB3ABiVJ8xU39Fp6/FPB5nY4N810RcP6s5xEQ5O4jSKL8VsKmXw8GwyCF/wAMZQeikAwPaswpUP8AlqwHNrv+zto32w7Fn5qotLufGWP8PCge9z84So3FfF7Ft8iWbf0Zj/No/lVGpUtP4d4bTMiiO8k+pKwbTVOqncdzxjrvz4i4AeiEIP8A2AVCXLhYyxJPcmT+Jr5pXWo2elQEUmBo5AD0UJcXZlKUpU6wlKUoiUpSiJSlKIlKUoiUpSiJSlKIv//Z"/>
          <p:cNvSpPr>
            <a:spLocks noChangeAspect="1" noChangeArrowheads="1"/>
          </p:cNvSpPr>
          <p:nvPr/>
        </p:nvSpPr>
        <p:spPr bwMode="auto">
          <a:xfrm>
            <a:off x="73025" y="-792163"/>
            <a:ext cx="2762250" cy="1657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1" name="Rectangle 1"/>
          <p:cNvSpPr>
            <a:spLocks noChangeArrowheads="1"/>
          </p:cNvSpPr>
          <p:nvPr/>
        </p:nvSpPr>
        <p:spPr bwMode="auto">
          <a:xfrm>
            <a:off x="457200" y="1206043"/>
            <a:ext cx="60198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ea typeface="Calibri" pitchFamily="34" charset="0"/>
                <a:cs typeface="Times New Roman" pitchFamily="18" charset="0"/>
              </a:rPr>
              <a:t>2005:</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ea typeface="Calibri" pitchFamily="34" charset="0"/>
                <a:cs typeface="Times New Roman" pitchFamily="18" charset="0"/>
              </a:rPr>
              <a:t>Police Commissioner Elton Lewis requested of the Senate Finance Committee a $21- million increase in the $40.6 million budget proposed by the governor the for V.I. Police Department in fiscal year 2006.</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sp>
        <p:nvSpPr>
          <p:cNvPr id="10243" name="AutoShape 3" descr="data:image/jpg;base64,/9j/4AAQSkZJRgABAQAAAQABAAD/2wBDAAkGBwgHBgkIBwgKCgkLDRYPDQwMDRsUFRAWIB0iIiAdHx8kKDQsJCYxJx8fLT0tMTU3Ojo6Iys/RD84QzQ5Ojf/2wBDAQoKCg0MDRoPDxo3JR8lNzc3Nzc3Nzc3Nzc3Nzc3Nzc3Nzc3Nzc3Nzc3Nzc3Nzc3Nzc3Nzc3Nzc3Nzc3Nzc3Nzf/wAARCACRAIYDASIAAhEBAxEB/8QAHAAAAQQDAQAAAAAAAAAAAAAAAAIDBAcFBggB/8QASBAAAQMCAwQFBwgGCQUAAAAAAQACAwQRBRIhBjFBUQcTImFxFDIzgZGxshU0QmKUodLiI0VUY3TBFiY1NlJyc4TwFyRVkqL/xAAZAQEAAwEBAAAAAAAAAAAAAAAAAQIDBAX/xAAhEQEAAgICAgMBAQAAAAAAAAAAAQIDERIhBDETQVEjYf/aAAwDAQACEQMRAD8AvFCi4hWMoaKoqpQ4sgjdI4N3kAXNlojulrAgLiCvt/pt/ErVpa3qETMQsVF1Wzul7AwR/wBviGv7pn4kpvS3gjjYU+IXP7pn4lb4r/iOdVj3RdVuzpcwN17U+Iab/wBEz8SB0uYGWucKfEOz+6Z+JT8OT8Odf1ZCFq+yu19FtUaluHCZjqfKXtnaGkh17EWJ00Kzxzt85zB4uss5iYnUpid+kpCjDrCLhzCOYK9yS82+1QlIQo+SXm32r3JL9X2oH0JjLL9X2oyy/V9qB9CYyS/V9q8dnYMz7W7igkISGPBahBh9rHW2fxO37JL8BXNT/Q+xdJ7X/wB38S/hJfhK5xp4uvlihEsUReR25TZje8mx09RXZ43VZY5PcI79ALIYbOB13rfdu8AwalwmmrcFmpZn1DhPIGzC7WWIvE02OTNe+86AbgtBbq3TjoujHbl2ztGhHpJIOGYW9aUwZZXN5hWDSUmzJ2KErq6ndijM9NHUzwvY0Od28ttb2aXAPI0vwWiRQumq447jV1iQdNEi8amfw47npnNlavEsGdNWUE/kxmhMV8ocSLg3AO46b+9SpK+rqHF1VUy1Dybl0zy4/ekt6sFrTo0aWCcdTxB125re9eJmy2vbb18OGtY0l4bi1VQyB8E8sbuBjfYj+R9asDZDbSSvrW4ZimTr5BeCdugk5tcODrctD3KuY4oGsfmj1OgcQkZzBNFPTuySQvD2PHAg6KKWn7MmKuunQIN16o+H1Aq6GCpAsJo2vt4i6kLocQQhCAUbEHZaOQju96kqLifzGXwHvCBNI7MzVCRRejHghBB2v/u/iX8JL8BXN0YsAeNgF0jtb/YGI/wkvwlc4Dc1d3iepYZfcEPnknjjE7y8QgxsB+i25Nh6yfam7i2iyGG4DiOKUkk9BAZYxMY5HDdCQM2Z/wDhba5vu0PGwWMjOa9he3HmFvExvpTRxj3Gbqy45MubLwvz+9TqAAVbHuNgNN282T+BbO1+Ntlmw5rJHQPayZpeG9W1wJDzf6PZ1Uegymts1wfkDrObx3a+B3rLyMkVxTprhpyvCdVVPUPzMma0OvuFz94S8PxJ3WyMqJ3usNwj1CJQYoHO63IwaG+/wTuHNpmuc907S91gc3acBfu3c14ttQ9WlZ2gx4jNnzCapkaXgXjjuAPAb1LiqWT5f0hN3W7TSNPYk1DaRryYJAWtcdYxfIPC3NLlEf6FzZGuJAIIG9TEotExva5OjnHKXEsAp6WOdr6ukiDZojcOYLkNuDzAW2A3VVdENHUNxavqg1vk/kzYnuHGQPJFvVc+sK1VvWdw48lYrbUPUIQrKBRcT+Yy+A94UpRcT+Yy+A94QNUXox4IRRejHghBD2qY+TBK9kbS57qWQNaBck5ToFzXI4xNNwczQbtOi6hr9ALqvdttiKfGQ+rw8Mgr7Au4Ml/zcj3+1dXj5OO4UvTfcNC2d21qcAwutw1lNRPE8QDGOpx23FwDs5GrgWFw1K1Z72yVEr2RtiY436tpJDe4XJNvWvMUhqKHEzT1UL4ponZXMeLG/wDMd68GribWBK6KxETuGU/ktn2b2xxHAaKooaR7cksWWFhiYWsdmBLjprduYa81i4qhstc6pMUUXWuOdkLcrQTyHisWw5qiIjd2mjxtopUJ3627SmcdZiYn7ItMTElullimY913xtcTl7771OY0VsbpWwdY5ztSAGHTxIKhyF7Xsc4dl+5ZWLrnx2ZN1ZO82BuvGyV4zp6mK2yqyeopIhE2nkDsti1rmndx0O5YqlBa9pJ852YtG5pI1CzcziKbt1OcW1JsPUsbg0Bq8Xp4Y25utma0A95AUVhN57X/ALE4R8jYFFC7L1sp615be2trb+Qt962BYzAsVgxeh6+BpY6OR8MsRNzG9hLXN9o05iyya3hxzO5CEIRAUXE/mMvgPeFKUXE/mMvgPeEDVF6MeCEUXox4IQe4hq2yghhdK9vDRT63e2/MJmEA1Rbw4q9JWr6aXtvsfBtJF5vVVcV+qnDd3cebfdw76YxLDKvCKp9JiERjnYfNO4t5g8QeBXS2J1lHhkL6qvqI4KdmrnvNh4d/gNVTXSPtng+PRinoMOc8sN46uQ5HM/ygcD3+xb0yxXqWd6bnpgNgYMMqdoI6fGqmKKjka+NzZAe0XaCxAs0g2NzyXu1LsMixyaDBpoJ6FrWtifC5xygCxDiRq69yT3rVJS+R2RmgceCkRWhiygG/eqWzzy3VHCNalYX9HKvGdgMKxbDI+vfTNmjqIWC79JXnMOeh1G/ctHqH1MeUU5zB2tr7lc3QRXdbs5WUR301TmB+q8A+8FHSdhuycbutratmH4rMMzOojzul1td7BbS9u1cHvK5rRvttS2ulO0MNZWPZCGullcbMjY0kk9w4lW/sfsqzZHDqjaPaHI2aCIvZDcHqwBx+sdwHC62TYXZzB8HoGy4eRUVLgWzVMjLPzcW2PmW5e1aT02bSF8sOz1K8ZGETVZB3u+i31ecfEJEFrfUNO2b22xTAMTqa6Atl8qe588El8r3El19Nx13+9WZgXTBgNeGsxGOfD5TvzDrI/wD2GvtCo0G9u6yj5csrm23FWUdbYbilDikPXYdWQVMfOJ4NvHkpi5JoqypopmzUs0kMjTcPieWuHrCsbZnpZxOkLIcbibXQjTrRZko/kf8AmqC8FFxP5jL4D3hQdn9pcK2gp+twyqEjgLvidpIzxb/PcpuJEGhl9XvCBuh9GPBCKL0Y8EII20sskGE1k0LiyWOB7mOHAhpIKrN3SdLTYBVyPhHyu1gET8t43X3uI4Hjbn7FZG1emBYh/CyfCVzXXEdRld6SQXI7uCpNpi0RDvw0xz4t7W9xMaSMb2hxTHJRLidZJORq1pPZZ/lbuCw5F9UMdeNp7kBXcJssbJdrhfjZOGwAA4JDrtOcbxv8Es8ORRCzeg2vNLiWJU5BPW0we1g+k5rgAPHtFZXa/Dqair5azEaimqsSeHksniLmxtLfo2vYgloBOir/AGAxmLA9oG1k2o6t7WtJsHvt2ATyzW1W5V5jbT4xV4jiMj8TcGy0jJB1XlV3Aua1o1kZ2GAdwCi0xHS1YbLsxh8OwmyNVjlVXTVb5ohK/M7ST/AACdDc68VSmIVdRiWIT1dQ4yVNTKXvN97idw9wWz7UbTz1uzVDgskboJY6iWapiLXNDe2TGAHa2sSfYtRilfDKySM2exwc08iDcKfrpH2fxTC6/C3MZX001O+QXaHAAkf8ssfCy0jrXte2pusvtFtHX402njqnsPUh2QMbYa2uTrvNgsbE0NaAEQVaycFkhy9G7u5oJVFWz0NTHPSSyQzMN2PjcWketXPsDtdWbQ4dX0mKPY+pp2teyRrQC9hNje2lwfeqNjd9M73bu4cFuvRnVmm2hEdzaoidEbd4BH3tCC9qL0Y8EIovRjwQghbV6YHiF/2WT4SuYqya9TI0/RNh4ALqPaCA1WG1NM1waZoXxhx4XFr/AHrlrGYH0+I1UMlusimexxBuLg2KrrvbeLfx4/6jRHsOaN7XEW9yW03UaJ9nvv5xA+5OxnQkqzE8d266badXMubt3X5JV03J2XB/Ab/BEH6chtRES/IA9pLrA5dd9jot4OJHGaZ+K1UscDsMgjbDFDoyQN7QBza77DsrQja1+a2bF68VeDQzPFOHyMihy+e7stzFwd9HeAQqXiZnS9J12xFdWS19ZPV1BBlmeXOy7h3BRZH5fE7gUl7wwXO86ADiUgC93O8471f0rMho7Vybnin2kAXTLV7I6zEQdLtLpEr+zkv53u4pLHDLclMRvEr3Pv2R2QUEsOJ8LaLatgHf1poB9c/CVqIkB0aL962vo/d/WvDu95+EoOh6L0aEUPox4IQKrtzdL6jRct7UwOpsfxCFz+scypeC+/ndo6rp/GJ20tLLUvF2wsMhHPKL/wAlypiU76ky1DjeR0jnOJ43N0SxebLVC+43ClNN9Bw+9QKh/mvG8EKZAcwBG5BIGgQbcV4TqkucBvQJabdg623eCcbUF1OzNYNYSG2bYkZide/VRKmXK0Fu/d6k5TOzsudQ3sjv70QcaCXZnjtHhwaEspJJXvBAXskOdpqfuXrjomJHaIETTuFO4A6nRe0wa2JvWOPcAVDqXXIbwUina12VjLNJGp4+pBOY4OGVo07ltnR7ptXh3+ofhK1doaxotc6LZ+jt+farDRx60/CUHRdF6NCKH0Q8EIEY3Rmvw6qpA8xmeF8YeBfLmBF7cd6p+boge1pZ8tOP+1/Mrwc26adTgnggoV3Qu52/GnWv+yj8SW3odlbHkbjTwOfk2vxK9fJGcQjyRnJBRcPQ/JEC35be4HnT7v8A6Th6InHfi5+zfmV4eSM5I8kZyQUXN0OOl/XBA7qb8yVD0PvhZlGMOI/hvzK8vJGckeSM5IKQPRG8/rd32b8yP+kj/wDy5+zfmV3+SM5I8kZyQUeeiOQj+2D9m/MmndDsjv1y77L+ZXr5IzkjyRnJBQzuhZzzc4077MPxJyHobdCczcZcTzNN+ZXr5IzkjyRnJBSLeiWRvnYuT/tvzLNbL9GzsHxmmxD5SMvUuLur6jLm0I35u9Wp5IzklNp2jcgRSxlrbHkhSGtsNEIFIQhAIQhAIQhAIQhAIQhAIQhAIQhAIQhAIQhB/9k="/>
          <p:cNvSpPr>
            <a:spLocks noChangeAspect="1" noChangeArrowheads="1"/>
          </p:cNvSpPr>
          <p:nvPr/>
        </p:nvSpPr>
        <p:spPr bwMode="auto">
          <a:xfrm>
            <a:off x="73025" y="-649288"/>
            <a:ext cx="1238250" cy="1343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5" name="Picture 5" descr="http://www.vitema.gov/assets/photos/headshots/Elton-Lewis.jpg"/>
          <p:cNvPicPr>
            <a:picLocks noChangeAspect="1" noChangeArrowheads="1"/>
          </p:cNvPicPr>
          <p:nvPr/>
        </p:nvPicPr>
        <p:blipFill>
          <a:blip r:embed="rId3" cstate="print"/>
          <a:srcRect/>
          <a:stretch>
            <a:fillRect/>
          </a:stretch>
        </p:blipFill>
        <p:spPr bwMode="auto">
          <a:xfrm>
            <a:off x="6477000" y="1600200"/>
            <a:ext cx="2143125" cy="2324101"/>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25</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609600" y="5562600"/>
            <a:ext cx="7924800" cy="646331"/>
          </a:xfrm>
          <a:prstGeom prst="rect">
            <a:avLst/>
          </a:prstGeom>
          <a:noFill/>
        </p:spPr>
        <p:txBody>
          <a:bodyPr wrap="square" rtlCol="0">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a:t>
            </a:r>
          </a:p>
          <a:p>
            <a:r>
              <a:rPr lang="en-US" sz="1200" b="1" dirty="0" smtClean="0">
                <a:solidFill>
                  <a:schemeClr val="bg2"/>
                </a:solidFill>
                <a:latin typeface="Bookman Old Style" pitchFamily="18" charset="0"/>
              </a:rPr>
              <a:t>Picture:  http://ferrelljenkins.wordpress.com/2010/01/</a:t>
            </a:r>
          </a:p>
        </p:txBody>
      </p:sp>
      <p:sp>
        <p:nvSpPr>
          <p:cNvPr id="9218" name="AutoShape 2" descr="data:image/jpg;base64,/9j/4AAQSkZJRgABAQAAAQABAAD/2wBDAAkGBwgHBgkIBwgKCgkLDRYPDQwMDRsUFRAWIB0iIiAdHx8kKDQsJCYxJx8fLT0tMTU3Ojo6Iys/RD84QzQ5Ojf/2wBDAQoKCg0MDRoPDxo3JR8lNzc3Nzc3Nzc3Nzc3Nzc3Nzc3Nzc3Nzc3Nzc3Nzc3Nzc3Nzc3Nzc3Nzc3Nzc3Nzc3Nzf/wAARCAEDAMIDASIAAhEBAxEB/8QAHAAAAQUBAQEAAAAAAAAAAAAABQACAwQGAQcI/8QASxAAAQMCBAIGBAkICQMFAAAAAQIDEQAEBRIhMUFRBhMiYXGBBxQy0RUjQlJicpGhsSQzVIKSlMHCFyY0Q0Rjc7PhFrLxU3STo/D/xAAZAQADAQEBAAAAAAAAAAAAAAAAAQQCAwX/xAAiEQACAgICAgMBAQAAAAAAAAAAAQIRAyESMRNBBDJRImH/2gAMAwEAAhEDEQA/AKbSHEpAcazaCDzq+w3mnK2M3OKhw+7TKM6dh8qiV5f2iVZQ0k/SQsivIdnsUhgsp7ToE7RFPFsV5Q22YPMVWTiZTBZeWDxC+0KXw7dE+w1psedFMLRc+Dz8ptJ8hrTVYWFj82Ae8VUVjr4Vq0kkcUq8Kb/1FcalTXd5UuLHyRK5gWY6AT9E1GrBnmzKVd0Kro6QKUdW+GojekrpDl1ykT9GnUhWjqLO5QIKFHnlFO6l0QpTRHPMBTUdIElYzIB4GdKsDGmFjsNiec6/8UVIaaKxaQoEKQka8RUarK3UTLSeHDarpxNKhJQnuG9NViLEAONJWBSpj0UHMMQFdlpU8cpphw1JM5F+JNXTd2ZMi3y8shinF+2UkgJdAJBJCpp7FooKwpBOhUJ561ArC+1o4P2aKqXaqVALoA1EEamuOOJUAG3QkTMKT/zRyYUgQvDFpB1Sdfm034OWfkNHxomtaUqPxyVDlEfxqH1kAdrqye891aUmZcUD12KkEgshQ5imeqgb25HeRRJV4jihM/RVTfXGNAc2vLnTUpC4xB5YZI2j9WmG2amQlA8qLMqbcWQNYG1WOrYVooImaObQuCYBNnbqG4nlFQvYfalJMCftrR+rW8GIPcBQzEmGw2oo0MaCtKbbMygkjKLZAWoCImlTFqXmOvGlVRIb/D7LMpEqjzpdILNhL3xKiCBqZ0rto8AUAqnuNV8Yugp5SVAJgRFQJf0ei/qAXnS0vL1h7p2qP10nTrk+MVVxlUxA051QQy2UJKnlgkAkVZGCasilNp0GvXVj+9SfE0vXnJ0CTHI0HDLX6Qv7KcG0j2bhX2UOCM+RhlOIKM9iD40vX1eyUCfGg/Vn/wBdX3V0sf56vuo8aNeRhf1wnQhHiaSXhmlSwkd1CfVxofWlV31dudbpZHgKXjRpZJBlL7SZh4xTzesp0zE980E9Xtzp625+yK4be3H+KcP6opeND8kg368zMhUH61SIxJCNlT3TQDqbf9JX+zXQ0xwuFk/Vo8aDySDisTTMgnypvr5V7INBsgBhLy/2aeG1n/EKHlR40HkkFTcuK4gcq6CVe2r7KGIYUTrcn9mpQyoaG7X+zRwQc2EUJbM5l+VPHUo31nvoYGIEG8WPFNcDMT+VL/ZFHBD5sLpfbSRBA76nRdomVuSeXKgIYTOt6tP6o99T4SjOo9oqIURJ8ay4JDU22aFD4KSWgVeVD78rdSSdExRK3XkQUgQR7RFD75Z6sjhFc49nSXRl3IDihHE8KVJahnV40qrIzT2j5zJBUDpTcXKy8SGzChInjV+ztGUKQrLKgOJp+MJ+PURERGnCpFVlrviYvFUuZAVAAcqn6J2FvivSXDbG9QVsPEpWkKIJhCjuPCpMbQCkabCrHo9R/XfBiSfbV/tqq3HtEGV7PSR6OujWv5G73flC/fXR6OejUD8jd/eF++tekA7cadl0qjiR8n+mQ/o56NH/AAbv7wv31z+jro1xs3dv0hfvrYZe+KQSTpRxQ+TMePRz0aj+xvDTcXC/fXf6OOjUx6m9+8L99bJKeBGlNdW1bsqduHEttI1UtRiKKSBNtmPPo26NqQtKLR5CiCErL6yAecTrUdn6M+j7Nqy3dMvvvJbAcd65Sc6uJgGBRG76VBXZw+3Tk0+Of4/VT7z5UP8AhvFHl5xd9kfNbSms2imHx8siwPRt0ZI1s3p/9wv313+jjoyNBaPfvK/fTrfHsQa9tTTon5SdftFH8OxVm/AEdW+Rq0T+B40aZiePJDszq/R10bChFo/t+kr99dHo76Mz/ZX/AN4X7615Ha0rmXStcUcuTMgPR50b42r8z+kr99NPo+6OT/Zn9/0hfvrXwQaaU7HSjig5y/TJH0f9G/0Z/wDeV++mnoB0dIP5M/8AvC/fWuUnXx0qIp0JkaijgvwXOX6eT9N+j+HYHcYd8HNLQHusz53CuYyxue+geFiM54Z1cO+tn6UgPWMI14vfyVh7BUZ4J9tX41Jn02i74+0rDAuSlKso7J3obePkg7kGrJMtqhJPdVR5hTiMxMAjYVNFbKpvQBWe2rxpVKppIUfGlVRIb6xT2kcYjhNRYplFwvXThB0qS0OVKdhVfFDnecM6zvUS7Ln9TO43o3pVv0epB6bYL9ZRP/xqqjjKh1WpmiHo5Tm6b4OB9P8A2lVdieiDKuz3YNwJAO9dykjuqQJITXRoAKq9EIyBA7NdAGU6U+BXe7nQMhubhiztXbm6dQyy0grWtZgJA4//ALnXlXSDpqnE7vLbtOONJ/NNE5EAfOPNX4UQ9MWMqKLPAGDIeAubmDPZSeynzOvfFYJpBaRwKiddd6DcHxdotv4tfuKJUsJ7mxAFT2t9eZB+UujXXWqDTYUo0Vt7QLb4ilSOvmm/ZOzjN6w4CpwOAcHEijNrjluoNrdWWHEkdobA854UHRhmciTE8d6nOFdWk5FZhFB0jmmtPaPTMFxEX9vDhCnUDUgyFjgofxojvXiOH4jd9GcZtrtt0+qh5KHmieyW1GCe6Jmvb9zoZG/iKZNNK9DSmTM6RTQmdhTxrSjKKDBEoCmqAI03mnq3NNUBpQB5v6VE9vCDA3f/AJKwtkZCwCAcx/Gt16WNFYOSBu9v+pWGw5KgpWmhWfxqPP2z0PjKooNWTMtEk6lUTO1R3aMqIE6URt0JTZkbKmd6H3s5SeBqaL2VS6Mw4mXFGRuaVJzP1iomJNKqiI1bd0hBAEyR41BfLcW4sjjwiKks2QCCoSdNKnvx8YsK1AOk6kVGk7L70ZnFGsjQKgZon6OFEdN8IzAkdsf/AFqqnjIAYESTVz0dAjptg8/T/wBpVWY+iDL7PfEq7Oo4U8HURyqM7a86eDpVZEkOmumCNa5wpHbTnQB4f6QXC509xIuieqQyhEzonJP4k0HJ7APKtH6TcMft+l6rpKQtvEGk9WkKBUVITBEbgREc4rMqcAQko0HM01YyzagqXvEcYo/bRlAWrQDnWaTfobtXXVPIKkRlTGqu+e6u3OJ3Vum1XlQpNxb9amFTCTIg8j3UNmka5s5AkBMyTBFWXlFtgqUTomaxqMZumkIgJkaajUCKvWuP3TykBxSVNkQUnXzoUjXJMqY2es69pZMFskHhtXtfRm6N70fw26Vqp21bUZ55RXieNoL7Ty2iEtlGQOc+avACvc8IbZZwiyatlJWylhAQpIgEZRBoZiS9luK4vakK6oxSMkakydxTHARpIqQ6k+NNdjKaAZ5z6VmgpWDA7fHfyVisMEJVpICiJ863PpVjrcGGw+O/krFYWoJLg0PbV+NR5/sy/wCN9UHUBIsyob5t/Kg966SkjMKt3a1ptpQD7UyToKEvh1SJUoQe+po9lcugKt0Z1ePKlTVtHOrXjSqsiNew8lSUxqY40rtQLipAHhUbNklUEE6jhTcQtnGlrDa82ux4VHey2nQLxgTbjlVnoCcvTPBj3q/21VRxRSgxCknwqx0JV/XHBP8AVH/Yarx9Iiy+z6Az8KlFQFJB8DpT0FQWNiniIqshJhXffSQARpSIigZ5n6WbB9rEcNxlIKmUINuYOrbhVKVeeo/81iblgXOH3r6jFynEUpVGgDakAyB9aa9i6fNJd6H4nnRnytZ0gcCCCFeW9eOC5VbXTik5e2Mq0kSFAgU79Gikm0chJCRKZEmreDYYi+vEtvp+JSqITvUSn3FuBLYhtIlUa6cqKYXi7dk8FJtCoHgqTWWhxOv4S42stuQl5BITPyhz+yKitcJLigHQA23KtDtRvF7lWKWrzjOGvNPhGZLhXoByA3qngt7YrRcdepwu5MpbcMgGgbX4VrK0Xcpcw5ltClYlmt0Zh7BV8oeAE17XYWqbKyYtUaoYaS2kxuEgD+FeX9DUod6WWeVGfIFrIA0RA0Jr1fLTMyRxIpK1iOdKY0ptBk74CajXqIp9RucB30AefelgqD2DD/W/krC4Z7Tg/wAxW/jW59LejuDROhd/krB4fIWo8Cs/jUed/wBM9D46uKDjwSqxge0Vaa0IfdCG1BSdqOIUPVB9blQ27SkoO2tTLspl0ZhbsrUe+lT1tjOrQb8qVV2R0bK3WCgA8tzXLoNlS4JJmm2qSQI5U64VlKgJ30qJ9l3oCYwgdSY5cqXQxIHS/AT/AJ6f+00/FZLJmKXQ8f1twDT++Tufomq8S6I83s9+gEV1Q0pHc0jqN4qw89CSSONSb6zUaYgTScdQ0gqcWlAHFaooNJWNvWE3Vm/br9h1tSD4EEV883Dblu+9bOJIdt3FNrHIpMe6vWukfTliwUbfC0pubjbrCewj315Lilyu5xR+6eUOuuV9Y5GgmizVNHGCGwAlslO/iaK2l67lcSm0WtsjcImKpMEJb0gwaK2OOG2CmwAB9WgEWWekADIZW24Vo0UEpIPn30DulJfv1vNJLcyFCInWj6b9V1aoQhAlBJBIjffxrNXKSHXMhBzE60jRufRY1mxa/fHst26UFXeTP8BXpoNeN9Hn7ywaWti4WwXUyrJ91a7Buld02gJxJIeHBaeyaXJXRrwTcbSNuTpTKo2GL2V9ow8Os4tq0VV6RPKtWji4uOmdG1Rn2hUg2PhUcHOKBHn/AKWhLuE7/wB7/JWAtYgxAIV/GvQfSunMvCo/zv5Kwlo2STrGp/GoPkP+2en8X6IKsrm05guR91VLoDqz51ZuPirVICkGVHYa+dUnlpLUjvmuMXZ3mqM84shahB3NKurSkrUSOJpVURGqsnoaCh3bVI+SpSlEieRoNbOOtgdWuduyeNXFXCCJc7KuNTVsrt0V8VlTJgRS6IQOluAZgY69O31TTMRcCmJSRrxFSdEFf1qwHSfjkgCfomqMfRLlfZ76owdKY+62w0XHnEtoA1WowBVTGMTtcIsHLy7UQ0kwAPaWTsB315ZjmP3mNvlbyyi3BlthJ7I7zzNVN0TYsbmazHem6G1KYwhPWKnV9W3kKxlziN3evFd0+44o/OOnlVPUJHhSnUcq5OTZZDFGCOqSd5kzQXEbZYWSncjQxwo6ASnRXlFROtJdTlUAfGmmLJj5KzOsX/Uyh0ajXxq41izOh6sTxnaobrCVlZ6r2SNBrVFGF3iyAhGkwSdq2pEnB30advHWgxlbQkKI3FRWDKrq5C3U9mduf/FMw/AurCVPklfGaO29qi3OYRmWNAfkik5aO2PBK02SZSp0IBPVp9o8PCpSOzHDjTmwj2RoQK6uJ0TI8a5HqQhxVHCohQUkqBGxBo9hfSe5tsqLmX2RpJPaHnWfMHQQI4TXRqKak0YyYYT7PTcPxK1xFsKtngdNUEwoeVWE6LnhXlbTy2lhbThQoagpJBFaHCelrls4hGJnrGdi78pHeeY58q6LIjzs/wAScFcdor+k4FTmFaafHfyVjLJCjyHbP41tfSOQteEqbIUFBxQIOhByRWPsUnlpnP4movkfZlHxfoifEUTbIzEHUxloC+51KVaGNq0+JgC0RKTJJiazF2DBrlDsontAhbvaPaG9Kole0fGlVuiE07THxaYAnTxprrKzOZPGrlqkFtJG2lSvI00IMmondluqM7ftZW9DHdVjocFDpZgJB3uEzPDsmpMTbGQkiDQ63Kmn7FbSilYHtDcdmKox2TZUujZdMMdcxvFlpTpZ2iy2yn55GhUfPbu1oODKpiDUSQARp9tTR2pECu9+x44cVSFIJgwJ766ggb611IKzrUoSRqTx0rJ0SOphMT5wKWUZgZ8qclaQQFbn7a442lwAz99B0pPohdSEKE7H7qkAU0sJWiUneDUSmVp1BB8a6XFjIzMLBABJ3B509vo4v+HbCFsZJWr2EnY6z3VJ+cUVKGp13qiLhQJbSCG0mBAme+rCH9NfwoO+N3tlhGqokzUyTImPtqulU+FShWpy699I72OcMiRHlTAZrqgYmRNcSExPHnQAwg5ogVxaTGokAU8kRrE91ckZdazYtMrXl684xZ2jyswt1OdUTuEnLp9tR4cuFkSRKzt4mo75SU3DJJhMK/hXLF5AJJUNVH8a45dsnjFRdIP4m0DZNZirUnczWavUJDaoAo5dPNuWrZDidJhIOp13NA7xYAP4iuUEE3oza0Jzq33pVIspzq140qrIw/auBLQjuqVTkDQnU0Mtg8lICVAjTerAdcQYcTIncVPqytXQy/cBbUDVG3T1j1igKCNN/Krd4tK2SoVStSFXNiAvLOknwrrA4ZOwsBxHlFOQO1x8q4CBpOo0rpAzAmuyNxLCRABSoa7xTjlO486YjUASIpx0Ed9JnZHVgZST9tRSoK30qYnTvphI2Ea99C6G1qzgcnQbE86jRbpffUpbhQAjMk86QICgOBOkU+0yrdLbyhlS2VD3UdM5ZFySJUkQCBUoWkaVWQeyKfAzSYrLO0NKiylwERvUiCoDkNqrIIB0GtTgyPEzTR0tk5ggmSRzimknLAHmKhCiDEyDxpwUY1MUbYWxypUJJ04zTCrNsaapZJH3DnSkdmQJ50BZTvyvrWsgCtFafZUNoU9ZDjR9rl31Ldrh5ozwV/Cu2TiSvtcVH8TU+Ts43/RaxZ1rqWsiVJURp2YoG/cy2QdD31q8SS27askoGs6nes1fsIg6RXPG6CatAFShmPjSqNTZzHxpVWRUaK1RLaZOwp77SgkxOp4V2zGZlPlUjqVRIB3qSX2LYdAZ9RQkg7a6Go8KSpzEsPbSMxUsADmYqxepkKmRvUOHBYxDDFIUEKLqYVtl03rvjZPkQUK4Pag6nTlU06d0caqLUA6RrGY/iashYUkHXaqEEXZK0qNDr5VNvw76oqJQZG/CrDbwyzOu9ZejrCVaY5xQQCJqIKB1nwpOKzKMxUUZJMwBqe4UdnSyYmFCIKgCa0PQ/o+rG7bE7lpUBtJZbBnVwCSPDb7aqYb0Zxa/tW7u1s1FlxMpUSBI51tOhLf/AE1hYssWy2t1d37hQlR1WDqNfKnGOyfNkpfyeZMrcywoQUkoUPpAwakLm4Iii1z0cxdq4unfg97q1XDqgUpkQVmDQd0LbeW04kpUhWVQIgg99KqZ2hJUtkza4FWEq04761RSok7wOFSpckwNKz7OqLacoEnz7qcVADQyI0qALkQTrXc+sxFF0O0h2k6nwrpUMs8tKZmB0NRqPAbUdCbGOtpdeQCAdDv4iuWlsQ97SozH8TTgoC4QmDqD/Crlge1wjMfxNT5G7OcdsnxYLaZaSZOk0AuF50KCx2h31r8XbK2G8olOus1ksVZLUrggca542OapGeWO2rXjSrql9o7b0qsIg3YrW02mQSBHCr/XoWJkk8iIqrYLzNJBAO2oq8phCk6pg1LLsrh0DsQCFIVp99BH1qSi2yqKVBQg0bv2ClslJO3GhF0Qli2Vl2A38K64zjlRMVwSpRjnVxh4LTIO/CgQdWpXxhg91WrRzq3SmdDrJqmjlGVMMOkqSCNwKqdYpCjJI51MHQUyOO+tRvJ0PhSOz6tFhtzrEEzrSdCjIIOUiCedUWHC2QDtx8KuJcCgDzpV7Np3o1mC9PcUw/DWLF2zt7ptlsNpcK1NrIG0wI2rVYHc3HSbD7HEWwmxbFw4h9ietzpQTEKMEbTXlRUEpJM6mJHCvVvRgW09CG3EHMnrrhUn6yq1CTb2SZscY1QLZ9JgShSfgp4wtSQVXA2BjlyFYvGcQXimM3eIdWlrr1CEJ4ACB4nnQ62UFW6FH5WZX2qNOGmx2pOTKMeJR2iRJgH61LOrNoIpkjnXCoJ1JrKZ3ukW2nJBJ3nlUueIJ2oel3tGKstqzb8NQaYk7J83Laoys6zxphV2hXM2U0CckNuS4HGi2ZMHj4VZwu7SlzKIBzQZ8ahbAcfQFa6GPuqS3tszhBSB2iPvqbI1dCi92aTFblK2mCQASnWDQDEEBy2VB07zVjF0OMttFsykCDA40JuLsKtylchQrnBIc3oArYOdWo3pU5S+0fGlVZIErBb7aE9nMnuok3fTopKk+NQYaZaQFJkRrRAttrTAQBPMVNN7KYLRSxB0LaOvCs/cOFLbEpJ1AFG8RtVBslMjwoPiCim1s9DOZG2+pArpjMZCa6abcmRCooY6HGVdqSRsa9AY9GeNupD17iNrbkickFRT3SNzVDFegGM29r1zQTeNAE/FphUeFVJNEvJMzlrcSgK5jjV8EOCZ+6gjTa2VKaWlSSDsvQ1fYuMumsVlnaEtEzqANQKaysp34GpsyFp3H21C4FIVmA7M7Gls3VMnS+CgEg6k6CvVfR7cNo9G3WkgJaTc5zO0KWTXkyHSjKpO++01ct7y6ZsrizZuXkW1yrO80lZCVn/niONNOjM050VrIlNmxMfmxNSKKiRAPjFIISQADA5RU6EA5tdNqVfp2gV1K1MK1qMqKqS9HMtN0TxpUNMehUbbcq6l/KCQqCeFQyIOoqFzKNeZ2p7FyroIIdncmakzEiZ05RQlL5b4nzqy3doUIkSKZhtUELdYS+JJHZ/iKL4bBWCJIk+WtZ1K3C6ko4TpRnC3lZhkjQmRPfU2VKzWNmhx1tssMz2SRWUxK1zNEpI8a0+LvAtNKXpKdorP4g5Nt2QAO+uWNG5vRkVNqzHtHflSqVSzmPjSqwjCGHXCA2kGfIUYYfbUOyBPfVDCktllMpogbZEdmQeYqWb2UwWiK/J6kwdY51msSWrqLUayHW4H6wo5fpcQ2e1I76AYysow9pwe0kJOorpiOebpn0HbJVd/HreK2SqQk6EEGIEbD7zxioOlXSK36NYMu+dR1rpIbZZBguLMwPDSSeVNw8KRh9uUHKotJUoDjImvJ/TFiz7/AEitLBaoZtrcOBPNa9z9gA/81cjzYq3QLxfFrjpDiir68DaXcuSG0ZQBP495qdeHlqFKMJImZkVlkXbqFEoV51oMJ6RoADNyApChlI3FYkzvHSLT9uoJGQxpIIrjDb7qFBaJgawJiuW63bMpbayu2ylCCoapBnTvogghBWUqGVYggVi9FGK32MbsFAHNlEDTWogBvFTIeUSW0rza9knh3VWUYdIgg9/ChMocV6HH2tYnfQ11Dmsg71GSc5AI225UtBoOFAlKjl1oc0CR5VWK0lMlQHcatKIUjv40DezJdUnQRsKKMSlTLb9ylMCZ05TFV1u5lRJI+6mCTod++pQBJk6xqaOjDkMCVKTAJiTpE1wsODVBMeNWW4BhOoAPGpSoFJ4zwoEyXBXVKdWhYJA2VxorasrS8pTSiJUdB4mhGHKKHTlBMb1ocJUHFysTvp51Nl7OuLouYrcq6tsOIOgjXWaDYhcH1YBIMVq8SSylluEgyNSeNZ/EmUerghIA7q5QezrNaMgpfaPZO9Kp1RmOg3pVWRhTCX20tJBMUYzpWAW1UEwxhpbKTEGiarfqkAo351PkqyrHfEixAfFEmhgZYuLdtLq29EjRShRJakODKtXjXEWLJOgTB401JIUotsYhagAn4RcSIiPWT76q3NjbXDhcfeQ85EZ1uBRjxNEvgxtY0TJ5RULmFoB0SAR3U/J/pnxJegciws0KAUlkp8qtNYbh3tHqI5QKmbYQjsuJ058qvNWtvplBM91ZczSx/wCFQWdkBCS1HLMKlTZ2Y+W34BYq36kkK2AHOKcLZlOuUHyrPNm4xoqos7BXy2gfrgVxzD7UgkOtz/qCiLdow8MuQeYrjuFNkHsonhwpc/8AQ4gJyztxMOonj2xVYspSrRaVfrTRh7C0D5IHlVB2y6o6R4xWlP8A0Th/g62YYWDmKUnkTU4sbVSu2GD3kim2aEFWVwCY3iiItU6EEQaHN/olEreoWXzGSfEU34OtphIYHiU0QFs2lMkCDzp3qaViQkeIE0uT/TXBA4YcxMRbxx1Arpw62J0UxP1hREYcSQBOuorqcPB3BPgmlz/0OC/AciyZaOZBaHeFDWobMPN3BU2kFOc7HvoucNSkkZdRwIp7Nv1CpyjLOtJzGonMTupYYJCtBqYoNid0k26QSTpNaPFcpaa7KcpG/lQHFUMpYTCBqNdKePsWRaMopxGY6nelXVAZjpxpVYRhfCFZW07RHKjiCFohURQDC1paYTnJJjaaum4SSSlYFTzi2yiEkkWn7RESPHSqySprSCQK6L5CRCiD4Vw3CHJyqmscWdOSLbNxO5q2hxKhqR50CWsBUoOtJF8pCvjJjmKXCw5hh9lDiTlOp4VRSVWi9Scu5FNbxFEjKod9PduWnRMifGnxaDki61dhcFK4FWetBBg68e+gKlqSZbUI5V0Xbg1WCI4ik4DUg4h5SFEg5RG1Wk3SSnVQPhWdTiSI7Sh56U4Yingd+WtHBhzQfddQrZwT3iqbgBPA+VDDiAPHbnXPhGNlCl42HNE90gzKPwpibi6QmEOyOUUwYilQheU10XzOspHkafGSDmidN9dBMLCVDfap28XeRByRGulU/X2doFL122O8fbRxf4LlEvt4wRuojxH3VK3i5Cifi9RsRQ0XVqoEK07t65mtBx1700cX+ByQZTjLnJB8q78MLKicjc7aigfWW45nzrinmBrBn61HEfNBi7uzdIQIBUnSAKF4qD6unMCIFQJxANGU6gcDUd/fs3jeUJyqHM71qEWmYnJNAJQGY68aVNKdTrSqqiUrBxYAhRqQPOAEhRmlSrRkSX3VAlSya4Ll7MR1hilSpBY8Pu/PNc65w7qNKlRRohdecSmQojSki4e0+MO1KlTQmSC6fGziqmTcvT+cVSpVlrY02cVcOlUFenhXC4vXX7qVKsmiFx91CiErIpC4eIkuGlSrTMiNy9P5w07r3fnmlSo9APS85kJzmaXXOfONKlSAQfc+eacl5z55+2lSoBHS8789X207rVg+0aVKkMap1z55qJxRyzOtKlT9g+huY86VKlWjJ//Z"/>
          <p:cNvSpPr>
            <a:spLocks noChangeAspect="1" noChangeArrowheads="1"/>
          </p:cNvSpPr>
          <p:nvPr/>
        </p:nvSpPr>
        <p:spPr bwMode="auto">
          <a:xfrm>
            <a:off x="73025" y="-1190625"/>
            <a:ext cx="1847850" cy="2466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http://t3.gstatic.com/images?q=tbn:ANd9GcTG2y_2mad-1Bl-WynSMCj0VtTORJwZ5wrIUGW85g_0Jp8uyBgB"/>
          <p:cNvPicPr>
            <a:picLocks noChangeAspect="1" noChangeArrowheads="1"/>
          </p:cNvPicPr>
          <p:nvPr/>
        </p:nvPicPr>
        <p:blipFill>
          <a:blip r:embed="rId3" cstate="print"/>
          <a:srcRect/>
          <a:stretch>
            <a:fillRect/>
          </a:stretch>
        </p:blipFill>
        <p:spPr bwMode="auto">
          <a:xfrm>
            <a:off x="3429000" y="2743200"/>
            <a:ext cx="2645003"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22" name="Text Box 2"/>
          <p:cNvSpPr txBox="1">
            <a:spLocks noChangeArrowheads="1"/>
          </p:cNvSpPr>
          <p:nvPr/>
        </p:nvSpPr>
        <p:spPr bwMode="auto">
          <a:xfrm>
            <a:off x="609600" y="990600"/>
            <a:ext cx="7543800" cy="2438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1734: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Rebels of 1733 Revolt in St. John turned themselves in.</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ransition spd="slow">
    <p:wedge/>
    <p:sndAc>
      <p:stSnd>
        <p:snd r:embed="rId2"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6800" y="381000"/>
            <a:ext cx="7086600"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0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 SPECIAL FEATURE …..</a:t>
            </a:r>
          </a:p>
          <a:p>
            <a:pPr algn="ctr"/>
            <a:r>
              <a:rPr lang="en-US" sz="30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HARBORS OF THE USVI</a:t>
            </a:r>
            <a:endParaRPr lang="en-US" sz="3000" dirty="0">
              <a:solidFill>
                <a:schemeClr val="accent1">
                  <a:lumMod val="75000"/>
                </a:schemeClr>
              </a:solidFill>
            </a:endParaRPr>
          </a:p>
        </p:txBody>
      </p:sp>
      <p:sp>
        <p:nvSpPr>
          <p:cNvPr id="10" name="Rectangle 9"/>
          <p:cNvSpPr/>
          <p:nvPr/>
        </p:nvSpPr>
        <p:spPr>
          <a:xfrm>
            <a:off x="457200" y="5638800"/>
            <a:ext cx="8001000" cy="615553"/>
          </a:xfrm>
          <a:prstGeom prst="rect">
            <a:avLst/>
          </a:prstGeom>
        </p:spPr>
        <p:txBody>
          <a:bodyPr wrap="square">
            <a:spAutoFit/>
          </a:bodyPr>
          <a:lstStyle/>
          <a:p>
            <a:r>
              <a:rPr lang="en-US" sz="1200" b="1" dirty="0" smtClean="0">
                <a:solidFill>
                  <a:schemeClr val="bg2"/>
                </a:solidFill>
              </a:rPr>
              <a:t>Courtesy of:</a:t>
            </a:r>
          </a:p>
          <a:p>
            <a:r>
              <a:rPr lang="en-US" sz="1100" dirty="0" smtClean="0">
                <a:solidFill>
                  <a:schemeClr val="bg2"/>
                </a:solidFill>
              </a:rPr>
              <a:t>St. John (Coral Bay Harbor): http://coralbaystjohn.com/</a:t>
            </a:r>
          </a:p>
          <a:p>
            <a:r>
              <a:rPr lang="en-US" sz="1100" dirty="0" smtClean="0">
                <a:solidFill>
                  <a:schemeClr val="bg2"/>
                </a:solidFill>
              </a:rPr>
              <a:t>St. John (Cruz Bay Harbor): http://seestjohn.com/st_john_life/st-john-virgin-islands/cruz-bay-st-john-virgin-islands-19732009</a:t>
            </a:r>
            <a:r>
              <a:rPr lang="en-US" sz="1100" dirty="0" smtClean="0">
                <a:solidFill>
                  <a:schemeClr val="bg1">
                    <a:lumMod val="10000"/>
                  </a:schemeClr>
                </a:solidFill>
              </a:rPr>
              <a:t>/</a:t>
            </a:r>
          </a:p>
        </p:txBody>
      </p:sp>
      <p:pic>
        <p:nvPicPr>
          <p:cNvPr id="53250" name="Picture 2" descr="http://t1.gstatic.com/images?q=tbn:ANd9GcTmG3P2FRYMxELn5ONPUM4iNmhY4GpiUJt2kjqvuVx1r2PY3gJM:coralbaystjohn.com/jpgs/8-20/from-k-a2.jpg"/>
          <p:cNvPicPr>
            <a:picLocks noChangeAspect="1" noChangeArrowheads="1"/>
          </p:cNvPicPr>
          <p:nvPr/>
        </p:nvPicPr>
        <p:blipFill>
          <a:blip r:embed="rId4" cstate="print"/>
          <a:srcRect/>
          <a:stretch>
            <a:fillRect/>
          </a:stretch>
        </p:blipFill>
        <p:spPr bwMode="auto">
          <a:xfrm>
            <a:off x="800100" y="1524000"/>
            <a:ext cx="3619500" cy="2260600"/>
          </a:xfrm>
          <a:prstGeom prst="rect">
            <a:avLst/>
          </a:prstGeom>
          <a:ln>
            <a:noFill/>
          </a:ln>
          <a:effectLst>
            <a:softEdge rad="112500"/>
          </a:effectLst>
        </p:spPr>
      </p:pic>
      <p:pic>
        <p:nvPicPr>
          <p:cNvPr id="15" name="Picture 8" descr="http://t0.gstatic.com/images?q=tbn:ANd9GcSSqDg2xMg5AUkIGl94HOpNHu3ykP_dhlbhxljIJ18XaHWWe38CGw:seestjohn.com/st_john_life/st-john-virgin-islands-images/cruz-bay-2009.jpg"/>
          <p:cNvPicPr>
            <a:picLocks noChangeAspect="1" noChangeArrowheads="1"/>
          </p:cNvPicPr>
          <p:nvPr/>
        </p:nvPicPr>
        <p:blipFill>
          <a:blip r:embed="rId5" cstate="print"/>
          <a:srcRect/>
          <a:stretch>
            <a:fillRect/>
          </a:stretch>
        </p:blipFill>
        <p:spPr bwMode="auto">
          <a:xfrm>
            <a:off x="4876800" y="2553383"/>
            <a:ext cx="3581400" cy="2323417"/>
          </a:xfrm>
          <a:prstGeom prst="rect">
            <a:avLst/>
          </a:prstGeom>
          <a:ln>
            <a:noFill/>
          </a:ln>
          <a:effectLst>
            <a:softEdge rad="112500"/>
          </a:effectLst>
        </p:spPr>
      </p:pic>
      <p:sp>
        <p:nvSpPr>
          <p:cNvPr id="16" name="Rectangle 15"/>
          <p:cNvSpPr/>
          <p:nvPr/>
        </p:nvSpPr>
        <p:spPr>
          <a:xfrm>
            <a:off x="990600" y="3733800"/>
            <a:ext cx="3048000" cy="276999"/>
          </a:xfrm>
          <a:prstGeom prst="rect">
            <a:avLst/>
          </a:prstGeom>
        </p:spPr>
        <p:txBody>
          <a:bodyPr wrap="square">
            <a:spAutoFit/>
          </a:bodyPr>
          <a:lstStyle/>
          <a:p>
            <a:pPr algn="ctr"/>
            <a:r>
              <a:rPr lang="en-US" sz="1200" b="1" dirty="0" smtClean="0">
                <a:solidFill>
                  <a:schemeClr val="bg2"/>
                </a:solidFill>
              </a:rPr>
              <a:t>Coral Bay Harbor, St. John, USVI</a:t>
            </a:r>
            <a:endParaRPr lang="en-US" sz="1100" dirty="0">
              <a:solidFill>
                <a:schemeClr val="bg2"/>
              </a:solidFill>
            </a:endParaRPr>
          </a:p>
        </p:txBody>
      </p:sp>
      <p:sp>
        <p:nvSpPr>
          <p:cNvPr id="17" name="Rectangle 16"/>
          <p:cNvSpPr/>
          <p:nvPr/>
        </p:nvSpPr>
        <p:spPr>
          <a:xfrm>
            <a:off x="5029200" y="4828401"/>
            <a:ext cx="2895600" cy="276999"/>
          </a:xfrm>
          <a:prstGeom prst="rect">
            <a:avLst/>
          </a:prstGeom>
        </p:spPr>
        <p:txBody>
          <a:bodyPr wrap="square">
            <a:spAutoFit/>
          </a:bodyPr>
          <a:lstStyle/>
          <a:p>
            <a:pPr algn="ctr"/>
            <a:r>
              <a:rPr lang="en-US" sz="1200" b="1" dirty="0" smtClean="0">
                <a:solidFill>
                  <a:schemeClr val="bg2"/>
                </a:solidFill>
              </a:rPr>
              <a:t>Cruz Bay Harbor, St. John, USVI</a:t>
            </a:r>
            <a:endParaRPr lang="en-US" sz="1100" dirty="0">
              <a:solidFill>
                <a:schemeClr val="bg2"/>
              </a:solidFill>
            </a:endParaRPr>
          </a:p>
        </p:txBody>
      </p:sp>
    </p:spTree>
  </p:cSld>
  <p:clrMapOvr>
    <a:masterClrMapping/>
  </p:clrMapOvr>
  <p:transition spd="slow">
    <p:zoom/>
    <p:sndAc>
      <p:stSnd>
        <p:snd r:embed="rId3" name="wind.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26</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457200" y="5410200"/>
            <a:ext cx="8305800" cy="646331"/>
          </a:xfrm>
          <a:prstGeom prst="rect">
            <a:avLst/>
          </a:prstGeom>
          <a:noFill/>
        </p:spPr>
        <p:txBody>
          <a:bodyPr wrap="square" rtlCol="0">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The Umbilical Cord, Harold W. L. </a:t>
            </a:r>
            <a:r>
              <a:rPr lang="en-US" sz="1200" b="1" dirty="0" err="1" smtClean="0">
                <a:solidFill>
                  <a:schemeClr val="bg2"/>
                </a:solidFill>
                <a:latin typeface="Bookman Old Style" pitchFamily="18" charset="0"/>
              </a:rPr>
              <a:t>Willocks</a:t>
            </a:r>
            <a:r>
              <a:rPr lang="en-US" sz="1200" b="1" dirty="0" smtClean="0">
                <a:solidFill>
                  <a:schemeClr val="bg2"/>
                </a:solidFill>
                <a:latin typeface="Bookman Old Style" pitchFamily="18" charset="0"/>
              </a:rPr>
              <a:t>, Page 225</a:t>
            </a:r>
          </a:p>
          <a:p>
            <a:r>
              <a:rPr lang="en-US" sz="1200" b="1" dirty="0" smtClean="0">
                <a:solidFill>
                  <a:schemeClr val="bg2"/>
                </a:solidFill>
                <a:latin typeface="Bookman Old Style" pitchFamily="18" charset="0"/>
              </a:rPr>
              <a:t>Picture: http://www.archives.nysed.gov/education/showcase/201001women/activities_dbq3.shtml</a:t>
            </a:r>
          </a:p>
        </p:txBody>
      </p:sp>
      <p:pic>
        <p:nvPicPr>
          <p:cNvPr id="8194" name="Picture 2" descr="http://www.archives.nysed.gov/education/showcase/201001women/web_images/colonial_law_p1.jpg"/>
          <p:cNvPicPr>
            <a:picLocks noChangeAspect="1" noChangeArrowheads="1"/>
          </p:cNvPicPr>
          <p:nvPr/>
        </p:nvPicPr>
        <p:blipFill>
          <a:blip r:embed="rId3" cstate="print"/>
          <a:srcRect/>
          <a:stretch>
            <a:fillRect/>
          </a:stretch>
        </p:blipFill>
        <p:spPr bwMode="auto">
          <a:xfrm>
            <a:off x="6210084" y="1447800"/>
            <a:ext cx="2400516" cy="3124200"/>
          </a:xfrm>
          <a:prstGeom prst="rect">
            <a:avLst/>
          </a:prstGeom>
          <a:ln>
            <a:noFill/>
          </a:ln>
          <a:effectLst>
            <a:softEdge rad="112500"/>
          </a:effectLst>
        </p:spPr>
      </p:pic>
      <p:sp>
        <p:nvSpPr>
          <p:cNvPr id="6146" name="Text Box 2"/>
          <p:cNvSpPr txBox="1">
            <a:spLocks noChangeArrowheads="1"/>
          </p:cNvSpPr>
          <p:nvPr/>
        </p:nvSpPr>
        <p:spPr bwMode="auto">
          <a:xfrm>
            <a:off x="533400" y="990600"/>
            <a:ext cx="5562600" cy="381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1903:</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The Danish Royal Commission, that was appointed to investigate</a:t>
            </a:r>
            <a:r>
              <a:rPr kumimoji="0" lang="en-US" sz="2800" b="1" i="0" u="none" strike="noStrike" cap="none" normalizeH="0" dirty="0" smtClean="0">
                <a:ln>
                  <a:noFill/>
                </a:ln>
                <a:solidFill>
                  <a:schemeClr val="bg2"/>
                </a:solidFill>
                <a:effectLst/>
                <a:latin typeface="Times New Roman" pitchFamily="18" charset="0"/>
                <a:cs typeface="Arial" pitchFamily="34" charset="0"/>
              </a:rPr>
              <a:t> and </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 report</a:t>
            </a:r>
            <a:r>
              <a:rPr kumimoji="0" lang="en-US" sz="2800" b="1" i="0" u="none" strike="noStrike" cap="none" normalizeH="0" dirty="0" smtClean="0">
                <a:ln>
                  <a:noFill/>
                </a:ln>
                <a:solidFill>
                  <a:schemeClr val="bg2"/>
                </a:solidFill>
                <a:effectLst/>
                <a:latin typeface="Times New Roman" pitchFamily="18" charset="0"/>
                <a:cs typeface="Arial" pitchFamily="34" charset="0"/>
              </a:rPr>
              <a:t> on</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 the conditions of the islands, changed recommendations to the Colonial Law of 1863, took actions, and recommended a combined council and two municipal councils.</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ransition spd="slow">
    <p:wedge/>
    <p:sndAc>
      <p:stSnd>
        <p:snd r:embed="rId2" name="wind.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27</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6" name="TextBox 5"/>
          <p:cNvSpPr txBox="1"/>
          <p:nvPr/>
        </p:nvSpPr>
        <p:spPr>
          <a:xfrm>
            <a:off x="762000" y="5486400"/>
            <a:ext cx="7467600" cy="646331"/>
          </a:xfrm>
          <a:prstGeom prst="rect">
            <a:avLst/>
          </a:prstGeom>
          <a:noFill/>
        </p:spPr>
        <p:txBody>
          <a:bodyPr wrap="square" rtlCol="0">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a:t>
            </a:r>
          </a:p>
          <a:p>
            <a:r>
              <a:rPr lang="en-US" sz="1200" b="1" dirty="0" smtClean="0">
                <a:solidFill>
                  <a:schemeClr val="bg2"/>
                </a:solidFill>
                <a:latin typeface="Bookman Old Style" pitchFamily="18" charset="0"/>
              </a:rPr>
              <a:t>Picture: http://www.onepaper.com/caribiadigest/?v=d&amp;i=&amp;s=Limes:Out+da+Box&amp;p=34230</a:t>
            </a:r>
          </a:p>
        </p:txBody>
      </p:sp>
      <p:sp>
        <p:nvSpPr>
          <p:cNvPr id="9221" name="AutoShape 5" descr="data:image/jpg;base64,/9j/4AAQSkZJRgABAQAAAQABAAD/2wCEAAkGBhQSERUUEhMVFRQWGR4aGBcYFxwYFhgaGBgcGBsYGBwYHCYfGBokHRgYHy8gIycpLS0sGB4xNTAqNSYrLCkBCQoKDgwOGg8PGiwkHyQsLCksLCwsLCksLCwsLCwsLCwsLCwsLCwsLCwsKSwsLCwsLCwsKiwsLCwsLCwsKSwsLP/AABEIAK0AgAMBIgACEQEDEQH/xAAcAAACAwEBAQEAAAAAAAAAAAADBAIFBgEHAAj/xAA7EAABAgMFBQUFBwQDAAAAAAABAhEAAyEEEjFBUQUGImFxE4GRofAUMrHB0QcjQlJi4fEVM3KCJENT/8QAGQEAAwEBAQAAAAAAAAAAAAAAAQIDBAAF/8QAIhEAAgICAgMAAwEAAAAAAAAAAAECEQMhEjEEQVETQmEi/9oADAMBAAIRAxEAPwCS5pfBo5LoY4sAnlBCjDrWGitCvss7OCoCGpckNWBWMMOkN3YRoZEbmUBUg9YeloHOOpsockxTS2wbbpCIsrh/Q6xyXZhSg6xbS7LLSXZzqT8oJMQk/hygfmih1hkU6SxIAB7/AJwwiQwwFedRBFWVOQPj8m+ccJrUQ0csZaElilHZ8ZYSBzOcGTI7z0p3RBckFmB+kGMogAVEXREh2A76xwyzdxbT6QZMsgMQWj6dJIDNBo4r59ifAwtaNkmtfWsXAs+TGJWmXw0xwrQl9IFBswhXhrE75cVhKUklXT5w0EZ4/GIx6HZe2aoD0pD8kUzhOwUSx+EOA+cTm+O2PBOTpBDNag8coJLRAZahDQVSMjm5dm6MFE7E70DKogJkEIRQiCkiIlcfX6QGckfJm3T8ocs9qCy2CuZ8+kVS1xBc+6yhke7v5RbDmcXT6IZsKatdl6uUcweZHLXSE7QS4BUaAlnFac4te2vJSpDMU4N5dximn2dS1EqyFAwpWuJxj0P6YAgfEPhnFfb1kgXsXHdnj3RZSU1YF607u+K7acziSMc+T6Rz6ORlLNZTechT9D8AIfs1mL8SVM+QP0841h2zxlJkrmFqBKgCDj4a6RYWm3MUJAKb112UcGc0wePMXlfw2PCZWfMOJBx/KwfuoBDEtYDRcbenpEhZl3qhiC7ioN6vKKKzJvdISeV5PRXFBQGLlYOiWYgVJGfy+MfIngGFUWVcl9ClJiIRrA1bRAd/5hBe3k1uh+gfv0A5wwOVFmURFSc4qRtyYTwy36qA9eMBtW8c5IDykNo5B8Y5o5TLO0KpAZM16H0NIr7Htb2hVxCFJWyiUlvwByKHEg01gsslKwCCK1EKlTBJpo1myFAy1SiOJKnSf0qqzjQv4iFLXZVXy0qaRyw+MRl2tTnsuJZwDY1qPnB1T7Sw+7UC1aFzyGUaH5Msf+UZViUtnJUlV5P3UwH8xZv5iq2hsucVulCynEU9dYuU2y1BH9hZJry5Zx8u2Wj/AMF1wYv1d4R+Y/iCsCGVWyaVKEuT2l1geIJNcX1ic2wzipRuPeunQDhZk9PrDlg2pJSVBSpaFj3i4BU3mTyrCu1d7kS0Bcm7ODsoBRChpRnA5s2GsQUI1bY0slOjCb4banyybNdSgvLdRF5XGPIchWkJSJIe6VKmEZqVQ6FhRs25xPe2TNVbPaJkpYRMACVFqXGJQQ3CXDh2cPjCltnrr2YCltQEkEUq7DACr41wg2ktFIrl2XaJSAlnQlqmjnvb0IEClVApKkmiglnGhGhihsuxyWVMUs8BChedJJfiS5AS1GJvFw8WC7IEB8DkBVu/EwydleJZbLTdlTAaObqlAkOkteSU4GuPTCFbYns1ELSb2b4Ggb4+cXNisP3AcVIchszCltst4Ja7eCbq06qSSyv9kthmkx12jkqZSjedEtr4ABduFTFhgFMxPR9IPK27KnD7tSSaEpONcCxr5ZwY2XVHcfCj0HdC9osEoVVLDjMsm6NbwwA5EQAtFbsQrkz5s1JTelqUlKSHBBSBXAnFsaNFnM2utSypcu6SX4TeD99coDsOQbi5g/7FEpve8QCwJHQQ2iU4qKwOTRNwTLbdzbTzUkgpSKqJQWFKKfN+UbT+p3rtxYVedmQ+AdqnEjKPPpNnUsMktwl2yAyHV69I0e6815SkG8SguzPgAztnzjpuwLHSs0KtoEKCCKnDgOGuNI5MtxD8aByOJHJzCdoWxUSCBQOo1rzgs5a0pBUygGIDAPk/MRIFIyO8m0bMDcUkyVpTeopK0FIpxXTQ+cIG2qk3ClyVAkgs11LPeAOFRji8UU9aJiQlQTcKhxK50ZJNXyrBBslMuYDLK71Rd/MTmokOen0gU/Rhc03Za7W2yu1JSXSVy1MQ3C4ZTFNHej8s4BZJyybq5a0rFApDKS/K8R5wXZ4UElKwQQQQXBGBCgCO4sdYt7JdavWHiehifKCZWosSnwU9HJUH7wHaDqsibwTnoKnqo5Q9arYEA+sIrFbZTJosEXiDeAJHJyMB1pFGkivZp7PIAlhJOHnFPbEJCqg0/EMh8+kEXvAkJo2GJo3OK5G8bhky1qBxUzDqHqesc2g0OKs6VpotRHIh/FoEnY0tQ4gV8lKKg45YeUARLYXmIJqQMusPWK2BqmCAmixtyagEJ2qSynGBhyba8W8IUmTHETZxyUvs7qwHDsrUOaHxDHrEp23UWQ35jXZlA7jmfdrg0Es8oKYOQM2zis3h2Yq0dkESwsSrwJJukKLe7ypBa1oVvWx1P2k2dSgxYmjqQoM+r0i9sm2kKQoKUhi10AgtqfhTlGDmbqTFP9yADim+4PfjAxuVNbhSRh/2EVGjYwvF/CVr6Za2dmopZBDBjw1J1IGAfRz0g+wZSvbEhUxV40UhZUi6WdLXqnLxjX7SsMtctUoIShQDyiBduqHusdHip/ok6Y6rSUmaKBQID/qU2JZgOj5xNVEwJloi03Zt1ZSSyhQgkXhwktgXYRYptFBp6pGWsOzLnEXCnBLhkkBThuVGjSSEg08OkNFs2eM9UcmWi/MAOAqeuUO9jeHL1SELRZyhZUKhaRTpT6QLYtgmWiasT1mWkFkJSoAmhYl8A7UrjFKbNbosJexpQIaUk91H5DCG1WBiaREbOspQoptK2ADNMcOzmjcQ6PpC8+x2RU9KROWEEpSBeXV3d1MyX4RXXCHqkLaf0am0DYaaUiomm4byMCeIZNqNDE7Zs4n+zNmIAmKFTeBSCyWCxnrDNkkPi5q9eWEBoKZKdJZq4xwiO2yc62EcnFhWEoIayzGMWlmQWrjnFPYTxJGp+UaCzpi2My5n6JCTEuyg4REgmLEDyewbWVMS1qnBF9REopAKy6i15SRQtwgMMK1i6sG0ZE4KShalKwN5KktlW8A+BwhDbO7biWEKu9nVPCHCsXSqhBJAdzXODptBLMSgsKLSxcUrlWuDiPPVSb+mZsembHQpCrvCQluRHPlClimm5+qXj01g1ntJKigVSfeUmtG64fSKRM32e0m4VzEqxPvA5noRmIYt48+MtmrmqC5YIq2HQwunQgEc6xCzsksDwqqnTmOkGMojpD2eoMSJksYUOLP8NILMnpLXWLZmrPi3fCKbOSQwhuVZmxEUUtBf04UVqYgtYQgnWDJluaikK7QN4hAxOPQYtCgAWGWVOsx9aF3i2UMz1hCWitXOavr1hCs4fs84Swuct+zlXb6gHu3zdBIFWpXSNJZJgUApJCkkOCC4I1BGIhvZmxkybBNTPFFy1qnPkCiofklu+PL9yd5vZz2cwnsVd/ZktxBstR3xpjjaRhnPkz1RAiYTHJBBAIYg1BFQQcGMGCYcmeQW37QES2eX2q1VTdBqDhhAU7fXNSZk+R2YoAkB2STpiCMfGGFWZMs3kJqBgDg+LPgYnZZvaOLiua1hkjoMVHyjzpLfGjOmkKSbOUlmd+ZqNA1GZ4sf6agpYAgY8KiIWs/3SACVzblCXD0OTUaAWjeuUoPKW7BinQ49eT4QcT216AO2C2pC1SHUFICSL2Id2YnEZRe2S2AllRmLXOXNKDLCCsJdlAusHBKVUu4GpcVwENdqSWe6sUf5EfOHtXo9Px8nKNe0a6UBkXEFWpI5RkJdump0I1D/AAgpti1em+MOpGm2Xdpt6QCcoSlLYla6KbD8o06wpfu1UbystB016wFU0q6Z89YFnB7RanD/AMmNBuPu8ZqxaJg+7SeAH8ah+LmkfHpA93NzVWgiZOBTJFQMFL6aJ55x6IlCUJYMlCRhglIHwAaL4sf7MyZsv6xMj9qu2OwsCkD3p5Esf4+8vuuhv9o8WlHr4ftF/v8A71+32l0f2JTpl0PE54ph/wAmDD8oGsZ0J5eX7xrSMpod395Jkg3StfZF3SlTEP8AiS9OuVNY3u7e+kpYKZ04JUGu303SQMeIOFHQYnnHk6I5ImnpX+TAeNN2cXVn2ukEiYk0UcKt1EEXvRKY9iSVaqF0J5gH3uhjFbWtZKSpd5F+Yojhc3Sbw5UBGfTWGZWxJgXLHbIN9N4JUp1EGuQqW5vHmO0nslQ9bgVC6iWVh3IYt3nDxMM2TctRLm5LcB2AJbFgAwBgM7YakglVWFQOLCrAanCLNG2lysUO6QXWSFCmY+UJBtrijr+FRtjaNpSldmkkjsmSooVwh6khRql8SHo5GcaLdTZk22WBU4h5shYQ6VOZksICnLO6g/eHjJz0IUbykgqckqPvKvl+JqFsnwj2P7I5QTs8zCwvTpiiTgyQlL9BdMbI4dbLwfB2jEy1qTUELGjsrzoYYRaFKp2cxxqkDzJ+sO71besS5zSZM1Lv/wAiWpCEK1NxRF4fqoS9HEaXcOyWG1S1KTfmTZZAWJzOCcDdTw3TljgRlCfglZs/PGjPWDZM2eWQhSunuj/JWHrCNvsLchEplzmmLyGKE+PvHmaRpZcoAMAABkKDwFIKBF44lEzTzOXREiPLPtg30u/8GSriUAZ6hkg4S6ZqoTypnG3313nTYLKqaWKzwy0nNZBZ/wBIa8eQMfnH2pUyYubMUVLmKKiompfMnXGkVWyaDypfLy+sEHrD5REYfsT8aRIH+P2FIqAJ65+cQSqnMA+ZaOu3L1ygJNVd3nXWOOLq2bLkzJYSTdF96PWiub5wuNsTEpRcSlaZYKElYa7VgTdPEWA6t1gdpstrm3FJkLTKHu1BUXo6hkww0xhe12lafuy6btCnDDXnHkY8cpyokk3oYtu1FmYpXaqLgZBIo2Q93TuhCdaCokkkl6klz5wO/AyY9GEIw6RRKjqpjB43aNsGXsSySEik/tVzG/8APtVJSOilM7aR5ttaeyWzNfH0Y3O3JosypEmZLKkSbNKl3So0mXBMWbqWJIVMUWDu1M4arYxWXUuQVyxdVeCk8TuCGvmrCgI74NsreKZZZsu0SVLVMS/aJum4U/k4feSXGNQSk4hoUtVpU4lpYqTdMu6DfUSQyEsPebVnD9/p25X2ddmr2m1cU0m8lFLqVH8ZAoVNgBQczgwqfs9A2PtLt5SZlxUskC9LWGWgmt1Q15jGHTSEJMpjfGLM2RGkY37WN7+xs3s8pX3s8MrVEs0OGBV7o5XjlCNBWzzj7R96vb7WQk/cSnTL/KQ/FM6qIHcBGeSlhoQzchkOsRloqS2JYdBgOmfcIMB/LeKoolQWfSzyq/M/tBH9Y/CBlAbpXVu7nEkryPxp3NjBASUa/L9oGscQwq3k+nUQO22wSxxVfBIxPdpzMAsRmKVeXQAsBkNfVI449HXbFJSouOFBWTkAA7DUlmjzcziSVE1NSTiSamLBe9s4SF2e7LKFpUl7pvJfGr1rWK0evCMnjrTbFgqCGg9ev5iKaAuecdGPnAdoTSJdM6xpHLDcnYXt20EpX/Zlm/M0upOB6kDuBjQ7UthtMybPQmq1TCpRWFApKgUAD9KQnrWLvdPYaLLsafNTVc6XxFmYLaWwxwCldSTFHZUX7ilMErUlCkI4AQEkYg8tPoTFbFk9Gk3G2chVoWQL4lpSpEwpYpWtgq7zpj849Xlo4QPWkeefZjKvGbpeAAzbiUxOdTHpADRzYGnYntTaSJElc2YWQgXlHkMhqSWAGpj87bZ2su1Whc+Z70wlTZJHupT0SkAdx1jf/bRthYVKsopLudqqvvEEpSDyFT1I0Eeayhj0+AEKvo1UiUsfDwH1PlEn5d3PJIjpz6A95+kdKWwyLeLuetIY4iTzr89Y5d9aDM8ifnHQPXIZRyZUdQ/gWA6QThSRs8JJUSVFTcRx1bqOUPEV/wBj8Igmpbu+ZPUvHJMx64cXyjqAf//Z"/>
          <p:cNvSpPr>
            <a:spLocks noChangeAspect="1" noChangeArrowheads="1"/>
          </p:cNvSpPr>
          <p:nvPr/>
        </p:nvSpPr>
        <p:spPr bwMode="auto">
          <a:xfrm>
            <a:off x="155575" y="-784225"/>
            <a:ext cx="1219200" cy="1647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1" name="AutoShape 3" descr="data:image/jpg;base64,/9j/4AAQSkZJRgABAQAAAQABAAD/2wCEAAkGBhQRERQTExQVFRUVFh8ZGBcXGR0fHxwgHSMeHCIdFxseHCYhHRwoHR8bITQhJSg1LywsIB4yNzArNiYrLCkBCQoKDgwOGg8PGi8lHyQyLyosLCwsLCwtNCkvKSkpLCwsKiwpLCwsLSkpLCwsLCwsNSwsLCwsLCwsLCwsKSkpKf/AABEIAEwAgAMBIgACEQEDEQH/xAAcAAACAwEBAQEAAAAAAAAAAAAFBgMEBwIIAQD/xAA6EAACAQMCBAUCBAMHBQEAAAABAhEDBCEAEgUGMUETIlFhcQeBFDKhsUJSkSMzYnKiwdEkgpLh8BX/xAAZAQADAQEBAAAAAAAAAAAAAAABAgMEAAX/xAAhEQACAgMAAgIDAAAAAAAAAAAAAQIRAxIhMUETURQiwf/aAAwDAQACEQMRAD8A29jpOvaq2VFjbtSNaod58U7d4bMAk4gEQNZbc/U7iDoyG4gMIlUQET6MFxr7dcVS6YtUaHVQtNZgREEycT6T6anJ+zRCFPrGW543Vo1blbhXFSpQVhTBLKG6gKwMrPlGPjWs2jE01LCGKgsPQxkf11l30yWpcVavjVRVppB2udzFgfKc5hQBnpMa1GvVKoxAkhSYGjBewZnboH29dt7L4dQrJbxJG3qRHWcD7aJUDjSFd89XNN7imlCgxpVVSkviGXU9SPjyz6TnTnwiqWp+YQQzD9T0Pf50UJKLSsvarXlwEG4/Hc+5gfE6s6q8QcKjOROzzD7en2nRYi8g605st6nhjeUNUstMVFZdxXBAkfEDv2nRS0rblBPUz++lzhHEjUqEMwbcxCAOrgYBxAkZnJ6dNKfPX1EqWtQ2dr5TSgPVMEzEwoIInIyftpU/ZRw7SNPuH/LH8w1MNYfyj9SLkXFKlXqGpSeqoJcDcu4wCGx3IxrcAdMnYko6la94pSoruq1Epj1dgox8ka54fxWlcJvo1EqL6qQYPofQ+x1kfOt2G4jWFaka+xkp0gXZadMFQSapHYlpORheo1f+ndnVo3YdaTUqdRmpOBU3o21NysD1iQYYzIfHQ6XbtD/H+tmncMqlqcnJ3MP6MR+w1b1R4QfK49Krj/UT/vq9pyb8nk4HXVE4IiYkgzGBk/pEajGiNJV6yIjbu7eaJx7AabFHa7Hyy1po54VxKpb1VrUj4bqZB/2b1B7g/wDGvRfKvHRe2tKvG0uDK+hBgx7Trzc6QzD0JH662n6eE/8A5tNQxBIq9MkST0CqWEGD1B1GUtX0aaWqZR4lb77l1FurqzPDkkQQxB3pMHaRPxB1oHDlbwkhljaP4T6f5tBU4I1MMqu8EjaW3tt/LMknzDr+vpo3YWzU53OXyYmMT7gDPz7aSEu9R057JHda42CXcDv0/wDel+/5gqOp8JVg4G/v27dNMrUlJkqCemQNcvaU2EFVj4Gmck+Jgg0vKEjlSl+HapUNuq+IZLBgSfiFn166WeJ8vs97cXrMgQkmmzqWTdhdlQJmQJGf8JzOtRfhIAITE5HseuPae2k+84oKdy1GJ8UgshE4KhTPrER9uo0r4XTUnaEynyc9W6pGiKYp7ldqtJ5RQCswDlW3EQpPqe2twFqPVv8AyP8AzpAseYbS0t2t/EIcw87TtyQVXdnogAn2mSdMfMnNdK3sjchi6sAqeGRJZsDaSCMZOQYjpqkVSJZLbEL6jXFstwfB3Va0xXRSdvTG5gI8SVAjON3fVLhPNlSnc25cLb27MBUEyWULAYk+baJXI0scL5oNvVdlpqyP1R2Y5zDbpksJJkj7aguuKvWCCo27YgpgwoMCBkgAkiME9p0j+ysVzU3Pl/mqzZnp07ikSarFVL5MwcbuuZ6aZxry3eVpkjB6j2PXH3j+mvRHJnG/xdlRqzLbdr/5lwZ/f76pF2QyQrp5qjTBwDhLVzQWmCWZzjGOwJB7ZJ0Aapg61X6aWvnpVTjYGXoYgYmYiZxHoffVMctYtgyR2kkGT9GbXw2AaqHPRtwAB9l2xHtqTg/DK9oqWsISoO0u5CMuQzBFUDAMkMZmBMGdHafPFt4opFmVidoBQ5PoCJ/XUXFuLJdUv+lqU6rq6syjzeVT5gQM+0DvjWbKk1aOqVU0FLalmSBMzJSCZUZ6nP8AT099SXd4FEkgAd9VWrw0567coVztByT1zj5MdtI31A4qz0/BQ/nIBExIGWH9Ma8/LJufxxHxwvpPxP6rUlcpQpPXIxuVtq4/lMEn5iNfeGfU+mzha1OpbyY3N5kn0JgFfnSBYX6IqKckYhdo74mSBo3T45QajWpNEsh27wCCe0FZgz6/Oq/jQr+mjRGwWN8HHXSJzGoHE3xB8BSD/mJ/aNdci8RIdqBkikxUE9QuCA3uBA1JzDf0UvLmrVQVPBtEAGZk7yBg9SSBPadHDN9xy8omo6y4JfPNttNBxH9ouyMzNOIx6bSudAeK3tZaK2zhlTxDVCsCPMRtxPbqcd9HuDW9wTTuadrUbwIK/ngHJYgNM7pEntAI1U+ofM4vqtNlVk209rI/VWnInvgDMa27coeT9Cj31Yt6LuwVFLMeiqCSfgDOoNumnki8qW7vVpp4sAQoMTO7v1iR20oqRTpcl3jdbWvE9dh/+jTx9LuIm0r1LSudgqwybseYSpGekgR8jRqhzheFaVT8Km2oxVsklYMdyNDOMWRbjVGSPMzFP8LhEcT1kZA6aKA+ppmXJwWqQCVCjrLGOnt1/TWgfTniDUVrU3qKwgOsDuwiVPU9Fn7aQbivIjvn99fbO+KMIcrKxumIjKz/ANwH9dds6oZwjdmpXHNxp1PEejS3CNhKN5vWagUwQD099XeF8RpMXApUaW9ajyHYBoAEgjIGTPT10jWX1JdaS06lFagDAyGZenxqTh3OztXq1WAUONu1Y8qsCIBIPcL276nK64dKNrhpXFb4blVShV6jL1ZsikWXy/IGB29zpE54tGlCpDbGlSOhBAJBBMhh6H30ycU5iFehRqKxAN4kg1QIHXzFQCq4kfGcY0P5zu91uSrliwD7SVZV8uyZ2AkwJntPuNZ3G537RHHsnRmVEB6gcly35m2qJB9jMZIHbEaLcQs6TBK4p3CoBD/lkEdBO6QhyJ7ao1rVrdlBI3NTSoQRgeINwDDvgg/fRbhD1K48CmaB8UlRTUBTuImZI9AczrSaVQ18qXJphqr/AJ6xU57QsDd7dNVh/fXFWrkijTqNgmTTq5MDMRn4GrHBrUXNqlUVDTcHaw2yA0SCF7dDg6tWHD6tKpc16oBC0CkA7juguZSAQACMZmTmBqcMai3L2zmy9V+rFMhDQtrirvkKSu0Fh/COsn1jpOlH6mcu+ERcbFTx3kqDJBKbiD2wwbp7eurXLvEqbW5JuBSAO5VDBQhwSEpzhpkblHQ/Ov3OfEhc/hbksm2kzGrTYgj+EqxpkjcGgoft07Wu/JLXXwZxotwfjL0hsRxTJBXeOvmMwT+kjpOoeMp4dWPBFEEBgu4sYbzSCZIEEADsInOdQW9sXV6hHkQCY/mMwNAN10crKpWSlUIqVqZWGlvE2qfWmZhic9dFrbmSndVRWZQ1S2ZVptMS7KJZgv5/yxnpGsxN08bS7FcY3GPbE6YeAWbeIiA7SaYJPzPm+YkfJGmiieadLgtAydcqPMJEgGSJiR3E9pGJ7auPbr4aMBBYkGPbXVtbguAdAscNtYsyrCgEhZmJMKCT+YievfXVKqVkYAJzAiQIP7jU9SgBSUgnLn/SAR+p0f5V4XTe6bcu4U0LgHIJU43A9QNKMX+W+V3qUFavvp0S+4KcNU2jAjsuSJPXV+8hlYH+Kf8AjH2/21d5gvG/E0c9VYEdjiZ+Z0C4jdMDGD8jp8aFHR+w1ztya17Qo3duJqCkqVKYiWC91/xDOO4gDQj6UcCb8Y9SopUWqyVIg7nBAkdcAN+muuEcfrUai7WlQ07GyswRMTM/B1rXDam9fEIG5up+Dj9zqsakQyXBUIVnbincXaoRt8VsdvNn9NxGo/xrBap37XK4E5JHlDKPUA59dUOJ8Qama9QRu3N1GOpOqvL1Zq1uazOwqOQu5TtIBYfljpqZc75p4LSt7qleUAIZ5en5Wh2BaFRoBQ5kz5YPTS/xy6U1XpstBy6rHh/3VEkh96EEmSJ3giOsyAJLW9V7ixvPGd3a32ujsfN5/Kyk/wApAGPXvoA9yaY8EBSgbxMgSTG0ywzBBgiYMDRJr6KV9bC38ZKipUbfC1UaYK5JUjDBlIiehPqI00V+CqtjWWjuyxcK5UsCCDEqe6gY69dIhToO0D9eujdG/dKqsrH+02qw7EbR1HqPXrp4kMsqoCKQR9tOHJV4Dd+ZVZCpWG7hBgKexk9Bpfp2SveLSMhXcTHacmPTTHaUkWoaGxdgBqL13IwMblcEN27mNGImV3TP/9k="/>
          <p:cNvSpPr>
            <a:spLocks noChangeAspect="1" noChangeArrowheads="1"/>
          </p:cNvSpPr>
          <p:nvPr/>
        </p:nvSpPr>
        <p:spPr bwMode="auto">
          <a:xfrm>
            <a:off x="73025" y="-352425"/>
            <a:ext cx="1219200" cy="7239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3" name="Picture 5" descr="Jamesie and dem!"/>
          <p:cNvPicPr>
            <a:picLocks noChangeAspect="1" noChangeArrowheads="1"/>
          </p:cNvPicPr>
          <p:nvPr/>
        </p:nvPicPr>
        <p:blipFill>
          <a:blip r:embed="rId3" cstate="print"/>
          <a:srcRect l="20000" t="25000" r="35000"/>
          <a:stretch>
            <a:fillRect/>
          </a:stretch>
        </p:blipFill>
        <p:spPr bwMode="auto">
          <a:xfrm>
            <a:off x="3505200" y="3352799"/>
            <a:ext cx="1905000" cy="1905003"/>
          </a:xfrm>
          <a:prstGeom prst="rect">
            <a:avLst/>
          </a:prstGeom>
          <a:ln>
            <a:noFill/>
          </a:ln>
          <a:effectLst>
            <a:softEdge rad="112500"/>
          </a:effectLst>
        </p:spPr>
      </p:pic>
      <p:sp>
        <p:nvSpPr>
          <p:cNvPr id="7170" name="Text Box 2"/>
          <p:cNvSpPr txBox="1">
            <a:spLocks noChangeArrowheads="1"/>
          </p:cNvSpPr>
          <p:nvPr/>
        </p:nvSpPr>
        <p:spPr bwMode="auto">
          <a:xfrm>
            <a:off x="533400" y="990600"/>
            <a:ext cx="7772400" cy="3276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1929:</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James Nathaniel Brewster, Sr. “</a:t>
            </a:r>
            <a:r>
              <a:rPr kumimoji="0" lang="en-US" sz="2800" b="1" i="0" u="none" strike="noStrike" cap="none" normalizeH="0" baseline="0" dirty="0" err="1" smtClean="0">
                <a:ln>
                  <a:noFill/>
                </a:ln>
                <a:solidFill>
                  <a:schemeClr val="bg2"/>
                </a:solidFill>
                <a:effectLst/>
                <a:latin typeface="Times New Roman" pitchFamily="18" charset="0"/>
                <a:cs typeface="Arial" pitchFamily="34" charset="0"/>
              </a:rPr>
              <a:t>Jamesie</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 was born in </a:t>
            </a:r>
            <a:r>
              <a:rPr kumimoji="0" lang="en-US" sz="2800" b="1" i="0" u="none" strike="noStrike" cap="none" normalizeH="0" baseline="0" dirty="0" err="1" smtClean="0">
                <a:ln>
                  <a:noFill/>
                </a:ln>
                <a:solidFill>
                  <a:schemeClr val="bg2"/>
                </a:solidFill>
                <a:effectLst/>
                <a:latin typeface="Times New Roman" pitchFamily="18" charset="0"/>
                <a:cs typeface="Arial" pitchFamily="34" charset="0"/>
              </a:rPr>
              <a:t>Frederiksted</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 St. Croix.  He was noted for his contribution to </a:t>
            </a:r>
            <a:r>
              <a:rPr kumimoji="0" lang="en-US" sz="2800" b="1" i="0" u="none" strike="noStrike" cap="none" normalizeH="0" baseline="0" dirty="0" err="1" smtClean="0">
                <a:ln>
                  <a:noFill/>
                </a:ln>
                <a:solidFill>
                  <a:schemeClr val="bg2"/>
                </a:solidFill>
                <a:effectLst/>
                <a:latin typeface="Times New Roman" pitchFamily="18" charset="0"/>
                <a:cs typeface="Arial" pitchFamily="34" charset="0"/>
              </a:rPr>
              <a:t>Quelbe</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 music as a musician and leader of </a:t>
            </a:r>
            <a:r>
              <a:rPr kumimoji="0" lang="en-US" sz="2800" b="1" i="0" u="none" strike="noStrike" cap="none" normalizeH="0" baseline="0" dirty="0" err="1" smtClean="0">
                <a:ln>
                  <a:noFill/>
                </a:ln>
                <a:solidFill>
                  <a:schemeClr val="bg2"/>
                </a:solidFill>
                <a:effectLst/>
                <a:latin typeface="Times New Roman" pitchFamily="18" charset="0"/>
                <a:cs typeface="Arial" pitchFamily="34" charset="0"/>
              </a:rPr>
              <a:t>Jamesie</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 and the Happy Seven. </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ransition spd="slow">
    <p:wedge/>
    <p:sndAc>
      <p:stSnd>
        <p:snd r:embed="rId2" name="wind.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28</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533400" y="5562600"/>
            <a:ext cx="7467600" cy="646331"/>
          </a:xfrm>
          <a:prstGeom prst="rect">
            <a:avLst/>
          </a:prstGeom>
          <a:noFill/>
        </p:spPr>
        <p:txBody>
          <a:bodyPr wrap="square" rtlCol="0">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Thoughts Along the Way Ariel </a:t>
            </a:r>
            <a:r>
              <a:rPr lang="en-US" sz="1200" b="1" dirty="0" err="1" smtClean="0">
                <a:solidFill>
                  <a:schemeClr val="bg2"/>
                </a:solidFill>
                <a:latin typeface="Bookman Old Style" pitchFamily="18" charset="0"/>
              </a:rPr>
              <a:t>Melchoir</a:t>
            </a:r>
            <a:r>
              <a:rPr lang="en-US" sz="1200" b="1" dirty="0" smtClean="0">
                <a:solidFill>
                  <a:schemeClr val="bg2"/>
                </a:solidFill>
                <a:latin typeface="Bookman Old Style" pitchFamily="18" charset="0"/>
              </a:rPr>
              <a:t>, Sr., Page 352</a:t>
            </a:r>
          </a:p>
          <a:p>
            <a:r>
              <a:rPr lang="en-US" sz="1200" b="1" dirty="0" smtClean="0">
                <a:solidFill>
                  <a:schemeClr val="bg2"/>
                </a:solidFill>
                <a:latin typeface="Bookman Old Style" pitchFamily="18" charset="0"/>
              </a:rPr>
              <a:t>Picture:   http://en.wikipedia.org/wiki/Legislature_of_the_Virgin_Islands</a:t>
            </a:r>
          </a:p>
        </p:txBody>
      </p:sp>
      <p:sp>
        <p:nvSpPr>
          <p:cNvPr id="1028" name="AutoShape 4" descr="data:image/jpg;base64,/9j/4AAQSkZJRgABAQAAAQABAAD/2wCEAAkGBhQQERIUExMWFBUVFBkXGBcXGR4XHhsYHhgeIB4ZIhsYISYfGh0kGh4bIi8gIycpLC0vGiIxNTAqNiYrLCoBCQoKDgwOGg8PGikkHiUtKTQxNCs1NC4sMjIsLy80NDU1LTQ0NS4qNTIsMi8vKzApNSw0LDQsLS8sLi0zNCwtL//AABEIAIkAiAMBIgACEQEDEQH/xAAcAAACAgMBAQAAAAAAAAAAAAAABwUGAQMEAgj/xAA5EAACAgAEBQIFAgMIAgMAAAABAgMRAAQSIQUGIjFBE1EHIzJhcRSBQlKRM2JygqGxwfAkkhUl0f/EABoBAAIDAQEAAAAAAAAAAAAAAAAFAwQGAQL/xAAxEQABAwIEBAMIAgMAAAAAAAABAAIDESEEEjFBUWFx8AUTgRQykaGxwdHxIuFCU2L/2gAMAwEAAhEDEQA/AHjgwYwTgQs4MGOHjHGYspE0szaVG33JPZQO5Y+AMFaI1XZrxWuL89wQsY01ZiQHSUhGqj7M3YEDcgEke24ujc187TTxzkkxwRqLgRwrurGlZ5FNopFmgKq/qq8QzyFXjR19OOZWy0iArccxvT1qPpdbC9gOk0NgFE/iIFohXW/S9hqbeivxYT/YVaOIc8Zp9FNFlg7Uqr8xmOk9IkO1irNKO1f3sQGa4y36hIZJ8zJJJG8i3IVUhb6aBADHSa2Fe/nEHkoT6LxRR63ymYhkX01ZdZDUy6H+iTQG1KOk6tQ73jo4jDrzEOY1pEIowSshUt0zksp0FtPyybYE96NXhbJNK9xD3nflelRYXpcfdXGMY1oLW8P7uticUAgmm9KZBAxjoz0zMGCstoTVEjq3Js7465eNtEmtXzViWaEBJ2Y1F6mqQB6XZYyx2/r5451iaPOR+vGPWmLqe+ktooGu9snj3xpn4asyRBpoXKvLIwDFVaWSdWkFHuoj1rRNnUbGI2yGxJcL/wDWlPzqvTmk2FDblx/CteX53zEJiUZpJDLGGiSdK13VG16rNjYsu998Wrh/xCjJ05iMw9gHvWhv/D1Df3FD384oGWif9XmJGEijQkcew0NEKOoN5b1L6bFDcjtUiTsQfPfA3xOWEgVzCgrX8/u6Dg45ATSnRNyHMK6hlYMpFgg2CPcEdxj2DhS8Pz8uVYtA4QFiXRvoYn3uqN+QQd+/jF85b5qTNdJHpzAW0RO4F1YO2pb2sDY7GtrfYXHR4mwseCWT4V8N9Qp/BjAOM4vqqjBgwYEIwYMYbAhcXGOLR5WJ5ZTSILNCyfsB5J7AYUnMXHpZX/VSoSqMajUk+lCb1SBaGt9lJPtdbbCV5p41+szJUH5GXYhaP1yiw7H7Kekfv/Ntwht/vd/vjN+J4/8An5TdN+fJOcHhaNzu125KEmhMbmSNTPl8zqMkaKHLuyUrAnfQ/Y79JrsCa98F5ZaSWaKINmSfTV1dQiRBDaGRx9cijptTZA7HEpytyWmYmlEIaKIGpXq7BYt6EROyLq6jQ2LfgYa2S4amVhEeXjVVRTpQGgTXkmzZPdjZxNhMGZBncTltyJppXh6a2UM+IDDQa/IKrZH4b+oLzk7y+8cdxxg3f3kP/sAfbFhyvK+Uy4BTLwoF3vQu331NZ/1xTeYOL8baYJBlRCpSrUpMNVnq1tp0mqFEe/5FA50/+Rjl/wDNeW5RsAxEbKO6gRnRfutX+bvDQBkAoxtByCUy4lxu6pTu4/PpykkkJXVpBRlVX7sNwDYaxeIbltP1Zdc1l0Yoopny/pnqY9iRR2F9Pb74VPLvNeahVcukmqBVkPosNjpUvpBrUo1ADuPqFCrxKcr/ABEzORYRygNDqJMenSVvciPelUE7Juo7Aixj17QwgVK9wuMjTlYTppsmHnfhvBROWd8s1UAp1oK7fLY+Psw9u22KvxTh0+Ts5hB6Yv50e6AeAboqfyAPFkkE2/gkDSyHMwZi8vMFf09zvbEkXYS9S2KN1W2LQ8IYEMAQQQQdwQe4o98Q4jAQz6ih4ju6txYp8RsahfP3Gso+aneMraKNMepbiUMvzMyzfSzAEoiXYIJNUb7uHcWM8lwAiGNgkeYV+sOovVpJ3j0kC6s6iaIYjFr5w5IESu8SF8sw+dCCegXZdaIJXYWt7D3BpYlGBVStFSBprtVbVW1VQA8VjP4tr8LRpGnunba/XltzqmcBbNVwOuv46d2TA5R5nGaj0vSzoB6iD79nF/wn/Q7WdibEMJ6PNvA6TR3qjNkA1rWt0N7UR5P5vpw2OHZ5Z4kkS9LCxex/BHgg7H8Ye4DGDEx394apbi8P5LraFdODBgwxVNGK7z1xg5fKPoJEsnyoyvcMwI1f5RbfsMWE4WvPmb9XOxx7aYELHf8AjaiQR56TH/VsVsVN5MTnqfDx+ZIGnRQsMIVQo7D9vOPUeUfMSR5eLZ5Du9WEjH1ud/2HuSBtYxn/AL/TFo+GnDdSS5tgLmfRGaO0MZIHffqfU3/r7YyvhuH9onq7QXKd4ubyo7alWzhHCo8rEkUS6UQUP+Sfck7k+ScdpYYr2Z52gizX6WXVE5rQz1ocHsQwO2+29biu9YrHEea52kPV6WksAqeCGrqJsNVfYd9vfUYjFx4dtXfJIoYnTEhqZAOInmHhEGcj/T5gWHPTRIYMB9SkfSQL3+9b3R18B4600TO8ZXT5UMQ4o7rtZNgihfjveOVRJmpiHQxIqqe4vc2FPcAmrYDsKF7nFljhI3MNFE8ZTlcuWf4X5FoljWIxFLqWNtMllSCS/wDFYPZrGKhxr4ZZuAE5d1zinbRIAjjbbudLAEm+34PhoZ/jUEAPqzRRbX8x1Tb36iNsLxvi/LmJ5o8hkvXSIges8oiU3YDdQ2BINb2QCaGI3wMks4LgFPdt0XRyzylxLIZlSskMsLlfWs6bAFXpqw47WCQaAO3ZkDFI4N8T4iyRZ1RlZXW1LH5Z7WNTUVIJq2AU10scXcG8SNaG2CA3KsMMLXmvgn6OYMoAgnY17JKa6QPCsASANrBFDa2ZiM5j4UM1l5ItgWHST4cbqd/ZgP2vEGKw7cRGWH06qeCUxPDglpif5C4l6ckmWP0sDLHv2JJ1rRN15FbbN27YrWSmLopIINUQe9jY39/+2e+NozXoyRTAEmKQNXuDQej2vRY3/HkVkcDMcPiADpoU+xEYliI+Cb+DGFa8GNus2hu2FFn5PUzecfv88p27BBQF+d/9h5w3WwhuOPCGkM88sX/lZkKyOyE/N3FIpsABasfe98KfFgXRBg3O19imGANHudy+6ks/NoilfyqMfA3rbc7Dfyfvhr8A4f8Ap8tBF5jiRT92CjUfyWs/vhC8OiglaQxZiXMKyQxH1gzUrZgAkMyqCtEiqNEk3j6KXEfhMIja/qNRTb+13HSZ8vql3zRxr1maN0X0kZ1KsNWr+Ek+3mtJBo977RkXBJvT1Q3NGjhXV/7VFIBtZFoTqBWzjWB2Jrez8xcsprkmaVY0YgtaX1VW1EdzW3537YpkuWDxGT1JIpWzZXLBKDKqjqlk0hgyV1EVVUvdsRujmdM5s5BYa60sNiOFF4Lo2xtdEDmFNK3PAqxR8dc5OIwTLqgcLIFIJ0kH0yw/lIr7EV7YkeeOd14fw79SoBkkAWFT5kYWCfcKLY/4a84qOS5emeRY8mUZRHIskxiMApzq9IhXa6Y2pCgpoXcjFd49w6ebMxxTo08XDgImjXcSSsA5bU5FhrUsP4QAN7s3Y3eU3OXVbQD1HDa6rFxkdlLKGp+B+dlt5W4GBEMxmFE2anPqtJINbKCOlQWsA1bE1fUB/DiyDMEXve2+IyDjNqDJDNET3DRk1+6+CPx/pjpyPHcoJF9XMxouofVa/vRF6fN9vvWM+fa8TiQbg1twHfzTUSYeKMtqPufTuiY3B+HQ5fKgkAAx6pGat7FtqPkfbtWIriPxOyUCAxSJOFIDLCyllUqaYLtrUVvpvTiYzmay88TwGaIiVWhoOpNsn0gXZNG674THFeT8zkERpY9AUaTNGQ6MSdr7MhJ23BWiLPfGucTskRJ2T6gzIcAqQQQDYIOxG24xsfCT5Fy2aiYZ3LZVZYwZEkWNhHrUL2CWAWDjY0O5AXe8OPhufXMRRypukiK6/hgCP98egaroNUsuNwiDOZtbCp6iyAmlA9QCxZ93/wC7i+DMZmN/Vh9RC4Ql01DUFrewDY22J7i722x2fE7LRjNvq1gtFl2HpH5nq+q6ppB6R9Pc7bf3RVd4WkKyJ8maCRIpSnqFXB8yyWpOuSiL1dwKA7YyWNgaJnuvWu3QH98Neugw8pyNFk5uVswXymXJu/SUNq72o0m682PGM45uRxWRy4or0kUTZFO212b/AD7YMauN2ZoPJJHijiFPNhGc3ZZVmmjKSyH9YQqwyCE/MDEAsT/dN9v4ffDzbC052ypiz2rbTPGCPu6UCK+y1v3669qoeJA+TnGxqrWCNZMp3CXuVhaONwuVeBTHIULTPPTQurAFD0rZHTR6vBx9EZXMCRFdTYYBgR5BFg/0OFBmMykS6pHCLtZYhR7ee/43xe/hzxDXkkja9eXJga+9L9B/dNO+KvhOI8wuB67n6+imx0WQNp33dafiJm9EeWQKztLmUjULV7hrb7gYq/CcoZM1FA+vS5cv3BUKO248tsb7YsfNbf8A2nB1PYtmT/mCJX/OPfF4vR4vkZmHTLE+XDez9ThftqHb/AfYYtYjBMmlEjtqCmoKpRYp8bXMHH1CnszJHkobCUq0FVfJJoD8k1ucULS+YmOlQHmk1EAbCwBqPvSgb+QPxid4z8TMjDmGy0pZqBEjBCyIf5W8n8gEDzjGV5n4Xly0seZjYvQVUb1G/wAKIOoWa2/A8AYkxEHnZW1o0G47734LkU7WVO6lMpybEhBYu5ButWkXYPZavsNiTinc78scN4floysQRw7GNNPrCQ6bKush6owtD6lKg0pF0bFkvilk5Sq/NQsDfqRlApCk6Sx6Q1Dtft7jHpuAZTiksWcLCaIQqsagkCy2slgDufpGk9qNg7VO2NjW5YwFBI8yDWqW3DKXOKAvC4XSQbyJKfTbc0NUmlmWtirAbrRHYOnO8PTMQtFMokR10sK2P/57/bFL52+GQzbtPl2VJW+tG2RzXewOliauwwPegbJ7fh7JPlk/R5tGR0JMLHqV473CuCd1P8LENpKmqBrrKglpFlFGC0lpFlL8ocqrw6Awq7SAyO9tV9R2G3sAN/PfHZwTg4ykZiQkoHZkB30KxvQP7oJNew28Yksa8xKFUkkAAWSdqA7n9hiXopgAEm/ihxEDNZgtEs6oIY/TZDILCO5sL9J6l6jY77d8QXLWcikDSR5WDLyBCR6boz7kKAUADAFiB1eTXnElm1zGYJzME7RGWV5WXYhlYjQCwDaSIwv8J74zw7K5mVBHPI7SyyLGCoj6RZ61aMWV3UnWAQVO25Iy+IkbM9wbQkupqa8NNDpzT2JpjDa7DgOuuybPKGX0ZLLDf+yU9Xcahqo/cXX7YMS0UYUAAUBsAPAHYf0wY1AFBRJCamq9nFU+IfDC+WEqAF4H9Tf+Sqffx07nxtvi148SCxjzIwPaWndemPLHBw2XzdxWGOB3mlm1atUiaELz+mxIABkuOBR9OtVux38Ytfw95sCSJMdopdMM1kvpYf2MhcLTNRYOboXvRrGecuVvRkMJjEkZPqZdXLJFY29Jyux0k2BtdjuWbEDOrRv6aXm8yy6ZIxSRRwH6owv0RatgpayTW29HPhxgeAfeb8KfSlNzodK6JqWh7SR7p+Nfz09U8OKcCXMS5WUkg5aVpBQ+q0KlSfAsg/5cd2aVAup9NJ121dND6rPahe+KVyLzcCEy8zg76IZLHURfyGIJHqpVbGjtX3vbdsPo5GyNzt0Sl8ZjcQV8586amzs8wikEM7iSNmRlEiEAal27Ei/FgjESM0pJ6hR9qvyCAPz/AEvD14lzwMvO8TQOwVtiu97XdEf69tu/bHA3NHDZFPqZZaZt9cSbuRe4O9kYoPdA55q+9d1F7FKf5AVSjzmciYbbkEgbkiumtifJvcCxpFgggL64ZzFLlfVSCUxiddLqpN6idnUA2HHhhZ33vbDeHMPCo3BEMavHsKhUFSCR+24P9MbZOdskklCL5jOL+WoOo9rN9/ucSPfFmz+YK8v2uuwk73ZqH4FVHgXPvFrKDLHNaPq1QtG4sbBmFC9v5bOGPy7xXMTrqzGUOV2BAMgck+RpAtftfviFT4hh2ULl5ACwBZyFqyPHcnvQAPb2xdF7YsQSskrldWi9GF8XvrJxSviBxnUFyaGmmFym9OmG6q+waRugDyNftiV5q5sTJJ/PKwJSO6sD6nY/wxr3Zv2FnC6fLidXaYrOZyHkburGhp0gE6VArTR8De98VPEMYIGZQf5H5c/wruEw5kdmOg7/AGq9NKlerPl5svJYDywhoNFkKBbP84r2JVW2ogYvXIPA6zP8TLlgxLs1lp5GfUSBtqprv7LVea/HkfSK9XrLaiGOVfUdZSwC6ZPqK711bjbqGGpyvwP9JAqGi7U0jDsXoA/tsAPxhf4fH50mf/FvXXbXhfl9TaxTvLZQ6nsqZwYMGNGlCMGDBgQovmHgKZyExPY8qw2Kt4Yf7V5BIwnuM8KmjZssFELvNc5hALvGxAMqVpBJvqJAoEkDZsPXEPzFyzHnU0v0uPokUDUh+1jcfb/YgEUsVhRMKj3hpwVmCfy7HQpE5SVVeKHLJG0VpE5qjmGTZnWj0iNSWMo7tQs7DDH4LzfNlqWYPmIQPrAuVABuWF/NH3HX9mxB5zgP6CZzLEiNIQonUALJfg79BLblQBZN798QnFqnzUUAaVGXWem1IuNXjnWiAQCGSz5bCMTTQT0FRapretN+fUfSwZGON8dTfhTvv5pvzpluJQdDo4qw43KN4sHdfupryMRScLmyyUYopUFk2PUK+TQoNXmuqsK7McTMf6vMmgkUzxxtFqhlLWtgOh0lQbF1dIe2+LHlOfs2jwxLIztLCsierCJAFaq1PEysApOkll+94ve0RSnO8FpoRUXGlfWnMKr5L2jK0gjgbd/FWhcxHLHqXKQgjvSCeq7gxpTIO9E/849ZZMxMlJl441JpiqCIkb9mY3+4H74rUHxRmZGmX9OVDKuswzqSTdAUOs6gQauvvjsXm/PSqGE2XVWCkGOIuSCO4LNX42P+9cklgYBmeRTgKH6W9FxsUpNA0H1r91cOB8vx5VS7aNfcttSD+UEgUPc7X/QCH4/8R40R/wBKBMVBLTb+igANnUP7UivpT9yDsV/n+JyZqSSF3eadElKrM9oXjKFT6UelAJEYEMK32N0cR8mdYzQzqrSQToW9PU16QhWXKiM9Bq/UApSQjAGzse2BjckDaWtXve9CeBR5BLs8pr33YLrzOcMwEjTSVmKVs3vG8eYU9KsjABIj2Cjp3qwCLzy3ksxlzIkzjQrHUpjKhWIJDRFRpZGrdKUqfAP1bIeCssmgyGaIxGL0ad5HjYjQjKdlMd7OvUfIBBwwuWeSSDHJmALj/s4gSQoAABaydTVvuTvRJJAqkyJ+KJa24OpI+/GnDlpcKy57Yv5OtTQd7d8Fnk3l1iRmZlKmj6UZPZWA62FbOR79gT7irqMYVax6xo4YWwsDGaBKpZHSOzORgwYMTKNGDBgwIRgwYMCFpzGVWRWV1DKwoqwBBHsQdjincQ+HmjfJy+l7RSW8fe/8S7jxfc/arvjFYilhZKMrwCpI5XxmrTRI/jPJTpCsMkM0UaeqVeM+qmp1IDsynVsWbZiLvfzWMnCgzQm9VNK5WOJVJKsAHtiVYbDavtvdYeNY5MzwiGS9cMb331IrX/UYWzeGB9mvI156681bZjKXc34ckieC8MliyRhkQsyuCB+oQ2dV6omU/JddiAdi3nc4m8jOwhjM7p6gQeoQQRq97G3aiSNrusM9+UcmbvKwb1fy13rsDtuPt2xsTlnKgkjLQgmjfpre3bevGIJPCXSklzhc1sD+VIzGsZoDpRKUcMWXNx5iIO8kcTIVRS2tCDp6vBG9dydvzizcI5FmbUSBlkdmkIvVJrbzQJVPc0e+1dyzFSMDsAPwKx6rFiLwuNtM5LqWvoon41x9wAKM4Py3DlQfTXqIGp26mavdv67Chudt8SYWsZwYaNaGigFFSLi41KMGDBj0uIwYMGBCMGMHHnAhe8GPIxkYELODBgwIRgwYMCEYMYxnAhGDBjTL3wIW7BjmxnAu0XRgxoGM44uLdgxpxnHV0Bf/2Q=="/>
          <p:cNvSpPr>
            <a:spLocks noChangeAspect="1" noChangeArrowheads="1"/>
          </p:cNvSpPr>
          <p:nvPr/>
        </p:nvSpPr>
        <p:spPr bwMode="auto">
          <a:xfrm>
            <a:off x="73025" y="-633413"/>
            <a:ext cx="1295400" cy="1304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upload.wikimedia.org/wikipedia/en/thumb/a/aa/LegVIseal.jpg/170px-LegVIseal.jpg"/>
          <p:cNvPicPr>
            <a:picLocks noChangeAspect="1" noChangeArrowheads="1"/>
          </p:cNvPicPr>
          <p:nvPr/>
        </p:nvPicPr>
        <p:blipFill>
          <a:blip r:embed="rId3" cstate="print"/>
          <a:srcRect b="6977"/>
          <a:stretch>
            <a:fillRect/>
          </a:stretch>
        </p:blipFill>
        <p:spPr bwMode="auto">
          <a:xfrm>
            <a:off x="6181725" y="1600200"/>
            <a:ext cx="2428875" cy="2286000"/>
          </a:xfrm>
          <a:prstGeom prst="ellipse">
            <a:avLst/>
          </a:prstGeom>
          <a:ln>
            <a:noFill/>
          </a:ln>
          <a:effectLst>
            <a:softEdge rad="112500"/>
          </a:effectLst>
        </p:spPr>
      </p:pic>
      <p:sp>
        <p:nvSpPr>
          <p:cNvPr id="8194" name="Text Box 2"/>
          <p:cNvSpPr txBox="1">
            <a:spLocks noChangeArrowheads="1"/>
          </p:cNvSpPr>
          <p:nvPr/>
        </p:nvSpPr>
        <p:spPr bwMode="auto">
          <a:xfrm>
            <a:off x="533400" y="990600"/>
            <a:ext cx="5486400" cy="3962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1965:</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Eleven senators of the Legislature of the Virgin Islands added $76,000.00 to their combined salaries and expenses making the cost of legislation for these islands around $360,000.00 annually with stipends for legislators the 3rd highest in the nation.</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ransition spd="slow">
    <p:wedge/>
    <p:sndAc>
      <p:stSnd>
        <p:snd r:embed="rId2" name="wind.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29</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533400" y="5638800"/>
            <a:ext cx="7924800" cy="646331"/>
          </a:xfrm>
          <a:prstGeom prst="rect">
            <a:avLst/>
          </a:prstGeom>
          <a:noFill/>
        </p:spPr>
        <p:txBody>
          <a:bodyPr wrap="square" rtlCol="0">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Thoughts Along the Way Ariel </a:t>
            </a:r>
            <a:r>
              <a:rPr lang="en-US" sz="1200" b="1" dirty="0" err="1" smtClean="0">
                <a:solidFill>
                  <a:schemeClr val="bg2"/>
                </a:solidFill>
                <a:latin typeface="Bookman Old Style" pitchFamily="18" charset="0"/>
              </a:rPr>
              <a:t>Melchoir</a:t>
            </a:r>
            <a:r>
              <a:rPr lang="en-US" sz="1200" b="1" dirty="0" smtClean="0">
                <a:solidFill>
                  <a:schemeClr val="bg2"/>
                </a:solidFill>
                <a:latin typeface="Bookman Old Style" pitchFamily="18" charset="0"/>
              </a:rPr>
              <a:t>, Sr., Page 530</a:t>
            </a:r>
          </a:p>
          <a:p>
            <a:r>
              <a:rPr lang="en-US" sz="1200" b="1" dirty="0" smtClean="0">
                <a:solidFill>
                  <a:schemeClr val="bg2"/>
                </a:solidFill>
                <a:latin typeface="Bookman Old Style" pitchFamily="18" charset="0"/>
              </a:rPr>
              <a:t>Picture:  http://www.wtjx.org/about</a:t>
            </a:r>
            <a:endParaRPr lang="en-US" sz="1200" b="1" dirty="0">
              <a:solidFill>
                <a:schemeClr val="bg2"/>
              </a:solidFill>
              <a:latin typeface="Bookman Old Style" pitchFamily="18" charset="0"/>
            </a:endParaRPr>
          </a:p>
        </p:txBody>
      </p:sp>
      <p:sp>
        <p:nvSpPr>
          <p:cNvPr id="6145" name="Text Box 1"/>
          <p:cNvSpPr txBox="1">
            <a:spLocks noChangeArrowheads="1"/>
          </p:cNvSpPr>
          <p:nvPr/>
        </p:nvSpPr>
        <p:spPr bwMode="auto">
          <a:xfrm>
            <a:off x="609600" y="1143000"/>
            <a:ext cx="5029200" cy="3429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1975:</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The Virgin Islands Public Television System, Channel 12 celebrated its 3rd anniversary of being on air.  Today marks its </a:t>
            </a:r>
            <a:r>
              <a:rPr lang="en-US" sz="2800" b="1" dirty="0" smtClean="0">
                <a:solidFill>
                  <a:schemeClr val="bg2"/>
                </a:solidFill>
                <a:latin typeface="Times New Roman" pitchFamily="18" charset="0"/>
                <a:cs typeface="Arial" pitchFamily="34" charset="0"/>
              </a:rPr>
              <a:t>42nd</a:t>
            </a:r>
            <a:r>
              <a:rPr kumimoji="0" lang="en-US" sz="2800" b="1" i="0" u="none" strike="noStrike" cap="none" normalizeH="0" dirty="0" smtClean="0">
                <a:ln>
                  <a:noFill/>
                </a:ln>
                <a:solidFill>
                  <a:schemeClr val="bg2"/>
                </a:solidFill>
                <a:effectLst/>
                <a:latin typeface="Times New Roman" pitchFamily="18" charset="0"/>
                <a:cs typeface="Arial" pitchFamily="34" charset="0"/>
              </a:rPr>
              <a:t> year.</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pic>
        <p:nvPicPr>
          <p:cNvPr id="6147" name="Picture 3" descr="http://www.wtjx.org/images/wtjx-logo160.png"/>
          <p:cNvPicPr>
            <a:picLocks noChangeAspect="1" noChangeArrowheads="1"/>
          </p:cNvPicPr>
          <p:nvPr/>
        </p:nvPicPr>
        <p:blipFill>
          <a:blip r:embed="rId3" cstate="print"/>
          <a:srcRect/>
          <a:stretch>
            <a:fillRect/>
          </a:stretch>
        </p:blipFill>
        <p:spPr bwMode="auto">
          <a:xfrm>
            <a:off x="5638800" y="1295400"/>
            <a:ext cx="2666998" cy="2667000"/>
          </a:xfrm>
          <a:prstGeom prst="rect">
            <a:avLst/>
          </a:prstGeom>
          <a:noFill/>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30</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533400" y="5410200"/>
            <a:ext cx="8001000" cy="830997"/>
          </a:xfrm>
          <a:prstGeom prst="rect">
            <a:avLst/>
          </a:prstGeom>
          <a:noFill/>
        </p:spPr>
        <p:txBody>
          <a:bodyPr wrap="square" rtlCol="0">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a:t>
            </a:r>
            <a:r>
              <a:rPr lang="en-US" sz="1200" b="1" dirty="0" err="1" smtClean="0">
                <a:solidFill>
                  <a:schemeClr val="bg2"/>
                </a:solidFill>
                <a:latin typeface="Bookman Old Style" pitchFamily="18" charset="0"/>
              </a:rPr>
              <a:t>Picture:https</a:t>
            </a:r>
            <a:r>
              <a:rPr lang="en-US" sz="1200" b="1" dirty="0">
                <a:solidFill>
                  <a:schemeClr val="bg2"/>
                </a:solidFill>
                <a:latin typeface="Bookman Old Style" pitchFamily="18" charset="0"/>
              </a:rPr>
              <a:t>://commons.wikimedia.org/wiki/File:DANISH_WEST_INDIA_%26_GUINEA_COMPANY_WAREHOUSE.jpg</a:t>
            </a:r>
            <a:endParaRPr lang="en-US" sz="1200" b="1" dirty="0" smtClean="0">
              <a:solidFill>
                <a:schemeClr val="bg2"/>
              </a:solidFill>
              <a:latin typeface="Bookman Old Style" pitchFamily="18" charset="0"/>
            </a:endParaRPr>
          </a:p>
        </p:txBody>
      </p:sp>
      <p:sp>
        <p:nvSpPr>
          <p:cNvPr id="4099" name="Text Box 3"/>
          <p:cNvSpPr txBox="1">
            <a:spLocks noChangeArrowheads="1"/>
          </p:cNvSpPr>
          <p:nvPr/>
        </p:nvSpPr>
        <p:spPr bwMode="auto">
          <a:xfrm>
            <a:off x="533400" y="1066800"/>
            <a:ext cx="6019800" cy="3657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just"/>
            <a:r>
              <a:rPr lang="en-US" sz="2800" b="1" kern="1400" dirty="0" smtClean="0">
                <a:solidFill>
                  <a:schemeClr val="bg2"/>
                </a:solidFill>
                <a:latin typeface="Times New Roman" panose="02020603050405020304" pitchFamily="18" charset="0"/>
              </a:rPr>
              <a:t>1680: </a:t>
            </a:r>
          </a:p>
          <a:p>
            <a:pPr algn="just"/>
            <a:r>
              <a:rPr lang="en-US" sz="2800" b="1" kern="1400" dirty="0" smtClean="0">
                <a:solidFill>
                  <a:schemeClr val="bg2"/>
                </a:solidFill>
                <a:latin typeface="Times New Roman" panose="02020603050405020304" pitchFamily="18" charset="0"/>
              </a:rPr>
              <a:t> </a:t>
            </a:r>
            <a:r>
              <a:rPr lang="en-US" sz="2800" b="1" kern="1400" dirty="0">
                <a:solidFill>
                  <a:schemeClr val="bg2"/>
                </a:solidFill>
                <a:latin typeface="Times New Roman" panose="02020603050405020304" pitchFamily="18" charset="0"/>
              </a:rPr>
              <a:t>The Danish West India Company changed its name and became known as the Danish West India-Guinea Company. The name </a:t>
            </a:r>
            <a:r>
              <a:rPr lang="en-US" sz="2800" b="1" kern="1400" dirty="0" smtClean="0">
                <a:solidFill>
                  <a:schemeClr val="bg2"/>
                </a:solidFill>
                <a:latin typeface="Times New Roman" panose="02020603050405020304" pitchFamily="18" charset="0"/>
              </a:rPr>
              <a:t>change </a:t>
            </a:r>
            <a:r>
              <a:rPr lang="en-US" sz="2800" b="1" kern="1400" dirty="0">
                <a:solidFill>
                  <a:schemeClr val="bg2"/>
                </a:solidFill>
                <a:latin typeface="Times New Roman" panose="02020603050405020304" pitchFamily="18" charset="0"/>
              </a:rPr>
              <a:t>reflected the company’s interest and expansion into the slave trade.</a:t>
            </a:r>
            <a:endParaRPr lang="en-US" sz="3600" kern="1400" dirty="0">
              <a:ln>
                <a:noFill/>
              </a:ln>
              <a:solidFill>
                <a:schemeClr val="bg2"/>
              </a:solidFill>
              <a:effectLst/>
              <a:latin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022" y="1600200"/>
            <a:ext cx="2505075" cy="177165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31</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st</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609600" y="5830669"/>
            <a:ext cx="6858000" cy="646331"/>
          </a:xfrm>
          <a:prstGeom prst="rect">
            <a:avLst/>
          </a:prstGeom>
          <a:noFill/>
        </p:spPr>
        <p:txBody>
          <a:bodyPr wrap="square" rtlCol="0">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A History of the Virgin Islands of the United States Isaac </a:t>
            </a:r>
            <a:r>
              <a:rPr lang="en-US" sz="1200" b="1" dirty="0" err="1" smtClean="0">
                <a:solidFill>
                  <a:schemeClr val="bg2"/>
                </a:solidFill>
                <a:latin typeface="Bookman Old Style" pitchFamily="18" charset="0"/>
              </a:rPr>
              <a:t>Dookhan</a:t>
            </a:r>
            <a:r>
              <a:rPr lang="en-US" sz="1200" b="1" dirty="0" smtClean="0">
                <a:solidFill>
                  <a:schemeClr val="bg2"/>
                </a:solidFill>
                <a:latin typeface="Bookman Old Style" pitchFamily="18" charset="0"/>
              </a:rPr>
              <a:t>, Page 38</a:t>
            </a:r>
          </a:p>
          <a:p>
            <a:r>
              <a:rPr lang="en-US" sz="1200" b="1" dirty="0" smtClean="0">
                <a:solidFill>
                  <a:schemeClr val="bg2"/>
                </a:solidFill>
                <a:latin typeface="Bookman Old Style" pitchFamily="18" charset="0"/>
              </a:rPr>
              <a:t>Picture:  http://www.travelblog.org/Wallpaper/copenhagen_denmark.html</a:t>
            </a:r>
          </a:p>
        </p:txBody>
      </p:sp>
      <p:sp>
        <p:nvSpPr>
          <p:cNvPr id="4099" name="AutoShape 3" descr="data:image/jpg;base64,/9j/4AAQSkZJRgABAQAAAQABAAD/2wCEAAkGBhQSERQUExQWFRUVFhgaGBcYGBgYGRcYFxYXFxgUGBoYHCYeFxojGhQXHy8gJCcpLCwsGB4xNTAqNSYrLCkBCQoKDgwOGg8PGiwkHyQqLCksLDAsLCwsLCwsLCwsLCwpLCwsLCwsLCwsLCwpLCwsLCwsLCwsLCwpLCwsKSwsLP/AABEIAMIBAwMBIgACEQEDEQH/xAAbAAABBQEBAAAAAAAAAAAAAAAEAAECAwUGB//EAEYQAAIBAwMCAwYCBwQJAgcAAAECEQADIQQSMQVBIlFhBhMycYGhQpEUI1JiscHwJDNy4QcVFlOSorLR8YKzNFSDhJPD0v/EABoBAAMBAQEBAAAAAAAAAAAAAAABAgMEBQb/xAAwEQACAgEDAgUCBAcBAAAAAAAAAQIRAxIhMUFRBBMiYXGBoTKRsdEUM0JDweHwI//aAAwDAQACEQMRAD8A29VMSKB9+TRuoUgRMissXgO9bIyNXSaxgf40a1jfJBn6RWTo9YBzRqdQAPoaLGM/Shzw3mP5+dD2r7L4WIkceo860RrAeOKE1VhWYEj+vOnfcB31J2xQV22jiGQHPlWgbI86Hu2CODQnQAljpVsGQoFLUdNU9hRSNVV9vWnbEc/r73uWWOJot9arKM81hdfV95LcDAoFdSRA/jXUsepJmWqmb2kZTcPHpj7Vmdb1AJK7c8zVVq8ZJB4oZiXbJzVRhTsTlsBlaYitvS9LRiCzcngVLqns97sblaYzB5rTWrojSzCinqRWmirJFSBp4pRQBNr57GKZtQTyagRSilQWWpqW+f8AlmhrGVHyjyqyKr0/wj5D7gVl/c+hp/RfuWBKiRUop5NamZbptEXBIKiPMx2J+Q470S3QLgMFrYyR8YwQQDIGRz5UDPoKvt6oAQbdtvUgz+Lkz+99h5VElLoUq6l3+obkTKRE/GvlMfODxzQ1vQEuUlQQGMk+E7Z4Plg5q4a8f7u13/BjM5jdE5+wqD6oEEbLeYyAQRkHzPlFStfUfp6F3+z9yY3WpmP7xe5jnj1+VanSPZ+2E95eIb90ERmCJjJww+s+Vc/qep21UhltAkYIUgjIOOfKPqavse3ws2FtWbalgSS75Ekz4VH/AHrmzZJaaT3NoRV8AutXbcuACAHYD5bjFPWHqOp3XZnZ8sSTkDJOcU9cuuXc20rseot1oxBqka4E5xWZeQiqt1akGz+mUZaug9659DRFt/WgDqdPfEc0Tb1HbkVyqX/WiLWq9TSoDo2vCqmuA0BaJbgzVw0rETSAq1FwrQ51XnRGt05AzWNduRVIA6/o1uDzoDqHQ/DPEVZptZtM1ojWhhWim4ktJnGMu0xxTX7RUwf69a2eqFVaYBNZOr1BcyflXZF6tzCSo0ej3LY5+IedW9W17AYyPWsIVf8ApZ27aTx72GvagRzJmmipkU0VsZkYpoqcUooAhFKKnFMRQA9xABIMmKpRYiOIEfKKsPf5GksQp4xH5YB+ork1Vl3fQ6KvHsuo0UoqUUttdZzkYpRUdYh2KUJ3Fs8QB64qnWdQVFPduw9a5X4rGm0dC8PNq+hXr+oC3A5Y9vTzNZF7qzt32j0/70LddmJY5k80Xo9GNpdo25GTHzjuT8q5cmZzfsaxxqKAiaK0mj3CY7xk4/IZP51QygsQgMTgcmKNsa42l2bPETOZ+WFHy86xLJr0QkTu+3+dKrWuX2yEdZ/CoIA+QPHnSrO2Uek3oahrmnXyoP8A1mPKnOtB713PHI59SGe0BUAc/Kkzg96rdgKlQfA9SD/0cwCDzUCYoMa1hxxTfphJzxWvksjzEadnXleDWvY66qJk5rlLl/OKqa6TQsFg8lHRa72kVuxrNfqKEcGaBs2N3HPl51U9sgwRFarDDgh5JBdzXDsKca7FAxSir8qJPmMleu7jRnTtEtzmfpQMURobhVwR2Iq5L07CT3Db3s2444NZ+q6e9swykeR867axq1AzxTarVW2ENBFcqzyT3Rs8a6HBRTRWv1Hpigkow2+Xl8qzblkjFdUZqS2MGmiqKUVIClFWSRio1MilFJjKnwD6Cjem6JwxtuoAYSDMgkgQY7cAVn60nYY7kD88VttqS6aZoCk7dwAAIkXBtJjcfgXmvF8bvJpdv3PU8I9KXz+wA+ngkEZH5/bmqb9sAEkkAeX8POtfqdrhx35+fY0N0+6gdmuqfdKpznLhlO0eZgEED9rMAV5uJzbpM9bNojHU0mzGuasW7e5ufL1/ZH9edBNrbewM0e8JkqvfOASOMD502l0PvHILLAjAlyoJA5Phn8/pQzaYI8bQ0kwWzA3EcfD28jXbDGonmZczyUuiBFtlyWJyfIEn7YH1NK3YndLBYxmSfoBWvflVKkzwfh2gfFgAgef3qvX6ZEQcSVVp5Jk5EjiJ7zWlmIujaG3cZk3NAUkkwoMKSBAM8jufpU+r6VLebJ/3YlfNkbeJHqIqjp2oCSQjMTjmBHecGrNULl0AQqAdh9uZJ/zNK0KnYFatEiTn/wA0q1NJZthAGVmbMkNA5PaKeockXRtRSij9Z0i5bAJUwQDMGM9poTbXuJp8HmPYrilFF6LQtduLbSNzGBOBxOfyqfUumtZfYxUnzWY+4HlRaug3qwGKUVPbV66FyJCNEEzBiByZp2IFilFWbaW2qAa2xBkVO7fLc0wSjLHRLzzttOY58P8A3qXS3Y1fQzwKstPE45p2skEggggwR3B+VXHQnbuBB9Kba6gr6ARYbo9J/lVtu5Aihyf1gH7pP/MBRG3n0BP5An+VTqVNvoOt0kTfUE9zFQ96fOgdFrtykvCwQJ4Bn5mi9ZKW94id0QfkT2qPNxqOroV5c9VD7z50nYnmo27gJ28tAkfPtRWr0wAlDIB2tInxjmP3TyPkfKpyeIx40mzTF4fJlbUQNVxSC/19BSQniAarF3cCIgH1znyjisn47Cladmq8Dmbposj+v6/rFQdCMyAsGZH3mcVfZ+XH8PWq7ltbr7GdRtVnI/woxUEn4ZIAnPNcE/G5Zuo7I7o+Dw41cnb7EbyzYLfvgL95P2FOmq2ubSWyAGlmYzwGIMAADDfcUZ1XRC1YCyCRdgkTBg3FPMH8HlVt66ssAsjaxLeMgf3yg4G0cKJPmPpy3Jt37mnpWml2+4VcsG5+qU7S/hBPYltkxyII+kVmdW6ZctWPeO7JAVdhAUbXDPs28rDoORkmea3Rr9rIxcbFYNAIgRc3TCjbO2eTP3rJ6z7p7a2rbh3JTAEL+qS56ndIaB5fU0QUY2LJKc6bXc5LpN8W9x2s7GIiAMGZJPH5Gr7lk3HLEBB2AyfWeJkkn61o9J6e164yMwTarnAk+ET50/ROnK41G8F9th2WScMAIxVyy0n7V9znWO2gK46H4juIHnwBPZfnT6Dp/vXK27ZYgd+wEftHAyKI6P0gXRfDGNlp3Xb5+s9q0vYm3t1LCSZRvL9pB2rPJNxjJrlFwim4+5jdP073bqW/CoeM8xMn0zil1Lp/u7rIXLbWI8gfLjj86N6Gu3VWf8aj81NWe0tlmv3gqlju7Ak/CD2+dUn/AO2nppv7if8ALv3K+o9LVbhCgAQsD5qD3+dKiOr3ALpBZQdtuQTBH6teRSrOKbijZo9QOpDEwJI48qobpVovve2jN6jH/Y0H03qY2kAS38aq1etuA989hXpq1weczS6N7PoL5upAEfCOAT5eWO1Q617Mi62TBn5Y9KG6PrWRTzM1q3tcHAPf1ocpJ3YaVVHO2PZBRejfuUdu44+LtW3qoQAc4g/LiKF/Sdsj71X74ckzTlNy5BRS4Av9nEZ96jw91M5PfjijrPsxYEsV7cEnH0qdrqAnFO3UgTPGSCPUGO9HmS7goRNLRWrJZW90ilRAIAH8P4US6w0iF3TM+vbFcZ1n2ut6chcs7RheVB/EZx9K5zp3t5dtqltxutKjKR+IkkkPuPcTEeX0rNyLSO26z0S2bTahXksm4YAmV3AHywRWDqOk3bdpCQvjGVBkgmsce2X9mt2YfaLWxpCmf1ZRIMzAYgnjC960H9rldNwDgoeGAkkzwAcDB5+9aRy1yS8d8GNfuReBIiUiI9TULmsIye4Igd5BBHqcmqTq2vX+CSeAqk9zMY+9K5ZRd3vLioQ5jcSG93tYbYA7k1zZcssjpOkdmLHHErauX2RC1oRcI3GewRTx5DHNG7/1bBT4bYkkEEjtAHM55Pkaotau0l4XU8ZERjnaoECOBAzH8KlorNxi6W0jfG8tHBlh8XbvgVmoP3LllS7X35ZZ0dLe73gnw9yIyxhfQ5lp/drSsvaWUmQzFScnE+Bx2Mc4yQSO9Z3RlL22WFkXFBYlslyEGAR8OYnGeK1Lei900M5A946t4tohQds8VDXQ6ISVWk77cGZcsMr7NpL7wsBgBycycciqX01z3RcbEIcqBlzh9pOAV7efyrPsXGt6i7dAkKwiZgmR5c1M62+1sgA7JJkJ3Z5+Mgn4jHNaY8ao5PEZZaqNd+mqNRZDF2BVidx2KcjPgOIEk+L8qD/SbdvUb9ildkFUIjIIOQxMgMOTIMUK/SdRduotwku8xvYuYHMxuI/yq7TdE23xbuKTCboiCQwY4kjuO8cVpLZHPDeQR1Pq36QkqIHvB4RmTDGZOZJdj9flVlj2zK6d9OLLEQ6liYgm5u4iMfPtVnV7CIUFq3t/WuAoHJR3WPCJPwR5/Wpaj2dku5bDXGJ+EGCbpMEtJIKrwPxj1rmTpu/c7pK0q9ifUdC920gUgHcFHixlipmOKC0Xs3cs3rLO/MmIg/3RaCJkeWa6O9dHg/WbgGB2yxjKtMRt8xzNClV94mwkwCMqF+GywEQxJ471m5RjBpPoaaZzkpSXf/QH7PaZv0tjtO3bdEwYyMZ4yZonoXRLoN3cu0PZdBmfEwWOJ8jXULr7W7aHTfk7QVLYycDNB6b2ms3GZULMVRnPhIEL5FozmuCXiZz1aY9F9hRwxVW+4B0j2Za2bhZh+stsmO09/wChRPTPZ1bD7wSWgj6Eg+Q7gedVdP8Aan37OFtMu22zyzDMRAgcc8zUOj9au3roVxbURwu6cqGBkmIg0TfiJKbe2244rEtNfQNs9DtIQwXI4OMfInI/OjDaHMfnn+PFcSvtDeOpRDdO33ygqAgxvgrgSe1Ue1t8fpDhmb8J2yxEbFJgcD/On/D5ZzUZy6WLzYRjcV1CevaNWvuY52/9C0qI92GVCODbt/8AtrT10wdRSKpPcuXUsOPvSt9RuKwMTHrSKfWhX1yJu3uB4oye+0f519BKMTwVKRq2uvQI21e/tKttQzSdzKuP3jA+lc+Oqo0BWEz8pw3nzmKhrOu++tlWBYKwZfhUhhnnOJPHpWE9KNoWzqj1pSp+bfZjWVe62BcAAlPxfPEEeUZxWLpdextlSRlmYjk/U8c+VD3bw3ASBg9x5iuaWXsdCxfmdzqOpWWXwXF3KBIEYkSJrm+qdfNu2AsNcZngR8I3HxH+Q9DWNqrMqbgJ2tskKTJEug+Ue6J+o+VT6d0kvJGBMZ5gTngeven5qSti8t3sZkkyzZY8k8mtBekL+jNeuMVO4hIBO6FJjAIGfOODSTQDJycXCOBPuyo5M/tjEfWui6zpxb6fdKszKBtWCSPiyYGO3J71lkyaa92aQjZzRtKLEgAOyYj/AA7ic9gJo3pGgm2wfaN6gywGAMxLDBJIwM8+Wc02XNsuFYAW4zGAUg/Qg/l867Hp2i22AQi74iZXkx9eT9vlUtuKNG1J8HJLod7kFioVR8LYO+60GR6ECtVek2LTyqqYYn9sxEA4mcn8/lV/WNMBqHmJSxbK8nIZvP5E4o5LSbhAkS0YiQFkZPeY7VSk2lRnS3snoOnA27XhHDGY7lQAfnk1pWrIDEkwS4iTE+Hb8+5/KgNBaJtJ8R8I/EQOAOJHmcVpWrADCFA8R7dogcz/ABrrXwcT+TltJ0i4AxXcqNtYljE7mhT4cRIxJou30IbhuuDLspIz8Kk7pG7uI/rA7dWaAAq4CDuT4O/PfypHWXiQRIO4kQAviIzBieDxNcLabPejDJGNWkXNoV22SSzTcAO4kjAuGFkwPhHYfWhdRq1GlKzbBNxiR4Sw/Wk4kl+35dz3p1WkuvajJlhEsIwLjMZYwBgkmi31JFuben01stxJL3AGY2pGOzT+XeuiHFnmZ1U2kyOr6uLmptOrPeVAwIVXb4uwBCjOBj74obQ6wNqdy7kKqFyADKhgcCQK0X6hfN0frlTwuxNu38PupueH3kA9oyP4VlaS2BeYqWfdbuMdw2liUuE/3TEjI/CZzjipnvFhhdTTCusktcs7iSWfJJJnEz/H86N1FlVOSN0xHcEllEjtlGHzFCdctl9Qq7Mn9J8MMZ8V6MOZM4xwZxiKu1GsYby9xRIWFLplwzz4JncR6CZrl8rbd9z0P4hp+lVdFyJJgESe31VTPYZYVZ7llZCVYTJ8SlebVzGcyIyIESKVq6wZd9yVE495ugB7W3wjgAK/yyO9D2ragoA6sdqg7Rc/Bbv8lwJHjER6+lRKEEn8FebllVrbeyj2etn9NbAAi7887s/15VV7KIfe3JM/2d8R+6Ire0Xs+9u6bsg4bwjuDu7k458qt6V7IrZuG4GLEoyekMFBMRz4R3rLJmx1Knykv1OaOOW23V/4Oe9lkAvXRuk+5fE+i9vTFGezOltLqQVPi92kZ5LW5fnJyPpW90z2PW05dVckggkycNE8QPwjtVuj9kFtOHS1DCcmZyIOWJ5FE88Za9KbtVw/cUcTWm2tn3+Dz2QurXHF8Z/xXYmivbDTk6owJkf/AK1x9a7w9Btq24+7UkzJa2pmZ5EHmrF01s5Ny2Z8mLY7YE0/OlrUlB7Kuw9C0talycnp1Pu7UiP1VrGcfq1xmlWh1QKLrAMI8P4WH4R6UqyqbOyOmkYdnX3L6vshECknuee7ER24gmuaXp5JknlgM4EkAmWOBFdLfulTdVf2VGNgC+HtGDmTj1oJ9Fv2LugReicgQdvHHfsPOvX1Ns8jSkhWfdsbdqztPihrpHicsCCVJHgQeXfk+hehtMNUy2ltvs3bTeA2YMb23QpgeeJIxxWivSrdtrAVZ8duTwPgYmPIGDQ/Ublu7eAuKxQW/hs7WZ2LAgyTipumkMl1UE6O2QAXYuzlQAOWkyO0nsP5VzPULbW2WU5BiJ8+ZPPPlXZa1iuhsDgFCVGOSs5xmuS9odS7taYvOCAYjwgjERWFu6NY9Tvumey9uLZ92PhmTvYnA7Se7TAFDaa0qrbIjxbuJH43xHnjyq8NZlFusSQvwhTM+GMT5HvFB9J1C+6X3cwJnEQSxkfKYqvEfgIxfjBdN0iWU5MsD6eJ1JEARBMfatXrulI010QABZvMf+Ax6UBY1YEMxIUEeJpAHGZmAM1HrfWbJsage9Qk2mUAZklW4P5Cs/Ep646f0LxP0uzO1yg2bnHwWoHztID95rct6ohbagiDtPc4Ug8R6iuZ12sX9HgMDKqOfIqf5t+Vbmn6soe2CtkgLt7H4hM85PgqZqOlajaOq/SBdRY3NY3ix7pJ7cscQTJwZquxogyruMzIIJJ+D5AzmtDpz2b+uufAVNlCuyQp2lpI2kTRGt1FmyjsERgLltuN36u8w3ETPKzHrW0apUZuMrdkdHrmVFHhgKP2ifhnt60SuuO4eLG5eFjBE/iPf7ULY1yfCQghR+GTwSRx2FQ1mvcMptG2FESDbgzyIIT9mO+K7rdcnn0r4INcAUYQYsnLdu5gt+Yj6DmmTqABXxoIu3DgD8QPi8KnHA78/lmr01yAcZ2DE4LcA4qxOhnBLQNxWTgSPViBzXDbPa0Y+sv+oJs6jcijeTtVwRLQD7nUkkTjIg4FV3NRC20gSwGSRj+1kfDAJ586J6b7J379qbBM7gSRHh8LrtMNOQ5+g9ar1PsfftXAjF22rvUFX2ttO4jEjmZk9/XGsX6dzhzJeY9PBXgXQFiPdaiImD+qgCJn0xWfppGpgyISBB4+KQO4zP3roH9grgsC5e4U7/CG8IKjcCLigRhZrG1mhSzqPd7i15033AWACB13bCVyGiCc8HiiW8aFibjNSRDV251NtTnwn1prvQ0a77zae3y3Cfz4P5Gpa0qda/hWAt8lSzlT4HJkhtwmOxxmtW0u5RCKxLIZAcsBuvQRtMYnE/tZnEc3l117nes98pcr7lRSfhIODAkS2EJAzkiePWhOla8M42qRE/GOf1bjifWaLv3QCi7bUw4Eht0hNMfPnxCY/ZWIg1TpLq3CrLb2XN7B1TKEhW8agElT5rHPzgJ40o2uSfPlN1Ljc6jR+19u5eFhWfeSwxbRV8AJOSJ4U0H0725F677pReBIYgs+0HbyIU1jdE6bcXqAZrbAB7mSrDDI8GSI9PlQXsnZ/teYiLggjklJ798fwrGWOlLd7RT5+exipXWy5o3ui+2f6Ve90bRXwu0tcZ/gjEEfvUP0X2rN/UJabT21DbpOWI2puHI71ieyCONSNjKG2XANy7hwpyO+J/MVo+zWta7qULpbtxuAVLSoW8DdwBwJJnyjmryYIev2Xd+5Mcktvk63qWutadC9wqi8TA+wAyaC6B7W6fUsbaXZfMKQVkT+GQN0D681x/8ApJvF9QtsttRUBzI5yTHrj/hrnNNYWy9u4t1QykMpE8g4+4rLF4NSx3Lll5M9S2PSOvsBqHHov/QtPWZ7Tar+0v2kJ/7aU1aRh6VsbqRltrYL7RuBWcEAKApHzgEx9flUB1S2FU+6fhxJuAglritgC35Yj1+lV9O6bb92Sbvu0WQS4IdjgwuD4f6z2q1Nm0XChngkMCTuJDAEnaBkn+Vd9HnWaeq6qtxUR7VxZaZV9pIAbgFInI9PzxXY6rbV3Nu2xkxucrK8ZXwwOD98+VF9CtvxDdDrLRCx5BX2uDJGIPBzVGi0x3gESGOTickwRzPNKhmhY1lu8qpsusy2toCMsyRIJkYAx51f1fo9sKrHS3lgeGLu47ySdzckYAgQOKzLntJcRzbtKhAYLuIIJgARAKgxxx2FC9S9p9Q3huXNvG2BtJ8sA5H0o0oL6mva1NgsGbTXmeSPDdgNgbslSREjtMEeVHdE9qdPatW7f6EWPhBIu5ZiSvG0xJ7c1ySdQ8R94Q0HHE5mJODER3E8Z7EWriJbDSC0eGNwZCCDuI4nwmP8R8hA43swTOw1vtXpTbdP0Fw4IBBuO6gqfgKb1Inb8P5jtXMdW1dprd1v0dUZkYAkvKsoj4d5CE+oqnS6W5dd2sJO1iSDnAEyxMbphu2SfWhOuqcBQqjh+PC0wQCe0zxVVZPBrdYtaNdOhWzqEvMqZcFUOASyhmM5EfWaMt6vpbO7Np9QCFxEAKIA3QGADHPM9vOucva1riLN244QAIG8UAfshiSF+VSfVOwY/FGC2zkYnPmIHr9KC0tzrel9R0FvVzZW57s6YALuKndvbeWLvGFg8kcx51panqGiWRtuKNloEl7fFsykksR2HYYrzCxpWYsEMkKIGQTxKiJHfuRgVp3NLsVA7KzOkm2HkoUBAV5xuIgnyGB3iWmNNdTtbXVdIxOxLxxLS6r/ANIOfD50fptVo4beW3yTsVyzRAgyAAo9MmQZrg9L00/ox1JZdkhTbVmN2Sh2fhIC44xyYqFv3OySLi3BAVzmCMlzA74XE/CM5NXwZ6b4Owu+1+iBNtLG9dqBWbB3zktMHiMgjM9jRui9r9AR7safiJH6sAHzLF8ZHeK4LSrp2RmJueGQpUDJByYzzuBgwOe/A9/W3BbFpzNtmDcCGKhVGSJgALicRxVqKkvTyNunvwesN7eaPToqKwtouVCbmyfMqDn6mqNR/pA01wGdRt9PFJj0AgZ5+lea6hLiIiyu4MScCWIyD5MchcHiKl0rV+5W5ceyjS1sKxUYAJdgAcTmT8h2rCvct1ex6D1j23s39O9u3fLzAJIc89vhBaY49ay9H7aWCgZgrAMQCtsmIgycEgkQZPOeYNc70u+rlt2xFckgSPDgbcSSpgsPTHpQTdNFpHUugRpJUSzDCMr+W1Z+Zlh5wOGwkbae0lsa83yF2FCMrjIgyCCRwZx3o/qP+kO3t22lRW7MNsR5QBOa5LVXlJQwqkDJCggE5gwMDmMeXFRHS7MT4ZxHiZePLcf5VLiaJOXBtn2yc7RtRtx3ZQHvE5nyFEab28urKW/dL6LaQDieAB2rKfSoQSq+I7SrKynaAxJAXwg7sD0j1oK90okl8gnMFDAPONkgf5VOlDcX2OiX2ye4xVkDmREL5DGKt0vXVDeGwyvwCFMiJMQQR51yup0zhpQheSULmDJYiQ+3gED5igNK5GpVW8YYxsJJUlhAXwnsxgRjFCin1Ie3KOrv9TuWtz6eJXG1rIB8tsjmM9hRGg6r7vVj3jKiKxJ/V5jacbtvm5EA96o6ToDuX3bB7qbiAly0xjawMp7wk7QeI5GfSHtJ7O3lt3HZL2GDGdkeXZsYb7U3pdxbW/5kbrdIB9tba6i+bu5gCo27liQMY7dvvWPc9nbz2rTooZRbI3Bk/wB7cPBae9V27yICQWJIggiIzJzPp960tNrItRgoy8EAQdxMjPNapKEEo9BxqWT1Ok/rX5G77Q6tW1DFWBG23kHGLSA/cUq5W5q9p2iGjuDIP1FKsVjpUdKyI0HtBuQD881Xa0wDAqACOCORV7RSWK7qPOKuo73WN7mfwk+H7DND9Na7bu252bQwk7FLBZgmY3EgE96Oaorg1LRSZs6nrOhtmSxuuM5VgJxwIx8K+fFc5cg3BceSjjdxhgAQB6RgHvV7tPNa2i67ZW0lrUWy1sOpkCVCgbSOZVoUcVDVDQUen29XpbSm6s21YKg2+CWIhvxNiDzExFFaLpuktJse2puKZKlveswYSNoxLGQIAn1rJudK0V33r2r4XYfAjES4gcboIO6fPEVXqPY2+ie8S8hXbOGYYjdGB5Coa9y7GtdQ9w9wIsq/hAkghSQfEoJgwnFZPX1uG8UAJLwVQDJLcQJ5JI/Op9Nt7NQrXXUoGG8Hc0iIJiPFySKJ6rd0xYlHEdlFph/GKcU1yObTeyIdO9k7xt3veQRamQt2y+1lUllgMTujsBMiKGsusBLZcuSFweZnETHJ5jtQL6i3/SijOhlDc3dkVmzAzEDv5kUS23KxJzkoo0LvtSyYFobgYJY7sjnA9fWsPXdQe4++QCedoC9o/hVNzR3WLMqkrJ4g+fYZqprDr8SsuCcgjsfOuiHlvgxyRnF7hWi6qVKztMRG6YxwDEY/yra/T7jAg2VYEAHbc/awRye2a5AetGaG4p8JA7kTjMcTWEkWuDas62zbhDbupBJ+IHjMmRwZrRv9TsvbWztaAoJ3LJILM27mAYaMRgfOuf8A0U/hBwsTk5LZGPL+VFM11QSrGVYAA9wQcQe3hn86goIu6phlCGt4hTJGAJVvI4n860bfUr67UVXsqHbaRmAyJvBLmSDtHb8UVmXrQ3vesAtb3E3LSnx2pkOrAg7rYbh4IiJgyKoue0e5iW3zEK4bMAQu4GZgRgEDFEY72Dlao2zrVtu10KrSdstBDGGBKgKFBUr5dxzWLcdQrxEECfxQPCI/P+NRfXF7aqbvvDLYIiB4duG788VE3oG1lgGJjEgEGDPMxXXihBxdrf5MZykpbPYMsH39wK53BR4SQJAIgds5M+npV3UdSEXajtuWYEtuEzCMVjd2zA+1X+y2v0qan3uoUqFQwFDMHeABvE4UenJias9pNdZEfoVy4WIHvGO0BztERwxySPEK4Zak9Lj+x0xpu0zP1CMbQLbpESDBPxZBJz+VI6ZR4d7KCoYyWJEEgxCx60EOr3imQHMwZUHGMeVPdvrvG4kAgY2yACMj5c06opW+oYdGAkLeUkkE7sA/QpPHH0orS2hcvWnOxipTvbBkEHdMhiccZ+VZp6myBkW4oBADKUYdgDGIHFP0RQdQjblgOCc5InsO/wDnUNui9CfU672L6Feta3fctOgi5llI54yR612XW2MakEyrWHKrAwQgDdv3lOfWtLrPjsN7u77otG25iFMyCZGBjNcMnU7q27iXrnvfDctq22HJZATv8UbVJAn04rjcnleohJRRwum6cXYyRkmCE24hpnAngef3rP1Nog2cfhH2dh/EGvV7jA2rYLTGnukArEfqhx5/OK8z1JLoAcbA0Qe0k5+pP511wy6mLT6TPu6ggnilVXvfQGlXSmuxi0zpsU4NDMfWlv8AWtzELAqJFUi7Uve1Ix2pW7sR6GagWpgc0UMe+isGlVkmZgUNe0i7Tt3LjsTFFO2KqcYqWgRj3LDlsMeB9hFUPZcck1sWlG6h9YuakZlG2aktgmiglEW0oGgK2XXgkf12qd7UswAYk47/AFovZVRt5p6VyPXKqA7WlJq5enkcijrCxRBWhkpmSLEHuPlV633WCLjeHiTIHyBorZSGnLEACSTAAySe1QUA+/K3C6Eq3xAqYIYQSQRkd6JPV0uf/EWgx/3luLdz/wBQANt/mVDH9qo3NOQ+woZ4OCCJwaDbTQeSPRhH3q9nyTYb/qq2/wDc30Pkl2LL/mxNs/8AH9KjqdNqNOoDq9sEmJB2nA4J8LD5TQZ0rDtPyzV+j6nesAi3ce3JyASAfmvDfUUb/Ixl6ifxKrfQr/0kfwqwa1PJl+RDD+Rq8dZD/wB7YsXPUJ7pvzslAT8waRGkbtftH0KXl/Ii2fuaak0FWVNqFKwHKzzgj7ifIUVotIpE/pFqciHdweMH4YH+VUHpVk/Bqk/+ol1D/wAquv3pl6BcJ8L2X/w37Xl5M4P2qJVLllwk48II1lg7sMr4ElSjCYg555H3qFk3VYMqkEZBCDt3GKp/2Z1XbT3WHmqFx+ayKGu9MuJO+26R+0jDuPMVcZRqtmQ3K7tnR3PafXsRLuxMRNsEmDI/DnNa/Tens1k3byxcNy4pG024iyrJ4cRx5cRXn24+f3q21eccOyr8z+QAOTUTxpqopL6Di31dnq1qyqqGDu39mueF92CUMqsxiVj+dcH1DTg42gFZErImSeZY+VZJ6lcxDuAOPG35z501zXXTg3LkDzd6yhhcXdmjyKqKrluDEGlSGtuf7x/+JqVbaWRqN9gD/wCKYKP6FJiOJ/nTBvnWxiIqYpEU0etNs+VIBF/KkpNMaQ55oAt3VFmxUIpMaTKIKYoa881eaHv0qAilWrVQq0VLQ0PNQNTNRoQMttPVm4VWlTK0xEG1RXhQR9/lNX6f2jCMD7vaVyD3B+dUEVSyVFF2zbt9fstJPJ57n/mopdfaYyIP/pH8prlHtjyqs2R2xU6OpWvajsBorLchPpj+dO3SLZUqJAJB4BOMcnPfiuQW644Y1fa6xcX1+pH86HEFI2bvs/bAIJGe5AEUFc9mD+BgRA78/Kq7ftBJ8SKT5kKfuRP3rQ1HtCBaEYaY8IERz348sCi2KkY9/otxCJHPHrGcedQt9Mus4QWySe1Tv+0TNyPP745M+dCt1Vz5n5s3b6+lVcgqJdqrtsCFtNbccneTkc4j+dNY6rqF+C9dUeYuOo/OQKHua1+5/n/GarbUE85+dP5Ft0NQ+1GpHOouOf3mLL/zzP2+tUn2kvHn3bf4rNhv426z9w8qsN1P2P8AmP8AOaWmPYVsMHX3729Of/t7Q/6VFSPXPPT6b/8AFH8DWWX8sUrl3cZ4+WKelBZo/wCvB/8ALaf/AIG//ulWZNKlpQWdGXA8z+dL3on/AM1H3QFP6VsZkgw/rFMLo8x+dVgelWUDGLioq3pThajIFICW/wBKZ3pt/bP9fKmJ8qAHHrVFwZqwtVTHNADRUqhTzSGTpt1NNKaQFgNOR/WarH9cVI0xCY0xNRIpuakoiaVI01AhoqJSp0xpDKttTbKR6zSNOKQwcWqXu6I20xWixlLLIqo26IcVELTJKAtIrRDKfKm2elFgDbKZkiiCo+VRZPSiwB4p6nFKmBuzmmtnBpUq0EW2lEVVc5HzpUqGITDj61SeKVKgRKcU1w8U9KgCA4NQalSpAKnpqVIaHNIUqVAFnanilSoAjFMKVKpZSK2pLTUqQMRpqelQBGnFKlUgM9RnNNSoKJiotxSpUCF2FTbj+vWlSpCI3Bj6VXd4FNSoQyqlSpVYj//Z"/>
          <p:cNvSpPr>
            <a:spLocks noChangeAspect="1" noChangeArrowheads="1"/>
          </p:cNvSpPr>
          <p:nvPr/>
        </p:nvSpPr>
        <p:spPr bwMode="auto">
          <a:xfrm>
            <a:off x="73025"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1" name="Picture 5" descr="Copenhagen, Denmark"/>
          <p:cNvPicPr>
            <a:picLocks noChangeAspect="1" noChangeArrowheads="1"/>
          </p:cNvPicPr>
          <p:nvPr/>
        </p:nvPicPr>
        <p:blipFill>
          <a:blip r:embed="rId3" cstate="print"/>
          <a:srcRect/>
          <a:stretch>
            <a:fillRect/>
          </a:stretch>
        </p:blipFill>
        <p:spPr bwMode="auto">
          <a:xfrm>
            <a:off x="3276600" y="4114800"/>
            <a:ext cx="2438400" cy="1828800"/>
          </a:xfrm>
          <a:prstGeom prst="rect">
            <a:avLst/>
          </a:prstGeom>
          <a:ln>
            <a:noFill/>
          </a:ln>
          <a:effectLst>
            <a:softEdge rad="112500"/>
          </a:effectLst>
        </p:spPr>
      </p:pic>
      <p:sp>
        <p:nvSpPr>
          <p:cNvPr id="9218" name="Text Box 2"/>
          <p:cNvSpPr txBox="1">
            <a:spLocks noChangeArrowheads="1"/>
          </p:cNvSpPr>
          <p:nvPr/>
        </p:nvSpPr>
        <p:spPr bwMode="auto">
          <a:xfrm>
            <a:off x="609600" y="990600"/>
            <a:ext cx="7696200" cy="3352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1671:</a:t>
            </a:r>
          </a:p>
          <a:p>
            <a:pPr lvl="0" algn="just" fontAlgn="base">
              <a:spcBef>
                <a:spcPct val="0"/>
              </a:spcBef>
              <a:spcAft>
                <a:spcPct val="0"/>
              </a:spcAf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The Dutch captain, </a:t>
            </a:r>
            <a:r>
              <a:rPr kumimoji="0" lang="en-US" sz="2800" b="1" i="0" u="none" strike="noStrike" cap="none" normalizeH="0" baseline="0" dirty="0" err="1" smtClean="0">
                <a:ln>
                  <a:noFill/>
                </a:ln>
                <a:solidFill>
                  <a:schemeClr val="bg2"/>
                </a:solidFill>
                <a:effectLst/>
                <a:latin typeface="Times New Roman" pitchFamily="18" charset="0"/>
                <a:cs typeface="Arial" pitchFamily="34" charset="0"/>
              </a:rPr>
              <a:t>Arent</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 </a:t>
            </a:r>
            <a:r>
              <a:rPr kumimoji="0" lang="en-US" sz="2800" b="1" i="0" u="none" strike="noStrike" cap="none" normalizeH="0" baseline="0" dirty="0" err="1" smtClean="0">
                <a:ln>
                  <a:noFill/>
                </a:ln>
                <a:solidFill>
                  <a:schemeClr val="bg2"/>
                </a:solidFill>
                <a:effectLst/>
                <a:latin typeface="Times New Roman" pitchFamily="18" charset="0"/>
                <a:cs typeface="Arial" pitchFamily="34" charset="0"/>
              </a:rPr>
              <a:t>Henriksen</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 in the yacht “The  Golden Crown” was dispatched in advance to make the necessary survey of the islands.  The ‘</a:t>
            </a:r>
            <a:r>
              <a:rPr kumimoji="0" lang="en-US" sz="2800" b="1" i="0" u="none" strike="noStrike" cap="none" normalizeH="0" baseline="0" dirty="0" err="1" smtClean="0">
                <a:ln>
                  <a:noFill/>
                </a:ln>
                <a:solidFill>
                  <a:schemeClr val="bg2"/>
                </a:solidFill>
                <a:effectLst/>
                <a:latin typeface="Times New Roman" pitchFamily="18" charset="0"/>
                <a:cs typeface="Arial" pitchFamily="34" charset="0"/>
              </a:rPr>
              <a:t>Faero</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 </a:t>
            </a:r>
            <a:r>
              <a:rPr lang="en-US" sz="2800" b="1" smtClean="0">
                <a:solidFill>
                  <a:schemeClr val="bg2"/>
                </a:solidFill>
                <a:latin typeface="Times New Roman" pitchFamily="18" charset="0"/>
                <a:cs typeface="Arial" pitchFamily="34" charset="0"/>
              </a:rPr>
              <a:t>, </a:t>
            </a:r>
            <a:r>
              <a:rPr kumimoji="0" lang="en-US" sz="2800" b="1" i="0" u="none" strike="noStrike" cap="none" normalizeH="0" baseline="0" smtClean="0">
                <a:ln>
                  <a:noFill/>
                </a:ln>
                <a:solidFill>
                  <a:schemeClr val="bg2"/>
                </a:solidFill>
                <a:effectLst/>
                <a:latin typeface="Times New Roman" pitchFamily="18" charset="0"/>
                <a:cs typeface="Arial" pitchFamily="34" charset="0"/>
              </a:rPr>
              <a:t>failed </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to arrive within the expected time, </a:t>
            </a:r>
            <a:r>
              <a:rPr lang="en-US" sz="2800" b="1" dirty="0" smtClean="0">
                <a:solidFill>
                  <a:schemeClr val="bg2"/>
                </a:solidFill>
                <a:latin typeface="Times New Roman" pitchFamily="18" charset="0"/>
                <a:cs typeface="Arial" pitchFamily="34" charset="0"/>
              </a:rPr>
              <a:t>therefore Captain </a:t>
            </a:r>
            <a:r>
              <a:rPr kumimoji="0" lang="en-US" sz="2800" b="1" i="0" u="none" strike="noStrike" cap="none" normalizeH="0" baseline="0" dirty="0" err="1" smtClean="0">
                <a:ln>
                  <a:noFill/>
                </a:ln>
                <a:solidFill>
                  <a:schemeClr val="bg2"/>
                </a:solidFill>
                <a:effectLst/>
                <a:latin typeface="Times New Roman" pitchFamily="18" charset="0"/>
                <a:cs typeface="Arial" pitchFamily="34" charset="0"/>
              </a:rPr>
              <a:t>Henriksen</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 returned to Denmark.</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ransition spd="slow">
    <p:wedge/>
    <p:sndAc>
      <p:stSnd>
        <p:snd r:embed="rId2" name="wind.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97405"/>
            <a:ext cx="7772400" cy="609600"/>
          </a:xfrm>
          <a:ln>
            <a:solidFill>
              <a:srgbClr val="FC9ACB"/>
            </a:solidFill>
          </a:ln>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n-US" sz="27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DIVISION OF VIRGIN ISLANDS CULTURAL EDUCATION</a:t>
            </a:r>
            <a:endParaRPr lang="en-US" sz="24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Rectangle 2"/>
          <p:cNvSpPr/>
          <p:nvPr/>
        </p:nvSpPr>
        <p:spPr>
          <a:xfrm>
            <a:off x="990600" y="4114800"/>
            <a:ext cx="731520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fontAlgn="base">
              <a:spcBef>
                <a:spcPct val="0"/>
              </a:spcBef>
              <a:spcAft>
                <a:spcPct val="0"/>
              </a:spcAft>
            </a:pPr>
            <a:r>
              <a:rPr kumimoji="0" lang="en-US" sz="1600" b="1" i="0" u="sng" strike="noStrike" cap="none" normalizeH="0" baseline="0" dirty="0" smtClean="0">
                <a:ln>
                  <a:noFill/>
                </a:ln>
                <a:solidFill>
                  <a:schemeClr val="bg1">
                    <a:lumMod val="10000"/>
                  </a:schemeClr>
                </a:solidFill>
                <a:effectLst/>
                <a:latin typeface="Baskerville Old Face" pitchFamily="18" charset="0"/>
                <a:cs typeface="Arial" pitchFamily="34" charset="0"/>
              </a:rPr>
              <a:t>ST. THOMAS / ST. JOHN </a:t>
            </a:r>
          </a:p>
          <a:p>
            <a:pPr lvl="0" algn="ctr" fontAlgn="base">
              <a:spcBef>
                <a:spcPct val="0"/>
              </a:spcBef>
              <a:spcAft>
                <a:spcPct val="0"/>
              </a:spcAft>
            </a:pPr>
            <a:r>
              <a:rPr kumimoji="0" lang="en-US" sz="1600" b="1" i="0" u="none" strike="noStrike" cap="none" normalizeH="0" baseline="0" dirty="0" smtClean="0">
                <a:ln>
                  <a:noFill/>
                </a:ln>
                <a:solidFill>
                  <a:schemeClr val="bg1">
                    <a:lumMod val="10000"/>
                  </a:schemeClr>
                </a:solidFill>
                <a:effectLst/>
                <a:latin typeface="Baskerville Old Face" pitchFamily="18" charset="0"/>
                <a:cs typeface="Arial" pitchFamily="34" charset="0"/>
              </a:rPr>
              <a:t>1834 </a:t>
            </a:r>
            <a:r>
              <a:rPr kumimoji="0" lang="en-US" sz="1600" b="1" i="0" u="none" strike="noStrike" cap="none" normalizeH="0" baseline="0" dirty="0" err="1" smtClean="0">
                <a:ln>
                  <a:noFill/>
                </a:ln>
                <a:solidFill>
                  <a:schemeClr val="bg1">
                    <a:lumMod val="10000"/>
                  </a:schemeClr>
                </a:solidFill>
                <a:effectLst/>
                <a:latin typeface="Baskerville Old Face" pitchFamily="18" charset="0"/>
                <a:cs typeface="Arial" pitchFamily="34" charset="0"/>
              </a:rPr>
              <a:t>Kongens</a:t>
            </a:r>
            <a:r>
              <a:rPr kumimoji="0" lang="en-US" sz="1600" b="1" i="0" u="none" strike="noStrike" cap="none" normalizeH="0" baseline="0" dirty="0" smtClean="0">
                <a:ln>
                  <a:noFill/>
                </a:ln>
                <a:solidFill>
                  <a:schemeClr val="bg1">
                    <a:lumMod val="10000"/>
                  </a:schemeClr>
                </a:solidFill>
                <a:effectLst/>
                <a:latin typeface="Baskerville Old Face" pitchFamily="18" charset="0"/>
                <a:cs typeface="Arial" pitchFamily="34" charset="0"/>
              </a:rPr>
              <a:t> </a:t>
            </a:r>
            <a:r>
              <a:rPr kumimoji="0" lang="en-US" sz="1600" b="1" i="0" u="none" strike="noStrike" cap="none" normalizeH="0" baseline="0" dirty="0" err="1" smtClean="0">
                <a:ln>
                  <a:noFill/>
                </a:ln>
                <a:solidFill>
                  <a:schemeClr val="bg1">
                    <a:lumMod val="10000"/>
                  </a:schemeClr>
                </a:solidFill>
                <a:effectLst/>
                <a:latin typeface="Baskerville Old Face" pitchFamily="18" charset="0"/>
                <a:cs typeface="Arial" pitchFamily="34" charset="0"/>
              </a:rPr>
              <a:t>Gade</a:t>
            </a:r>
            <a:r>
              <a:rPr kumimoji="0" lang="en-US" sz="1600" b="1" i="0" u="none" strike="noStrike" cap="none" normalizeH="0" baseline="0" dirty="0" smtClean="0">
                <a:ln>
                  <a:noFill/>
                </a:ln>
                <a:solidFill>
                  <a:schemeClr val="bg1">
                    <a:lumMod val="10000"/>
                  </a:schemeClr>
                </a:solidFill>
                <a:effectLst/>
                <a:latin typeface="Baskerville Old Face" pitchFamily="18" charset="0"/>
                <a:cs typeface="Arial" pitchFamily="34" charset="0"/>
              </a:rPr>
              <a:t>, STT, VI   00802</a:t>
            </a:r>
          </a:p>
          <a:p>
            <a:pPr lvl="0" algn="ctr" fontAlgn="base">
              <a:spcBef>
                <a:spcPct val="0"/>
              </a:spcBef>
              <a:spcAft>
                <a:spcPct val="0"/>
              </a:spcAft>
            </a:pPr>
            <a:r>
              <a:rPr kumimoji="0" lang="en-US" sz="1600" b="1" i="0" u="none" strike="noStrike" cap="none" normalizeH="0" baseline="0" dirty="0" smtClean="0">
                <a:ln>
                  <a:noFill/>
                </a:ln>
                <a:solidFill>
                  <a:schemeClr val="bg1">
                    <a:lumMod val="10000"/>
                  </a:schemeClr>
                </a:solidFill>
                <a:effectLst/>
                <a:latin typeface="Baskerville Old Face" pitchFamily="18" charset="0"/>
                <a:cs typeface="Arial" pitchFamily="34" charset="0"/>
              </a:rPr>
              <a:t>J. Antonio Jarvis Annex, STT, VI   00802</a:t>
            </a:r>
          </a:p>
          <a:p>
            <a:pPr lvl="0" algn="ctr" fontAlgn="base">
              <a:spcBef>
                <a:spcPct val="0"/>
              </a:spcBef>
              <a:spcAft>
                <a:spcPct val="0"/>
              </a:spcAft>
            </a:pPr>
            <a:r>
              <a:rPr kumimoji="0" lang="en-US" sz="1600" b="1" i="0" u="none" strike="noStrike" cap="none" normalizeH="0" baseline="0" dirty="0" smtClean="0">
                <a:ln>
                  <a:noFill/>
                </a:ln>
                <a:solidFill>
                  <a:schemeClr val="bg1">
                    <a:lumMod val="10000"/>
                  </a:schemeClr>
                </a:solidFill>
                <a:effectLst/>
                <a:latin typeface="Baskerville Old Face" pitchFamily="18" charset="0"/>
                <a:cs typeface="Arial" pitchFamily="34" charset="0"/>
              </a:rPr>
              <a:t>340-774-0100 x: 2804, 2806, or 2809*.* 340-777-4342 (fax)</a:t>
            </a:r>
          </a:p>
          <a:p>
            <a:pPr lvl="0" algn="ctr" fontAlgn="base">
              <a:spcBef>
                <a:spcPct val="0"/>
              </a:spcBef>
              <a:spcAft>
                <a:spcPct val="0"/>
              </a:spcAft>
            </a:pPr>
            <a:r>
              <a:rPr lang="en-US" sz="1600" b="1" dirty="0" smtClean="0">
                <a:solidFill>
                  <a:schemeClr val="bg1">
                    <a:lumMod val="10000"/>
                  </a:schemeClr>
                </a:solidFill>
                <a:latin typeface="Baskerville Old Face" pitchFamily="18" charset="0"/>
                <a:cs typeface="Arial" pitchFamily="34" charset="0"/>
                <a:hlinkClick r:id="rId3"/>
              </a:rPr>
              <a:t>yohance.henley@vide.vi</a:t>
            </a:r>
            <a:r>
              <a:rPr lang="en-US" sz="1600" b="1" dirty="0" smtClean="0">
                <a:solidFill>
                  <a:schemeClr val="bg1">
                    <a:lumMod val="10000"/>
                  </a:schemeClr>
                </a:solidFill>
                <a:latin typeface="Baskerville Old Face" pitchFamily="18" charset="0"/>
                <a:cs typeface="Arial" pitchFamily="34" charset="0"/>
              </a:rPr>
              <a:t>; </a:t>
            </a:r>
            <a:r>
              <a:rPr lang="en-US" sz="1600" b="1" dirty="0" smtClean="0">
                <a:solidFill>
                  <a:schemeClr val="bg1">
                    <a:lumMod val="10000"/>
                  </a:schemeClr>
                </a:solidFill>
                <a:latin typeface="Baskerville Old Face" pitchFamily="18" charset="0"/>
                <a:cs typeface="Arial" pitchFamily="34" charset="0"/>
                <a:hlinkClick r:id="rId4"/>
              </a:rPr>
              <a:t>mmartin@vide.vi</a:t>
            </a:r>
            <a:r>
              <a:rPr lang="en-US" sz="1600" b="1" dirty="0" smtClean="0">
                <a:solidFill>
                  <a:schemeClr val="bg1">
                    <a:lumMod val="10000"/>
                  </a:schemeClr>
                </a:solidFill>
                <a:latin typeface="Baskerville Old Face" pitchFamily="18" charset="0"/>
                <a:cs typeface="Arial" pitchFamily="34" charset="0"/>
              </a:rPr>
              <a:t> or </a:t>
            </a:r>
            <a:r>
              <a:rPr lang="en-US" sz="1600" b="1" dirty="0" smtClean="0">
                <a:solidFill>
                  <a:schemeClr val="bg1">
                    <a:lumMod val="10000"/>
                  </a:schemeClr>
                </a:solidFill>
                <a:latin typeface="Baskerville Old Face" pitchFamily="18" charset="0"/>
                <a:cs typeface="Arial" pitchFamily="34" charset="0"/>
                <a:hlinkClick r:id="rId5"/>
              </a:rPr>
              <a:t>vbryson@vide.vi</a:t>
            </a:r>
            <a:endParaRPr lang="en-US" sz="1600" b="1" dirty="0" smtClean="0">
              <a:solidFill>
                <a:schemeClr val="bg1">
                  <a:lumMod val="10000"/>
                </a:schemeClr>
              </a:solidFill>
              <a:latin typeface="Baskerville Old Face" pitchFamily="18" charset="0"/>
              <a:cs typeface="Arial" pitchFamily="34" charset="0"/>
            </a:endParaRPr>
          </a:p>
          <a:p>
            <a:pPr lvl="0" algn="ctr" fontAlgn="base">
              <a:spcBef>
                <a:spcPct val="0"/>
              </a:spcBef>
              <a:spcAft>
                <a:spcPct val="0"/>
              </a:spcAft>
            </a:pPr>
            <a:endParaRPr lang="en-US" sz="1600" b="1" dirty="0" smtClean="0">
              <a:solidFill>
                <a:schemeClr val="bg1">
                  <a:lumMod val="10000"/>
                </a:schemeClr>
              </a:solidFill>
              <a:latin typeface="Baskerville Old Face" pitchFamily="18" charset="0"/>
              <a:cs typeface="Arial" pitchFamily="34" charset="0"/>
            </a:endParaRPr>
          </a:p>
          <a:p>
            <a:pPr lvl="0" algn="ctr" fontAlgn="base">
              <a:spcBef>
                <a:spcPct val="0"/>
              </a:spcBef>
              <a:spcAft>
                <a:spcPct val="0"/>
              </a:spcAft>
            </a:pPr>
            <a:r>
              <a:rPr lang="en-US" sz="1600" b="1" u="sng" dirty="0" smtClean="0">
                <a:solidFill>
                  <a:schemeClr val="bg1">
                    <a:lumMod val="10000"/>
                  </a:schemeClr>
                </a:solidFill>
                <a:latin typeface="Baskerville Old Face" pitchFamily="18" charset="0"/>
                <a:cs typeface="Arial" pitchFamily="34" charset="0"/>
              </a:rPr>
              <a:t>ST. CROIX</a:t>
            </a:r>
          </a:p>
          <a:p>
            <a:pPr lvl="0" algn="ctr" fontAlgn="base">
              <a:spcBef>
                <a:spcPct val="0"/>
              </a:spcBef>
              <a:spcAft>
                <a:spcPct val="0"/>
              </a:spcAft>
            </a:pPr>
            <a:r>
              <a:rPr lang="en-US" sz="1600" b="1" dirty="0" smtClean="0">
                <a:solidFill>
                  <a:schemeClr val="bg1">
                    <a:lumMod val="10000"/>
                  </a:schemeClr>
                </a:solidFill>
                <a:latin typeface="Baskerville Old Face" pitchFamily="18" charset="0"/>
                <a:cs typeface="Arial" pitchFamily="34" charset="0"/>
              </a:rPr>
              <a:t>2133 Hospital Street, </a:t>
            </a:r>
            <a:r>
              <a:rPr lang="en-US" sz="1600" b="1" dirty="0" err="1" smtClean="0">
                <a:solidFill>
                  <a:schemeClr val="bg1">
                    <a:lumMod val="10000"/>
                  </a:schemeClr>
                </a:solidFill>
                <a:latin typeface="Baskerville Old Face" pitchFamily="18" charset="0"/>
                <a:cs typeface="Arial" pitchFamily="34" charset="0"/>
              </a:rPr>
              <a:t>C’sted</a:t>
            </a:r>
            <a:r>
              <a:rPr lang="en-US" sz="1600" b="1" dirty="0" smtClean="0">
                <a:solidFill>
                  <a:schemeClr val="bg1">
                    <a:lumMod val="10000"/>
                  </a:schemeClr>
                </a:solidFill>
                <a:latin typeface="Baskerville Old Face" pitchFamily="18" charset="0"/>
                <a:cs typeface="Arial" pitchFamily="34" charset="0"/>
              </a:rPr>
              <a:t>, STX, VI   00822</a:t>
            </a:r>
          </a:p>
          <a:p>
            <a:pPr lvl="0" algn="ctr" fontAlgn="base">
              <a:spcBef>
                <a:spcPct val="0"/>
              </a:spcBef>
              <a:spcAft>
                <a:spcPct val="0"/>
              </a:spcAft>
            </a:pPr>
            <a:r>
              <a:rPr lang="en-US" sz="1600" b="1" dirty="0" smtClean="0">
                <a:solidFill>
                  <a:schemeClr val="bg1">
                    <a:lumMod val="10000"/>
                  </a:schemeClr>
                </a:solidFill>
                <a:latin typeface="Baskerville Old Face" pitchFamily="18" charset="0"/>
                <a:cs typeface="Arial" pitchFamily="34" charset="0"/>
              </a:rPr>
              <a:t>(340)773-1095 *.* 340-773-4476 (fax)</a:t>
            </a:r>
            <a:endParaRPr kumimoji="0" lang="en-US" sz="1600" b="0" i="0" u="none" strike="noStrike" cap="none" normalizeH="0" baseline="0" dirty="0" smtClean="0">
              <a:ln>
                <a:noFill/>
              </a:ln>
              <a:solidFill>
                <a:schemeClr val="bg1">
                  <a:lumMod val="10000"/>
                </a:schemeClr>
              </a:solidFill>
              <a:effectLst/>
              <a:latin typeface="Arial" pitchFamily="34" charset="0"/>
              <a:cs typeface="Arial" pitchFamily="34" charset="0"/>
            </a:endParaRPr>
          </a:p>
        </p:txBody>
      </p:sp>
      <p:pic>
        <p:nvPicPr>
          <p:cNvPr id="7" name="Picture 4" descr="armour_usvi-flag[1]"/>
          <p:cNvPicPr>
            <a:picLocks noChangeAspect="1" noChangeArrowheads="1" noCrop="1"/>
          </p:cNvPicPr>
          <p:nvPr/>
        </p:nvPicPr>
        <p:blipFill>
          <a:blip r:embed="rId6" cstate="print"/>
          <a:srcRect/>
          <a:stretch>
            <a:fillRect/>
          </a:stretch>
        </p:blipFill>
        <p:spPr bwMode="auto">
          <a:xfrm>
            <a:off x="2015538" y="914400"/>
            <a:ext cx="1447800" cy="1271154"/>
          </a:xfrm>
          <a:prstGeom prst="rect">
            <a:avLst/>
          </a:prstGeom>
          <a:noFill/>
          <a:ln w="9525" algn="in">
            <a:noFill/>
            <a:miter lim="800000"/>
            <a:headEnd/>
            <a:tailEnd/>
          </a:ln>
        </p:spPr>
      </p:pic>
      <p:sp>
        <p:nvSpPr>
          <p:cNvPr id="10" name="Title 1"/>
          <p:cNvSpPr txBox="1">
            <a:spLocks/>
          </p:cNvSpPr>
          <p:nvPr/>
        </p:nvSpPr>
        <p:spPr>
          <a:xfrm>
            <a:off x="278027" y="2529379"/>
            <a:ext cx="8458200" cy="609600"/>
          </a:xfrm>
          <a:prstGeom prst="rect">
            <a:avLst/>
          </a:prstGeom>
          <a:ln>
            <a:solidFill>
              <a:srgbClr val="FC9ACB"/>
            </a:solidFill>
          </a:ln>
        </p:spPr>
        <p:style>
          <a:lnRef idx="2">
            <a:schemeClr val="accent4"/>
          </a:lnRef>
          <a:fillRef idx="1">
            <a:schemeClr val="lt1"/>
          </a:fillRef>
          <a:effectRef idx="0">
            <a:schemeClr val="accent4"/>
          </a:effectRef>
          <a:fontRef idx="minor">
            <a:schemeClr val="dk1"/>
          </a:fontRef>
        </p:style>
        <p:txBody>
          <a:bodyPr vert="horz" lIns="0" tIns="0" rIns="18288" bIns="0" anchor="b">
            <a:normAutofit fontScale="850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j-lt"/>
                <a:ea typeface="+mj-ea"/>
                <a:cs typeface="+mj-cs"/>
              </a:rPr>
              <a:t>To receive monthly complimentary</a:t>
            </a:r>
            <a:r>
              <a:rPr kumimoji="0" lang="en-US" sz="2700" b="1" i="0" u="none" strike="noStrike" kern="1200" cap="none" spc="0" normalizeH="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j-lt"/>
                <a:ea typeface="+mj-ea"/>
                <a:cs typeface="+mj-cs"/>
              </a:rPr>
              <a:t> electronic historical cultural calendar, kindly contact …..</a:t>
            </a:r>
            <a:endParaRPr kumimoji="0" lang="en-US" sz="2400" b="1" i="0" u="none" strike="noStrike" kern="1200" cap="none" spc="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j-lt"/>
              <a:ea typeface="+mj-ea"/>
              <a:cs typeface="+mj-cs"/>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3779" y="1295399"/>
            <a:ext cx="2438400" cy="505097"/>
          </a:xfrm>
          <a:prstGeom prst="rect">
            <a:avLst/>
          </a:prstGeom>
        </p:spPr>
      </p:pic>
      <p:pic>
        <p:nvPicPr>
          <p:cNvPr id="5" name="Picture 4"/>
          <p:cNvPicPr>
            <a:picLocks noChangeAspect="1"/>
          </p:cNvPicPr>
          <p:nvPr/>
        </p:nvPicPr>
        <p:blipFill>
          <a:blip r:embed="rId8"/>
          <a:stretch>
            <a:fillRect/>
          </a:stretch>
        </p:blipFill>
        <p:spPr>
          <a:xfrm>
            <a:off x="278027" y="914400"/>
            <a:ext cx="1737511" cy="1579001"/>
          </a:xfrm>
          <a:prstGeom prst="rect">
            <a:avLst/>
          </a:prstGeom>
        </p:spPr>
      </p:pic>
      <p:pic>
        <p:nvPicPr>
          <p:cNvPr id="11" name="Picture 10"/>
          <p:cNvPicPr>
            <a:picLocks noChangeAspect="1"/>
          </p:cNvPicPr>
          <p:nvPr/>
        </p:nvPicPr>
        <p:blipFill>
          <a:blip r:embed="rId9"/>
          <a:stretch>
            <a:fillRect/>
          </a:stretch>
        </p:blipFill>
        <p:spPr>
          <a:xfrm>
            <a:off x="3657600" y="1029743"/>
            <a:ext cx="1371719" cy="1036410"/>
          </a:xfrm>
          <a:prstGeom prst="rect">
            <a:avLst/>
          </a:prstGeom>
        </p:spPr>
      </p:pic>
      <p:pic>
        <p:nvPicPr>
          <p:cNvPr id="12" name="Picture 11"/>
          <p:cNvPicPr>
            <a:picLocks noChangeAspect="1"/>
          </p:cNvPicPr>
          <p:nvPr/>
        </p:nvPicPr>
        <p:blipFill>
          <a:blip r:embed="rId10"/>
          <a:stretch>
            <a:fillRect/>
          </a:stretch>
        </p:blipFill>
        <p:spPr>
          <a:xfrm>
            <a:off x="7315200" y="914400"/>
            <a:ext cx="1298561" cy="1219306"/>
          </a:xfrm>
          <a:prstGeom prst="rect">
            <a:avLst/>
          </a:prstGeom>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6800" y="381000"/>
            <a:ext cx="7086600"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0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 SPECIAL FEATURE …..</a:t>
            </a:r>
          </a:p>
          <a:p>
            <a:pPr algn="ctr"/>
            <a:r>
              <a:rPr lang="en-US" sz="30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HARBORS OF THE USVI</a:t>
            </a:r>
            <a:endParaRPr lang="en-US" sz="3000" dirty="0">
              <a:solidFill>
                <a:schemeClr val="accent1">
                  <a:lumMod val="75000"/>
                </a:schemeClr>
              </a:solidFill>
            </a:endParaRPr>
          </a:p>
        </p:txBody>
      </p:sp>
      <p:pic>
        <p:nvPicPr>
          <p:cNvPr id="2050" name="Picture 2" descr="http://traveltips.usatoday.com/DM-Resize/photos.demandstudios.com/getty/article/129/134/78465207.jpg?w=600&amp;h=600&amp;keep_ratio=1"/>
          <p:cNvPicPr>
            <a:picLocks noChangeAspect="1" noChangeArrowheads="1"/>
          </p:cNvPicPr>
          <p:nvPr/>
        </p:nvPicPr>
        <p:blipFill>
          <a:blip r:embed="rId4" cstate="print"/>
          <a:srcRect/>
          <a:stretch>
            <a:fillRect/>
          </a:stretch>
        </p:blipFill>
        <p:spPr bwMode="auto">
          <a:xfrm>
            <a:off x="533401" y="1676400"/>
            <a:ext cx="3581400" cy="2209800"/>
          </a:xfrm>
          <a:prstGeom prst="rect">
            <a:avLst/>
          </a:prstGeom>
          <a:ln>
            <a:noFill/>
          </a:ln>
          <a:effectLst>
            <a:softEdge rad="112500"/>
          </a:effectLst>
        </p:spPr>
      </p:pic>
      <p:sp>
        <p:nvSpPr>
          <p:cNvPr id="10" name="Rectangle 9"/>
          <p:cNvSpPr/>
          <p:nvPr/>
        </p:nvSpPr>
        <p:spPr>
          <a:xfrm>
            <a:off x="533400" y="5486400"/>
            <a:ext cx="8001000" cy="615553"/>
          </a:xfrm>
          <a:prstGeom prst="rect">
            <a:avLst/>
          </a:prstGeom>
        </p:spPr>
        <p:txBody>
          <a:bodyPr wrap="square">
            <a:spAutoFit/>
          </a:bodyPr>
          <a:lstStyle/>
          <a:p>
            <a:r>
              <a:rPr lang="en-US" sz="1200" b="1" dirty="0" smtClean="0">
                <a:solidFill>
                  <a:schemeClr val="bg2"/>
                </a:solidFill>
              </a:rPr>
              <a:t>Courtesy of:</a:t>
            </a:r>
          </a:p>
          <a:p>
            <a:r>
              <a:rPr lang="en-US" sz="1100" dirty="0" smtClean="0">
                <a:solidFill>
                  <a:schemeClr val="bg2"/>
                </a:solidFill>
              </a:rPr>
              <a:t>St. Thomas (Charlotte Amalie Harbor):  </a:t>
            </a:r>
            <a:r>
              <a:rPr lang="en-US" sz="1100" dirty="0" smtClean="0">
                <a:solidFill>
                  <a:schemeClr val="bg2"/>
                </a:solidFill>
                <a:hlinkClick r:id="rId5"/>
              </a:rPr>
              <a:t>http://traveltips.usatoday.com/tips-places-usvi-59484.html</a:t>
            </a:r>
            <a:endParaRPr lang="en-US" sz="1100" dirty="0" smtClean="0">
              <a:solidFill>
                <a:schemeClr val="bg2"/>
              </a:solidFill>
            </a:endParaRPr>
          </a:p>
          <a:p>
            <a:r>
              <a:rPr lang="en-US" sz="1100" dirty="0" smtClean="0">
                <a:solidFill>
                  <a:schemeClr val="bg2"/>
                </a:solidFill>
              </a:rPr>
              <a:t>St. Thomas (Crown Bay): http://www.dogsledsportfishing.com/contact-us/</a:t>
            </a:r>
          </a:p>
        </p:txBody>
      </p:sp>
      <p:pic>
        <p:nvPicPr>
          <p:cNvPr id="2060" name="Picture 12" descr="http://t2.gstatic.com/images?q=tbn:ANd9GcT7mhXX30X2emz6D4b0rv4Jyzg-R1nKXgeE2Rt0xEAIduHa4KZTqw:www.dogsledsportfishing.com/wp-content/uploads/2009/11/Crown_Bay_Marina1.jpg"/>
          <p:cNvPicPr>
            <a:picLocks noChangeAspect="1" noChangeArrowheads="1"/>
          </p:cNvPicPr>
          <p:nvPr/>
        </p:nvPicPr>
        <p:blipFill>
          <a:blip r:embed="rId6" cstate="print"/>
          <a:srcRect/>
          <a:stretch>
            <a:fillRect/>
          </a:stretch>
        </p:blipFill>
        <p:spPr bwMode="auto">
          <a:xfrm>
            <a:off x="4648200" y="2667000"/>
            <a:ext cx="3505200" cy="2133600"/>
          </a:xfrm>
          <a:prstGeom prst="rect">
            <a:avLst/>
          </a:prstGeom>
          <a:ln>
            <a:noFill/>
          </a:ln>
          <a:effectLst>
            <a:softEdge rad="112500"/>
          </a:effectLst>
        </p:spPr>
      </p:pic>
      <p:sp>
        <p:nvSpPr>
          <p:cNvPr id="14" name="Rectangle 13"/>
          <p:cNvSpPr/>
          <p:nvPr/>
        </p:nvSpPr>
        <p:spPr>
          <a:xfrm>
            <a:off x="685800" y="4066401"/>
            <a:ext cx="3352800" cy="276999"/>
          </a:xfrm>
          <a:prstGeom prst="rect">
            <a:avLst/>
          </a:prstGeom>
        </p:spPr>
        <p:txBody>
          <a:bodyPr wrap="square">
            <a:spAutoFit/>
          </a:bodyPr>
          <a:lstStyle/>
          <a:p>
            <a:pPr algn="ctr"/>
            <a:r>
              <a:rPr lang="en-US" sz="1200" b="1" dirty="0" smtClean="0">
                <a:solidFill>
                  <a:schemeClr val="bg2"/>
                </a:solidFill>
              </a:rPr>
              <a:t>Charlotte Amalie Harbor, St. Thomas, USVI</a:t>
            </a:r>
            <a:endParaRPr lang="en-US" sz="1100" dirty="0">
              <a:solidFill>
                <a:schemeClr val="bg2"/>
              </a:solidFill>
            </a:endParaRPr>
          </a:p>
        </p:txBody>
      </p:sp>
      <p:sp>
        <p:nvSpPr>
          <p:cNvPr id="11" name="Rectangle 10"/>
          <p:cNvSpPr/>
          <p:nvPr/>
        </p:nvSpPr>
        <p:spPr>
          <a:xfrm>
            <a:off x="4724400" y="4752201"/>
            <a:ext cx="3352800" cy="276999"/>
          </a:xfrm>
          <a:prstGeom prst="rect">
            <a:avLst/>
          </a:prstGeom>
        </p:spPr>
        <p:txBody>
          <a:bodyPr wrap="square">
            <a:spAutoFit/>
          </a:bodyPr>
          <a:lstStyle/>
          <a:p>
            <a:pPr algn="ctr"/>
            <a:r>
              <a:rPr lang="en-US" sz="1200" b="1" dirty="0" smtClean="0">
                <a:solidFill>
                  <a:schemeClr val="bg2"/>
                </a:solidFill>
              </a:rPr>
              <a:t>Crown Bay Harbor, St. Thomas, USVI</a:t>
            </a:r>
            <a:endParaRPr lang="en-US" sz="1100" dirty="0">
              <a:solidFill>
                <a:schemeClr val="bg2"/>
              </a:solidFill>
            </a:endParaRPr>
          </a:p>
        </p:txBody>
      </p:sp>
    </p:spTree>
  </p:cSld>
  <p:clrMapOvr>
    <a:masterClrMapping/>
  </p:clrMapOvr>
  <p:transition spd="slow">
    <p:zoom/>
    <p:sndAc>
      <p:stSnd>
        <p:snd r:embed="rId3"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1</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st</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685800" y="5181600"/>
            <a:ext cx="8077200" cy="646331"/>
          </a:xfrm>
          <a:prstGeom prst="rect">
            <a:avLst/>
          </a:prstGeom>
          <a:noFill/>
        </p:spPr>
        <p:txBody>
          <a:bodyPr wrap="square" rtlCol="0">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Thoughts Along the Way Ariel </a:t>
            </a:r>
            <a:r>
              <a:rPr lang="en-US" sz="1200" b="1" dirty="0" err="1" smtClean="0">
                <a:solidFill>
                  <a:schemeClr val="bg2"/>
                </a:solidFill>
                <a:latin typeface="Bookman Old Style" pitchFamily="18" charset="0"/>
              </a:rPr>
              <a:t>Melchoir</a:t>
            </a:r>
            <a:r>
              <a:rPr lang="en-US" sz="1200" b="1" dirty="0" smtClean="0">
                <a:solidFill>
                  <a:schemeClr val="bg2"/>
                </a:solidFill>
                <a:latin typeface="Bookman Old Style" pitchFamily="18" charset="0"/>
              </a:rPr>
              <a:t>, Page 1</a:t>
            </a:r>
          </a:p>
          <a:p>
            <a:r>
              <a:rPr lang="en-US" sz="1200" b="1" dirty="0" smtClean="0">
                <a:solidFill>
                  <a:schemeClr val="bg2"/>
                </a:solidFill>
                <a:latin typeface="Bookman Old Style" pitchFamily="18" charset="0"/>
              </a:rPr>
              <a:t>Pictures: </a:t>
            </a:r>
            <a:r>
              <a:rPr lang="en-US" sz="1200" b="1" dirty="0" smtClean="0">
                <a:solidFill>
                  <a:schemeClr val="bg2"/>
                </a:solidFill>
                <a:hlinkClick r:id="rId3"/>
              </a:rPr>
              <a:t>http://www.stx.k12.vi/profiles/Jarvis.htm</a:t>
            </a:r>
            <a:r>
              <a:rPr lang="en-US" sz="1200" b="1" dirty="0" smtClean="0">
                <a:solidFill>
                  <a:schemeClr val="bg2"/>
                </a:solidFill>
              </a:rPr>
              <a:t> and </a:t>
            </a:r>
            <a:r>
              <a:rPr lang="en-US" sz="1200" b="1" dirty="0" smtClean="0">
                <a:solidFill>
                  <a:schemeClr val="bg2"/>
                </a:solidFill>
                <a:latin typeface="Bookman Old Style" pitchFamily="18" charset="0"/>
                <a:hlinkClick r:id="rId4"/>
              </a:rPr>
              <a:t>http://www.stx.k12.vi/profiles/Melchior.htm</a:t>
            </a:r>
            <a:r>
              <a:rPr lang="en-US" sz="1200" b="1" dirty="0" smtClean="0">
                <a:solidFill>
                  <a:schemeClr val="bg2"/>
                </a:solidFill>
                <a:latin typeface="Bookman Old Style" pitchFamily="18" charset="0"/>
              </a:rPr>
              <a:t> </a:t>
            </a:r>
          </a:p>
        </p:txBody>
      </p:sp>
      <p:sp>
        <p:nvSpPr>
          <p:cNvPr id="36867" name="AutoShape 3" descr="data:image/jpg;base64,/9j/4AAQSkZJRgABAQAAAQABAAD/2wBDAAkGBwgHBgkIBwgKCgkLDRYPDQwMDRsUFRAWIB0iIiAdHx8kKDQsJCYxJx8fLT0tMTU3Ojo6Iys/RD84QzQ5Ojf/2wBDAQoKCg0MDRoPDxo3JR8lNzc3Nzc3Nzc3Nzc3Nzc3Nzc3Nzc3Nzc3Nzc3Nzc3Nzc3Nzc3Nzc3Nzc3Nzc3Nzc3Nzf/wAARCADBAJADASIAAhEBAxEB/8QAHAAAAAcBAQAAAAAAAAAAAAAAAAECAwQFBgcI/8QASBAAAQMCBAIHBQUEBgkFAAAAAQIDEQAEBRIhMUFRBhMiYXGBkQcyobHBFCNC0fAVM1JiJDVydKLxJTZjgpKys8PhJkNEU8L/xAAaAQACAwEBAAAAAAAAAAAAAAAAAwECBAUG/8QAJhEAAgICAgICAgIDAAAAAAAAAAECEQMhEjEEMiJBE1EjYTNxgf/aAAwDAQACEQMRAD8A33CiBoiaKaaUFE0gmgTSZoAOhNJmhNQAuaImKTmqDi2LWmE2ouL1wpCjlQhIlSzyA+fKhAT5oTWDf6ev9Z9xhzOT/aOqJ+AA+dO23TztpF1h4yE6ll4k+QUPrU0FM2xNCsu700tUn7qxvXNNCUpSPnT2E9J0YjfsWq7M23XKyhx14ZQYJ1gd1Q9KyaNFRzUc3GS5+zvNLbUZ6tRgodj+FQ0J/lMHup+eVQpJq0Q012KFAUmaOakBQNHNJmhQAZoqImhNAANJJoyaQTQAJoA0kmmrq6ZsrR26ul5GWklS1d3+enjQAzjGK2uD2RurpZjZDY1U4reB9TsBXLcQxW6xq+eurowcuVtsHstp5Du5nifgjFsQuukOJruHApKSrIy1uG0zokcyTqeZPhVjaWybNISyQHARmdGpB5I7/wCb0EbzdESko7ZGawwpcJu19SVkFDZBKz/ujU+eXxqY0yynRtnjH3i4k+CCCPNRpQSpCSUpCROpUdz3nc0oNPD3pCjtKgkgeG9LlP8AZVPJP1Q4GkETktkieDLfzUFE/GlptWyDmaZKeM27UGY4pApkNOpBOxA3Dbpn0b+XOnEPtpIzOIBUdC5KT4DOAeNVU09WEseaPaY8izQgjqgWtlDq1rbOmogEqHnp5VZ22K4pZx98m8bgfd3PZX5ODQnx9KhIcCZC0hMmSAIjXkdeFSWHQowoFQIg6bjwNWtoV+WUXs0WG4va4iottlTVwkdu3eGVafzHeKsKxz9u0+EqC1NqRBbWgwts80n6f51a4Ji7jzibLEcou8pU24kQl9I3I5KHEedWTGxmpF7OlCabmlVJcUTRTSSaImgBU0g0RVRE0AHWB9od88u9aw0Ky2yWkvLA/GslQE9wCduZPdW83gA6kgCuS49eftTpBdPrdytJdKEKjNkQnspgaSTExI1O4EkBKVjmHsBDaFkBSlzlA3SnYnz1HcAf4qs7Zvr1JQzPV5suZAEDwOx+PjyhWFv1i0ZvcjIAogjQQOAk92g7p1rQ2NstJStQSBAmeOnCPL6VmzZq0jXg8RSfKZItbRlsJUhPaI/eEgny5VLQygJ7IHhsKbaKSSAdPCJp4hwCUJNc+Tb2dWMYx0kNLtc2sIHlSFWodQpDyQtB3SoaGn0OmAFpHyp8QpBJR8apbQxozNzhSrRRVZuLbRwb1U2O4cR5bcqFlchxeRacrg3H5cI/Whq9dSFaBUHlwqhxS1yqC0DK4DII/XwrVhzvpnP8rw8eRWuy0a7UK2kzEbefOl3DCXmSFLUhQUFodQYU2sbKT3j41Dwy7TcW6XCAFgwsHeppUdFaxvyrct7PPu8cqZcYNfKvrVQeSlN0wcj6E6DNuFD+VQ1H/irCazFm+bXF7RQPYf8A6I54mVNH1Ck/71aUEaRtVrNMXyViZoTSSaIGgsKJopopopoAj4k+bXDru4SYUyytwHvCTHxrlWHthZScypSrskcTtPz9TXScdU+/Y3NnboILqC2pwpUQmdOAjnqSOPKscmxXYrcauE5HGVALSdI5Ed21LllXSZqxYZezWiTYgAoKBGp1KNkzrr61dJ6x1SUtA9ozz86ocOcU4rNAKQkwde168a2ODsZrfOrRa+HKsOXR0odDTSLdmG0EvO8QgyZ7+VR8QxG6wv724s3UtGILpARHimRM8NT56VLxFzE7R1tjC7ZtSygqzrVoSJgRvr9dwKrmb3pZevut4kiztktshfUPgpD5MQ2krUQTGvKYEiaMSvbKZZU9Eu3xCxxLL1akBxUAInc93P51LatnB2EAyPgKrLbBMPxIJv2AbN5EBSUjJr4RoflrWqskIaQh24Kn3ENkKcgaATr4mYpc4xvQyM5JbM+6iMwUDM86osQJPMgVp3b7Dzh7RefS2+8VEDwP+dUeKMW7g/o7wXvMHejHF9l5TTVPTKTC3gxfqaUYQ6mQe8fr4Vd55iD6eFZZxzqcZsk6yp4JAGkBQKfrWnRoka7gSSa6UPU815qSyjOKLLdmh4RmauWFp7j1qf151tV9lxSRwUR8axi2xd4hYWCROd9L7oGuVps5jPioJHnWw466k0xBi9RsmgDSZ1oUDQyaGYAEmdBOlFNNXK8ts8qJhCj8Kh9EpW6HMMQopN7ctoNq2opbaUvJ1hHZKiOIER6njVJ0sdZubJLRah5J6tSlp7QHAGRO0VdYHiGXIh1KVuKyJaSTEnaJ4dqdPDnVB0nUrrGW3IDwcUp4xuuSCfDlXLjuZ26rREw5lMpA2TwFajDmlwCmazuDqKlAQABEmd9q1uHEIAEwBpRldsstRJA6sgdejMRUfE7hDjSkJSrUc9/GpdyhbqQEGoptW22luvqOVAlUD5UvohU+yjbaWG+qZRkSVZ1QMo9PWpOIKdZwyErhcz+VSG7W6eGdq2yonQTrTrmFP3LCm3VpbOUwFnTwqU7ZdtV2YRtqxusOauMSu0W6VmEEvZVSZMQAY0B3iorGA2F8hbmEYzcdcEmGVhKT5keHFIPdy1PR62bFmu2ubZoqs1FLiS2CqZJSqd51GsztrVD0hbasGLVjDbZlCre4LjCkAhaUqMqSok9pOgInVMDetUZU+KZmyRt8mtIzjjjicXw0X2Vtbd0EumdBGszWzbTdXgbGGWTpCk63F0Cy2nvBIzK8EjzpfRWyS5f3eKrRCwerZJ4Tqo+MZRPIkca1O5JO5rZC+Ks5XkY4yybK/B8Kbw1Di1LL128AXnymM0bJSPwpE6DzNWQpM0KsVoZJos1JO1CQKAFzRQlSSlYzJIIIPEUiaZvroWdk9ckA9WgkAn3jwHrFQSk30Q2cQwy0v3bG7u2Glpgf0hfVocBAIk7E6idZkVU4stpx8Kt3Wnm1apW0oqSrU7E7iq9oqeStb5Di1yVqVrmJ40GtciRoAY04VhcVytHajaiuRdYUgpXI11321/RrSNrKSSdTwB0FUuHNpDaYklUkHbXj8qsOt7JAmU/Lv08aRLbsYWyb5tsdsjb07qZevW3ULQVZQsEa/Md9QbcNtpW9dqJGuw+lN/a8PdUlX2Z9xsaKKlBA/P8AXlU8SnToeubBrEC0oYzf2V0yoZHLa4IbUORQRH65aU6/j1zZNfZb63uL28CSkJtreS5roqJypkRxiZimWrWwfSfsylW6zoIKjlPj+dVWJofuVFByOFoxoTKo5VbjeiOO7G0XV1b4uh15hTF080px1lZBKUBSQM0SNc3PSKexi3YWgXKEgSJjl3UnCHLTI/kaSlbgBWomVKI2zE6njp31XY3fpZt1gqhIBPoKI3ySLypRsu+jS214Q2ptaVEuOFyOCs23pFWk1VdG8PGGYNbW5TDpHWvzxcXqr00HgmrOa6S0jiSdtsVNKmkA0JqSpYtdG75wAqLDfOVSR6CpjXRcJEv3R/stIifU1pjrTayDAVt8qo5MtxMnjlhZ4ThV1eoaU+WWirItZAJgxMbCd6yntDthatYZaNjtOJU86uTCiOyAAdgJV8K6Ti9oLy0etHoKX21NEniFAj6/KsP0tbViPRzCMRXBebBZcMcSBP8AiRHmaTKbUqH4YxtGKaSA3A05zxo0IyvJCok6jvqXbslXup1505e2K+oS6wklbeuUcRSk9nRlpFjauJLaSBw+h/Onw+lBAM66c++qCyvxl7RiJzAnUD8qfTcFToUVEkbT+udLcHZZStGmsChbSkuQQOJnxqY5aIZQpxKAtSeIGpH186qMNEgBJAJmDyHOpt2q8yKS05oDBzmYOs60UUumBV5g10UoTCXyRKXPu1JOmx5d21V+NNMsLU7bPqUmSShYBPjI386auy6E5L63Q63Mnsg8fT9CqvEiwyjNbOKSkwAjMYFC7Lr+yK+65aJXcLSpvOrY6H9TUXD2/wBtY9bsLBNu19++OYTEDzMDwquxXEA8GbZKgUM9pxR5Dh5/StT0Lw1y2tXL65aLb90kEJKgTk3B02kR36naa1Y4bsxZ8vxcTTkyZJknjQpNHWgwhzRg0mgKgguuivTTDsdSltl5YuIk2zycrqdOEaLHeNeYrTZwrVJBB1BBmRXlpl91l5t1lSkOtqC0LSqClQ1BHnXoLonjv7c6OWuIKI69QUi4QjQJdR72nfvHeKXKHDrounZoXoLJkgFOoUeEVkcVaDvR7G7UadQ99obB4JMO/POPKtPmWWZKjsTKtzUF3C0PIuwSrNeMqYck8Rmyn0UqlZFdMZB0zn2H286q1SRrNWaGtMvEDfn3eNKwdibVBWO1HaE7HY0VyOrcIKiQe4bUg6bdszuOYQVnrmkZTHaIMEc6omrlbDwS8dRxHKt0hKHU5VAZdpPAVS4pgjTsyV7mFCJSedXjK9Mo4v6Cw3EQ3lWhUmdjxH6+VW/7abcMKbSCQASkAHu3rA3dte4etSkfetpOsaEeX1G9JtcU6yC2sJy7o4z3zU/j/RVzX2bu/fSlsdWsTqQRw3+NYzGbyQqVEcZJ9aQ/ihWEtS44o6IbQJKjwgD6Uq06J4piziXL9YsLY7p0U8oeGyfM+VXhid7KZMyjGkReiuGHGMRBcRmtWlBdwTsr+FHnGo5TzE9OClE5judTUXD7K2w6zbtLJoNstgwCZJPEk8SedYLpL0ivrPFFtMLhEca1RjfRgnK9s6QKOuTN9MsTSJKgfOpDfTjEU7gHzq3Bi+SOo8aMCuaI6eXu6kU+30+f/EyfWjgw5IzCzG5jy5mumexy7h7ELQkH7y3fAnmVNn4FNcwRqYgBKdVGNYG9bT2S3Ck9Jn0Hd61Ko55XG1D0qudfBl4eyO2oV9yUGSpAgxx3H0+NPqOW3bXxzJPrA+tMvEN3BQr3Vz8df/yfWmMXS8vozddQ4G7gWxU2snQLSJE90jXupHaLGfvGvsWKXTR2LhcSP5Va/OR5VWX6gZM+FX2N5MSwe3xhhBSQ2CtJOqE8Qe9JkHzrKvOJjVXlFY8j3a+zp+O1KNimXShUyCaNy5B0TG+oAqAhzKqZpu4eCT2tuIqtmngJvWmciikiCIKTp3eVYXpA02bhOVJDuaEqnWPrWnxjFGAkBCgVgCAP1rWdt7Zd487d3SVdSwkKdAUAcpUEwO8ztwANaMKa2zJ5Mo1S7F4PhmJWOD3PSK1UDeW+VaEOAKm3MhSwCOMHYggJVvNX/R/p3ZXym7fEW/sj6iAHJlok8yfd18R31uMBwAWl9h1ticldzha0OtnTRDiSARzyuEetcJxPCzhuJ3Fk6dbW4cZV35VFP0rVik5tpnPmkqo7cTAkGa5F0tObGHo4aVd9DOkptUowy+cKmCIYcWf3R4JJ/hPDl4Vn+kyicXuJPGnwVMTJ6KuIbowNKKfu6EnLTSgYBI0mfCjTMGiBhM0AdCTQQSiuIQCJmVGd+6tT7Mlx0vtwNSpl0EEx+EVkAo5ieeuvOth7KVE9NLVE6LSpP/L+RpOX0Y6PZ3rEFZLllUwJE8QRJ+hNKuU/6FuEyAepcE8NjTOJHrH2G0nUq1nwJ/KnLsA4JcDMINuvXhqk1lRcrsPCLHFLjC3gDaXxVcWs7EnVxv45vBShsmsJ0htF4Tib1m5m6sdtlRPvNnbzGo8u+ujY1YqvcPSG1Bu4aCXGHf4HE6g+HA9xI41UYrZN9L8ADjaUs4jb5glCj7jgMKbUeUiJ7gazOO+D/wCGrBl4O/o54HwnUb1Evrn+FXlUQLeC1trbUlaFFKkKEFCgYIPeCCKaUhbjiGm21uvuqCUIQJJUdgBxojj2b5ZVxIbglSlkgQCSTsBzrqnQDoqu3w8P4tbJQ6sF1DDie0ASnLn75SDHDSo3QroUhq+S/jCQu4YyO/ZxlUhCjOQKP4lCM0DQHLqqK6BmP29Sf9iSf+IVqrVHLnPk9FXi5DWMYJcGZUt1hR7lIzf9uuFe0y3Ft03xltOma4Dgj+dCFH4k13bpImGLB6D9zesnT+ZQQfgs1xf2yICOnNyvbrGGV/4QPpRg/wAskLyL4oxRVqe80d48p9QcXqpQg98UgmVAcJoveQQOU1uQhgOjYoiexVnh+C3eItSyANONQ72yubFwtXTZQrhyNHJXRHF1Y1+AUEkFBii/CBQTokipsgOZV5VtPZGhTnTeyUPdQl1a+5IQr6kVhwuCo8APWunexOxWcSxDESMyLa3DKRG63Dt5BB9RScj+LGx7OwqlVwhZEQVq9Ex9T6UMUkYC8nXM4z1YA1kqGUfE0HAGw4kH92yUxxk05ioItbdsEgKfaTI4doflWVbLslOD7lSR7oRoRWexTNglycbYBNo8E/b0D8GgAdA7hAV3AH8MHSKEtmdssbd1NsALtGiQCCgAjyqs4cl/ZKdHPvaJg9sqwd6R4fllCAbkJ1zp0Gcd40nmPCh7NcAdtbE4zirSW7x8EoCv/YZPDuJ3J5QKm4vgd01dNYPZLjB79UlpX/xQkpUvL/KQDlH4VHlGW26aulno1e27Wjt7Fo0AdQt5XV6eGcny86IXVvsZKbceI50TWbnDWr9Scq78rvNZnKsgN+ENhA8vOrhDcXCnFSCUBIHcCT9fhQYt22EtssJCWmm0oQBwSNAPQU4ow4J3hX0pgpFP0qcQzhC1qzQlxv3SP/sQB5SRPdXGfbSJ6cqHD7Gz56qrs/Si3Vc4UtlInM40T3APNk/AGuMe2w/+uXI3TaM6f8R+tGFfyv8A0TN/EwOoBJ2Bo06bHUfGKRGoGgjejQqSDGnDvArYJNLY3zlvlVbKyAcBVjjYXjVunMhKXU8d576o8HeQey4NAN60SFodw8u2qu03v31nlqWh8fUybmGPIkGJFNiweAq/cV1hKjuaQE91MU2IcTKMpJI3kGT9K9I+zrAF4F0atWrkFNwoG4fHJahoPJMDxFc/9knQs3Nw3jmJNDqGiTbNLAJWoGCsjkDoBzk/h17O5GQNIkSNe7alZJXpF4oZcBLIJSSpxYnwn/KjxRRdurC3AHafDhnkgEz6x60ttJU6gSYSZmfT9d1R2lC6xu4fGqbZCWEaH3jCl/DqxS0WLRagGyTtE03aaWTU75B8qavnAlhTY98jKkD0p9ICW0JB0EAUAR3CTdAAHsJUZjnAA/XKqjGVMXHSLA7FRBeSt26mPdQhMT5kj0NW1umS7cEiFGEknQJH/mT51luh/wDpe+xLpQ5myXbht7IK3TbNmJH9tQk0VaA2DZPVlQ/EqR3CgZDsH+CPU/8AigSOyjkI9dPzokKzOOKOwUB6DX4k+lCAZvCIyqMJKDJ801579rt0l/p/iOUz1aWmzHAhtJI+Ndwx3EWbJ5a7pwIt2mkLcJ2y5lrV/haNeZMYxJ3FcVvcRe7Crl9bxnhmUTHlt5CmYl8myJMirO4O26vypQk9xPDlTadQDrlGwPE86WFHUnQ8P161pFlzhLrYYfKhKirswNhVth9wWLdbRQQlRJqm6PJ6+9TahQBcQYnmNQPSa0/7KuoyqUCkcqzZZJOh8IyktEbO0d9PKjBaNPnCXgN4FEMLd/ipPItwyfo7b0W/qDD/AO5sf9NNTx++X/aoUKsxYpj3leA+ZqBgnvP/AN+uP+c0KFCAl3375Pl9KlL2HjQoUAV+If6vP/3RX/TNV3Qb/UrAf7kxQoUfQIvz+8X4p+dGxs5/bV86FCoLHN/ap/VmJ/3dH/crgjnuK8qFCtGLoXPsUnZNL4p8T8qFCmlC16Of1/YeNdHPDwoUKxeT7I2+N6sQvamxQoVnNKP/2Q=="/>
          <p:cNvSpPr>
            <a:spLocks noChangeAspect="1" noChangeArrowheads="1"/>
          </p:cNvSpPr>
          <p:nvPr/>
        </p:nvSpPr>
        <p:spPr bwMode="auto">
          <a:xfrm>
            <a:off x="155575" y="-631825"/>
            <a:ext cx="990600" cy="1323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6" name="Text Box 2"/>
          <p:cNvSpPr txBox="1">
            <a:spLocks noChangeArrowheads="1"/>
          </p:cNvSpPr>
          <p:nvPr/>
        </p:nvSpPr>
        <p:spPr bwMode="auto">
          <a:xfrm>
            <a:off x="609600" y="990600"/>
            <a:ext cx="7924800" cy="3429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1930: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The Virgin Islands Daily News was founded by J. Antonio Jarvis and Ariel </a:t>
            </a:r>
            <a:r>
              <a:rPr kumimoji="0" lang="en-US" sz="2800" b="1" i="0" u="none" strike="noStrike" cap="none" normalizeH="0" baseline="0" dirty="0" err="1" smtClean="0">
                <a:ln>
                  <a:noFill/>
                </a:ln>
                <a:solidFill>
                  <a:schemeClr val="bg2"/>
                </a:solidFill>
                <a:effectLst/>
                <a:latin typeface="Times New Roman" pitchFamily="18" charset="0"/>
                <a:cs typeface="Arial" pitchFamily="34" charset="0"/>
              </a:rPr>
              <a:t>Melchoir</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5" cstate="print"/>
          <a:srcRect/>
          <a:stretch>
            <a:fillRect/>
          </a:stretch>
        </p:blipFill>
        <p:spPr bwMode="auto">
          <a:xfrm>
            <a:off x="4419600" y="2466975"/>
            <a:ext cx="2286000" cy="2732049"/>
          </a:xfrm>
          <a:prstGeom prst="rect">
            <a:avLst/>
          </a:prstGeom>
          <a:ln>
            <a:noFill/>
          </a:ln>
          <a:effectLst>
            <a:softEdge rad="112500"/>
          </a:effectLst>
        </p:spPr>
      </p:pic>
      <p:pic>
        <p:nvPicPr>
          <p:cNvPr id="1028" name="Picture 4"/>
          <p:cNvPicPr>
            <a:picLocks noChangeAspect="1" noChangeArrowheads="1"/>
          </p:cNvPicPr>
          <p:nvPr/>
        </p:nvPicPr>
        <p:blipFill>
          <a:blip r:embed="rId6" cstate="print"/>
          <a:srcRect/>
          <a:stretch>
            <a:fillRect/>
          </a:stretch>
        </p:blipFill>
        <p:spPr bwMode="auto">
          <a:xfrm flipH="1">
            <a:off x="2430905" y="2476500"/>
            <a:ext cx="2217295" cy="27051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2</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nd</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914400" y="5410200"/>
            <a:ext cx="7620000" cy="646331"/>
          </a:xfrm>
          <a:prstGeom prst="rect">
            <a:avLst/>
          </a:prstGeom>
          <a:noFill/>
        </p:spPr>
        <p:txBody>
          <a:bodyPr wrap="square" rtlCol="0">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a:t>
            </a:r>
            <a:endParaRPr lang="en-US" sz="1200" dirty="0" smtClean="0">
              <a:solidFill>
                <a:schemeClr val="bg2"/>
              </a:solidFill>
              <a:latin typeface="Bookman Old Style" pitchFamily="18" charset="0"/>
            </a:endParaRPr>
          </a:p>
          <a:p>
            <a:r>
              <a:rPr lang="en-US" sz="1200" b="1" dirty="0" smtClean="0">
                <a:solidFill>
                  <a:schemeClr val="bg2"/>
                </a:solidFill>
                <a:latin typeface="Bookman Old Style" pitchFamily="18" charset="0"/>
              </a:rPr>
              <a:t>Picture: http://www.revistainterforum.com/english/articles/072202collins_usvi.html</a:t>
            </a:r>
          </a:p>
        </p:txBody>
      </p:sp>
      <p:sp>
        <p:nvSpPr>
          <p:cNvPr id="2050" name="Text Box 2"/>
          <p:cNvSpPr txBox="1">
            <a:spLocks noChangeArrowheads="1"/>
          </p:cNvSpPr>
          <p:nvPr/>
        </p:nvSpPr>
        <p:spPr bwMode="auto">
          <a:xfrm>
            <a:off x="838200" y="990600"/>
            <a:ext cx="7467600" cy="3733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2001:</a:t>
            </a:r>
          </a:p>
          <a:p>
            <a:pPr marL="0" marR="0" lvl="0" indent="0" algn="just" defTabSz="914400" rtl="0" eaLnBrk="1" fontAlgn="base" latinLnBrk="0" hangingPunct="1">
              <a:lnSpc>
                <a:spcPct val="100000"/>
              </a:lnSpc>
              <a:spcBef>
                <a:spcPct val="0"/>
              </a:spcBef>
              <a:spcAft>
                <a:spcPct val="0"/>
              </a:spcAft>
              <a:buClrTx/>
              <a:buSzTx/>
              <a:buFontTx/>
              <a:buNone/>
              <a:tabLst/>
            </a:pPr>
            <a:r>
              <a:rPr lang="en-US" sz="2800" b="1" dirty="0" smtClean="0">
                <a:solidFill>
                  <a:schemeClr val="bg2"/>
                </a:solidFill>
                <a:latin typeface="Times New Roman" pitchFamily="18" charset="0"/>
                <a:cs typeface="Arial" pitchFamily="34" charset="0"/>
              </a:rPr>
              <a:t>Lieu</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tenant Governor Gerard L. James asked Governor Charles Turnbull to veto the Video Lottery Terminals (VLT) provision in the Supplemental Appropriation;</a:t>
            </a:r>
            <a:r>
              <a:rPr kumimoji="0" lang="en-US" sz="2800" b="1" i="0" u="none" strike="noStrike" cap="none" normalizeH="0" dirty="0" smtClean="0">
                <a:ln>
                  <a:noFill/>
                </a:ln>
                <a:solidFill>
                  <a:schemeClr val="bg2"/>
                </a:solidFill>
                <a:effectLst/>
                <a:latin typeface="Times New Roman" pitchFamily="18" charset="0"/>
                <a:cs typeface="Arial" pitchFamily="34" charset="0"/>
              </a:rPr>
              <a:t> he</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 called it the Kiss of Death for casino gaming locally. </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3124200" y="3598816"/>
            <a:ext cx="2514600" cy="1963784"/>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3</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rd</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381000" y="5221069"/>
            <a:ext cx="8305800" cy="646331"/>
          </a:xfrm>
          <a:prstGeom prst="rect">
            <a:avLst/>
          </a:prstGeom>
          <a:noFill/>
        </p:spPr>
        <p:txBody>
          <a:bodyPr wrap="square" rtlCol="0">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a:t>
            </a:r>
          </a:p>
          <a:p>
            <a:r>
              <a:rPr lang="en-US" sz="1200" b="1" dirty="0" smtClean="0">
                <a:solidFill>
                  <a:schemeClr val="bg2"/>
                </a:solidFill>
                <a:latin typeface="Bookman Old Style" pitchFamily="18" charset="0"/>
              </a:rPr>
              <a:t>Picture:  </a:t>
            </a:r>
            <a:r>
              <a:rPr lang="en-US" sz="1200" b="1" dirty="0">
                <a:solidFill>
                  <a:schemeClr val="bg2"/>
                </a:solidFill>
                <a:latin typeface="Bookman Old Style" pitchFamily="18" charset="0"/>
              </a:rPr>
              <a:t>https://en.wikipedia.org/wiki/Edward_Wilmot_Blyden</a:t>
            </a:r>
            <a:endParaRPr lang="en-US" sz="1200" dirty="0" smtClean="0">
              <a:solidFill>
                <a:schemeClr val="bg2"/>
              </a:solidFill>
              <a:latin typeface="Bookman Old Style" pitchFamily="18" charset="0"/>
              <a:hlinkClick r:id="rId3"/>
            </a:endParaRPr>
          </a:p>
        </p:txBody>
      </p:sp>
      <p:sp>
        <p:nvSpPr>
          <p:cNvPr id="32770" name="AutoShape 2" descr="data:image/jpg;base64,/9j/4AAQSkZJRgABAQAAAQABAAD/2wCEAAkGBhESERUUEhAWFRUVGBoYFhcVFxYeGRsZHRcXHRwcHxwYGycgFxwjHRQUHy8lJCcqLC8sGB4xNTA2NSksLCkBCQoKBQUFDQUFDSkYEhgpKSkpKSkpKSkpKSkpKSkpKSkpKSkpKSkpKSkpKSkpKSkpKSkpKSkpKSkpKSkpKSkpKf/AABEIAE0ATgMBIgACEQEDEQH/xAAbAAACAwEBAQAAAAAAAAAAAAAFBgIDBAEHAP/EAD4QAAECAwUFAwgIBwEAAAAAAAECEQADIQQFEjFBBhNRYZEicYEyQlJTorHR4iNygpKhweHxFBUzQ2PC8Af/xAAUAQEAAAAAAAAAAAAAAAAAAAAA/8QAFBEBAAAAAAAAAAAAAAAAAAAAAP/aAAwDAQACEQMRAD8AE2+dNTMWCpQIUrzlUryPMRKReKinCpSgRVJxdUmuXDV20hh29uZimekUUyV/Wah8Q48ITyIAvLtqhmpbjOpz6xC2Wsu6Vq6nPrFNntDpYjtDI8RqC+ZyYxXaJoJy74Dv8Sv01/ePxi9FsUaGYttO0c+sZEnjBrZq7kTphCnOHCcI1D9rTgzQBu5LgWZW83mJR8lKiWHfXP8AARtl2kJITaJQSADXCWUeTZHupBqyT5awd2RQsoVBB4EGoMANrL2AG7AqCCTSAxX9cwSuWZMxbTFAYXVTJ+eusFLNs6pNTOV3N+vKFM3ooqBOTuKZFx08kQ7InKIoSWzNQDzEAI27vbDLEhNVLZSuSRUdSOg5wgkQ02G8JZnrM5Q7RUDiyaoHcKCF20yMKiHBY0Iy8ICkGLQp4gRHAYCzGQCHLHP/ALSHH/z+0pwzBgDuHUTUg5DKgEJilOIMbOX8iQmYlSHK2ZQqzBsoD0iXZEpUpdSpQAJJdwMoE2q45c+YtSiwIbs0PeS8B5W1SlNhBOYByi+beyJcpRmLdagQJaS9TqrQd0Bj2euB561g45ctbJNO0rTPgHhxwUDMS1ToanKkLFyW6ZKQlSk/QE+KVHznOYJOnAQ0FLjLKjn96QCtcdimzpyt6JS5QKnKRLJfQOioOtYxbWXOAsJkWcgAOopCiCTVq6Ae+G657IJctglIKiVUGZJJch+7WFa3WKbKnBc6fMSjG5IC8ObsGKh3QCrMsy05pI7wfzEUw4bTbSy58vdoCgHBJLOWyGZ1YwsAJGnWApRLJjqZYi1aukQl8YA4V2JIAO9mEABgUpT1zNXOUELttthLBVmCR6RKier+6FqXawn+2lZ0d/yrGmTMUsuoACuRIH7QDjNuyWuzLRY1hWIuBidqgkD0ctecEbttCpslKj2VCkwEVxDP4+MI0gAEGWcCh5yC2uvGHO47WmahSmZbgTU6Y2zHeGMBgvG+JUiYEotBGHy0YSvhR37OcX3qpU+yLUMIlmWVCjkkBwc+yIAS7BaZ1oAVLBQVl1KlyV0cnMJcUDQx7SKwSN0mUshXZaWmoSPskDhAeaoWSW1PjWLrVYpksArQpIJoVAj3ww7JXMhVox7uanddppiQxJy+OWkZ9vL03k/djyZQb7RqfEAgdYBeC6RwnQRFIj5K6wGiUlovE1sy/I5RnC47igLpc4g5cmhi2TvPDMWlZzSC/NJA/wBvwhZxCN1zn6Q/VPvTAPt3WsbsMEgJUQaM9cwAK6dH1he24vgFMtEuZRziCVB6Nhdu858YZ1oTLlFMtIS7jiKu5Y5vwhXmXLvlYFbsVqUygFUHEK5QCrKvGYnKYscgpXShimZPJzLuXc5+J1ggbhPrPZ+aOG4j6z2fmgB6VRHBWCYuM+s9n5onKuYgvvB935oAYFfhHSqCYuQmu8qT6P6x9/JD6z2fmgBgMELm/qH6p96YkLi/yez80bbsukpWTj0Pm8xzgP/Z"/>
          <p:cNvSpPr>
            <a:spLocks noChangeAspect="1" noChangeArrowheads="1"/>
          </p:cNvSpPr>
          <p:nvPr/>
        </p:nvSpPr>
        <p:spPr bwMode="auto">
          <a:xfrm>
            <a:off x="73025" y="-350838"/>
            <a:ext cx="742950" cy="733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 name="Text Box 2"/>
          <p:cNvSpPr txBox="1">
            <a:spLocks noChangeArrowheads="1"/>
          </p:cNvSpPr>
          <p:nvPr/>
        </p:nvSpPr>
        <p:spPr bwMode="auto">
          <a:xfrm>
            <a:off x="533400" y="1143000"/>
            <a:ext cx="5791200" cy="381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just"/>
            <a:r>
              <a:rPr lang="en-US" sz="2800" b="1" kern="1400" dirty="0">
                <a:solidFill>
                  <a:schemeClr val="bg2"/>
                </a:solidFill>
                <a:latin typeface="Times New Roman" panose="02020603050405020304" pitchFamily="18" charset="0"/>
              </a:rPr>
              <a:t>1833; Edward Wilmot </a:t>
            </a:r>
            <a:r>
              <a:rPr lang="en-US" sz="2800" b="1" kern="1400" dirty="0" err="1">
                <a:solidFill>
                  <a:schemeClr val="bg2"/>
                </a:solidFill>
                <a:latin typeface="Times New Roman" panose="02020603050405020304" pitchFamily="18" charset="0"/>
              </a:rPr>
              <a:t>Blyden</a:t>
            </a:r>
            <a:r>
              <a:rPr lang="en-US" sz="2800" b="1" kern="1400" dirty="0">
                <a:solidFill>
                  <a:schemeClr val="bg2"/>
                </a:solidFill>
                <a:latin typeface="Times New Roman" panose="02020603050405020304" pitchFamily="18" charset="0"/>
              </a:rPr>
              <a:t>, Father of Pan- Africanism, author, </a:t>
            </a:r>
            <a:r>
              <a:rPr lang="en-US" sz="2800" b="1" kern="1400" dirty="0" smtClean="0">
                <a:solidFill>
                  <a:schemeClr val="bg2"/>
                </a:solidFill>
                <a:latin typeface="Times New Roman" panose="02020603050405020304" pitchFamily="18" charset="0"/>
              </a:rPr>
              <a:t>orator </a:t>
            </a:r>
            <a:r>
              <a:rPr lang="en-US" sz="2800" b="1" kern="1400" dirty="0">
                <a:solidFill>
                  <a:schemeClr val="bg2"/>
                </a:solidFill>
                <a:latin typeface="Times New Roman" panose="02020603050405020304" pitchFamily="18" charset="0"/>
              </a:rPr>
              <a:t>and statesman, was born on the </a:t>
            </a:r>
            <a:r>
              <a:rPr lang="en-US" sz="2800" b="1" kern="1400" dirty="0" smtClean="0">
                <a:solidFill>
                  <a:schemeClr val="bg2"/>
                </a:solidFill>
                <a:latin typeface="Times New Roman" panose="02020603050405020304" pitchFamily="18" charset="0"/>
              </a:rPr>
              <a:t>island </a:t>
            </a:r>
            <a:r>
              <a:rPr lang="en-US" sz="2800" b="1" kern="1400" dirty="0">
                <a:solidFill>
                  <a:schemeClr val="bg2"/>
                </a:solidFill>
                <a:latin typeface="Times New Roman" panose="02020603050405020304" pitchFamily="18" charset="0"/>
              </a:rPr>
              <a:t>of St. Thomas.</a:t>
            </a:r>
            <a:endParaRPr lang="en-US" sz="2800" kern="1400" dirty="0">
              <a:solidFill>
                <a:schemeClr val="bg2"/>
              </a:solidFill>
              <a:latin typeface="Times New Roman" panose="02020603050405020304" pitchFamily="18" charset="0"/>
            </a:endParaRPr>
          </a:p>
          <a:p>
            <a:pPr algn="just"/>
            <a:r>
              <a:rPr lang="en-US" sz="4000" kern="1400" dirty="0">
                <a:solidFill>
                  <a:schemeClr val="bg2"/>
                </a:solidFill>
                <a:latin typeface="Times New Roman" panose="02020603050405020304" pitchFamily="18" charset="0"/>
              </a:rPr>
              <a:t> </a:t>
            </a:r>
            <a:endParaRPr lang="en-US" sz="2800" kern="1400" dirty="0">
              <a:solidFill>
                <a:schemeClr val="bg2"/>
              </a:solidFill>
              <a:latin typeface="Times New Roman" panose="02020603050405020304" pitchFamily="18" charset="0"/>
            </a:endParaRPr>
          </a:p>
          <a:p>
            <a:r>
              <a:rPr lang="en-US" sz="2800" kern="1400" dirty="0">
                <a:solidFill>
                  <a:srgbClr val="000000"/>
                </a:solidFill>
                <a:latin typeface="Times New Roman" panose="02020603050405020304" pitchFamily="18" charset="0"/>
              </a:rPr>
              <a:t> </a:t>
            </a:r>
            <a:endParaRPr lang="en-US" sz="2800" kern="1400" dirty="0">
              <a:ln>
                <a:noFill/>
              </a:ln>
              <a:solidFill>
                <a:srgbClr val="000000"/>
              </a:solidFill>
              <a:effectLst/>
              <a:latin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371600"/>
            <a:ext cx="2362200" cy="3317817"/>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4</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914400" y="5373469"/>
            <a:ext cx="7086600" cy="646331"/>
          </a:xfrm>
          <a:prstGeom prst="rect">
            <a:avLst/>
          </a:prstGeom>
        </p:spPr>
        <p:txBody>
          <a:bodyPr wrap="square">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a:t>
            </a:r>
          </a:p>
          <a:p>
            <a:r>
              <a:rPr lang="en-US" sz="1200" b="1" dirty="0" smtClean="0">
                <a:solidFill>
                  <a:schemeClr val="bg2"/>
                </a:solidFill>
                <a:latin typeface="Bookman Old Style" pitchFamily="18" charset="0"/>
              </a:rPr>
              <a:t>Picture:   http://www.stjohnsuntimes.com/node/11050</a:t>
            </a:r>
          </a:p>
        </p:txBody>
      </p:sp>
      <p:sp>
        <p:nvSpPr>
          <p:cNvPr id="30722" name="Text Box 2"/>
          <p:cNvSpPr txBox="1">
            <a:spLocks noChangeArrowheads="1"/>
          </p:cNvSpPr>
          <p:nvPr/>
        </p:nvSpPr>
        <p:spPr bwMode="auto">
          <a:xfrm>
            <a:off x="762000" y="990600"/>
            <a:ext cx="5029200" cy="403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Text Box 2"/>
          <p:cNvSpPr txBox="1">
            <a:spLocks noChangeArrowheads="1"/>
          </p:cNvSpPr>
          <p:nvPr/>
        </p:nvSpPr>
        <p:spPr bwMode="auto">
          <a:xfrm>
            <a:off x="762000" y="990600"/>
            <a:ext cx="7772400" cy="1447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1973:</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New Roman" pitchFamily="18" charset="0"/>
                <a:cs typeface="Arial" pitchFamily="34" charset="0"/>
              </a:rPr>
              <a:t>The Nicole Robin, which was purchased for the </a:t>
            </a:r>
            <a:r>
              <a:rPr kumimoji="0" lang="en-US" sz="2800" b="1" i="0" u="none" strike="noStrike" cap="none" normalizeH="0" baseline="0" dirty="0" err="1" smtClean="0">
                <a:ln>
                  <a:noFill/>
                </a:ln>
                <a:solidFill>
                  <a:schemeClr val="bg2"/>
                </a:solidFill>
                <a:effectLst/>
                <a:latin typeface="Times New Roman" pitchFamily="18" charset="0"/>
                <a:cs typeface="Arial" pitchFamily="34" charset="0"/>
              </a:rPr>
              <a:t>Boynes</a:t>
            </a:r>
            <a:r>
              <a:rPr kumimoji="0" lang="en-US" sz="2800" b="1" i="0" u="none" strike="noStrike" cap="none" normalizeH="0" baseline="0" dirty="0" smtClean="0">
                <a:ln>
                  <a:noFill/>
                </a:ln>
                <a:solidFill>
                  <a:schemeClr val="bg2"/>
                </a:solidFill>
                <a:effectLst/>
                <a:latin typeface="Times New Roman" pitchFamily="18" charset="0"/>
                <a:cs typeface="Arial" pitchFamily="34" charset="0"/>
              </a:rPr>
              <a:t> Ferry Fleet, was returned from Cuba.</a:t>
            </a:r>
            <a:endParaRPr kumimoji="0" lang="en-US" sz="2800" b="1" i="0" u="none" strike="noStrike" cap="none" normalizeH="0" baseline="0" dirty="0" smtClean="0">
              <a:ln>
                <a:noFill/>
              </a:ln>
              <a:solidFill>
                <a:schemeClr val="bg2"/>
              </a:solidFill>
              <a:effectLst/>
              <a:latin typeface="Arial" pitchFamily="34" charset="0"/>
              <a:cs typeface="Arial" pitchFamily="34" charset="0"/>
            </a:endParaRPr>
          </a:p>
        </p:txBody>
      </p:sp>
      <p:pic>
        <p:nvPicPr>
          <p:cNvPr id="4099" name="Picture 3"/>
          <p:cNvPicPr>
            <a:picLocks noChangeAspect="1" noChangeArrowheads="1"/>
          </p:cNvPicPr>
          <p:nvPr/>
        </p:nvPicPr>
        <p:blipFill>
          <a:blip r:embed="rId3" cstate="print"/>
          <a:srcRect/>
          <a:stretch>
            <a:fillRect/>
          </a:stretch>
        </p:blipFill>
        <p:spPr bwMode="auto">
          <a:xfrm>
            <a:off x="3048000" y="2514600"/>
            <a:ext cx="2743200" cy="2706786"/>
          </a:xfrm>
          <a:prstGeom prst="rect">
            <a:avLst/>
          </a:prstGeom>
          <a:noFill/>
          <a:ln w="9525">
            <a:noFill/>
            <a:miter lim="800000"/>
            <a:headEnd/>
            <a:tailEnd/>
          </a:ln>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AUGUST 5</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6" name="Rectangle 5"/>
          <p:cNvSpPr/>
          <p:nvPr/>
        </p:nvSpPr>
        <p:spPr>
          <a:xfrm>
            <a:off x="533400" y="5867400"/>
            <a:ext cx="7620000" cy="461665"/>
          </a:xfrm>
          <a:prstGeom prst="rect">
            <a:avLst/>
          </a:prstGeom>
        </p:spPr>
        <p:txBody>
          <a:bodyPr wrap="square">
            <a:spAutoFit/>
          </a:bodyPr>
          <a:lstStyle/>
          <a:p>
            <a:r>
              <a:rPr lang="en-US" sz="1200" b="1" dirty="0" smtClean="0">
                <a:solidFill>
                  <a:schemeClr val="bg2"/>
                </a:solidFill>
                <a:latin typeface="Bookman Old Style" pitchFamily="18" charset="0"/>
              </a:rPr>
              <a:t>Courtesy of:</a:t>
            </a:r>
          </a:p>
          <a:p>
            <a:r>
              <a:rPr lang="en-US" sz="1200" b="1" dirty="0" smtClean="0">
                <a:solidFill>
                  <a:schemeClr val="bg2"/>
                </a:solidFill>
                <a:latin typeface="Bookman Old Style" pitchFamily="18" charset="0"/>
              </a:rPr>
              <a:t>Text &amp; Picture:  </a:t>
            </a:r>
            <a:r>
              <a:rPr lang="en-US" sz="1200" b="1" dirty="0">
                <a:solidFill>
                  <a:schemeClr val="bg2"/>
                </a:solidFill>
                <a:latin typeface="Bookman Old Style" pitchFamily="18" charset="0"/>
              </a:rPr>
              <a:t>https://www.nga.org/cms/charles-w-turnbull</a:t>
            </a:r>
            <a:endParaRPr lang="en-US" sz="1200" b="1" dirty="0" smtClean="0">
              <a:solidFill>
                <a:schemeClr val="bg2"/>
              </a:solidFill>
              <a:latin typeface="Bookman Old Style" pitchFamily="18" charset="0"/>
            </a:endParaRPr>
          </a:p>
        </p:txBody>
      </p:sp>
      <p:sp>
        <p:nvSpPr>
          <p:cNvPr id="30721" name="Text Box 1"/>
          <p:cNvSpPr txBox="1">
            <a:spLocks noChangeArrowheads="1"/>
          </p:cNvSpPr>
          <p:nvPr/>
        </p:nvSpPr>
        <p:spPr bwMode="auto">
          <a:xfrm>
            <a:off x="685800" y="990600"/>
            <a:ext cx="5181600" cy="3505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Text Box 2"/>
          <p:cNvSpPr txBox="1">
            <a:spLocks noChangeArrowheads="1"/>
          </p:cNvSpPr>
          <p:nvPr/>
        </p:nvSpPr>
        <p:spPr bwMode="auto">
          <a:xfrm>
            <a:off x="381000" y="1066800"/>
            <a:ext cx="5486400" cy="457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just"/>
            <a:r>
              <a:rPr lang="en-US" sz="2800" b="1" kern="1400" dirty="0" smtClean="0">
                <a:solidFill>
                  <a:schemeClr val="bg2"/>
                </a:solidFill>
                <a:latin typeface="Times New Roman" panose="02020603050405020304" pitchFamily="18" charset="0"/>
              </a:rPr>
              <a:t>2003: </a:t>
            </a:r>
          </a:p>
          <a:p>
            <a:pPr algn="just"/>
            <a:r>
              <a:rPr lang="en-US" sz="2800" b="1" kern="1400" dirty="0" smtClean="0">
                <a:solidFill>
                  <a:schemeClr val="bg2"/>
                </a:solidFill>
                <a:latin typeface="Times New Roman" panose="02020603050405020304" pitchFamily="18" charset="0"/>
              </a:rPr>
              <a:t>Governor </a:t>
            </a:r>
            <a:r>
              <a:rPr lang="en-US" sz="2800" b="1" kern="1400" dirty="0">
                <a:solidFill>
                  <a:schemeClr val="bg2"/>
                </a:solidFill>
                <a:latin typeface="Times New Roman" panose="02020603050405020304" pitchFamily="18" charset="0"/>
              </a:rPr>
              <a:t>Charles W. Turnbull signed a provision into law. It effectively killed the 2 cents per round import tax. </a:t>
            </a:r>
            <a:endParaRPr lang="en-US" sz="2800" kern="1400" dirty="0">
              <a:solidFill>
                <a:schemeClr val="bg2"/>
              </a:solidFill>
              <a:latin typeface="Times New Roman" panose="02020603050405020304" pitchFamily="18" charset="0"/>
            </a:endParaRPr>
          </a:p>
          <a:p>
            <a:r>
              <a:rPr lang="en-US" sz="2800" kern="1400" dirty="0">
                <a:solidFill>
                  <a:schemeClr val="bg2"/>
                </a:solidFill>
                <a:latin typeface="Times New Roman" panose="02020603050405020304" pitchFamily="18" charset="0"/>
              </a:rPr>
              <a:t> </a:t>
            </a:r>
            <a:endParaRPr lang="en-US" sz="2800" kern="1400" dirty="0">
              <a:ln>
                <a:noFill/>
              </a:ln>
              <a:solidFill>
                <a:schemeClr val="bg2"/>
              </a:solidFill>
              <a:effectLst/>
              <a:latin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524000"/>
            <a:ext cx="2000250" cy="2600325"/>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15372</TotalTime>
  <Words>2047</Words>
  <Application>Microsoft Office PowerPoint</Application>
  <PresentationFormat>On-screen Show (4:3)</PresentationFormat>
  <Paragraphs>232</Paragraphs>
  <Slides>36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Baskerville Old Face</vt:lpstr>
      <vt:lpstr>Bookman Old Style</vt:lpstr>
      <vt:lpstr>Calibri</vt:lpstr>
      <vt:lpstr>Century Gothic</vt:lpstr>
      <vt:lpstr>Lucida Sans Unicode</vt:lpstr>
      <vt:lpstr>Times New Roman</vt:lpstr>
      <vt:lpstr>Vapor Trail</vt:lpstr>
      <vt:lpstr>PowerPoint Presentation</vt:lpstr>
      <vt:lpstr>PowerPoint Presentation</vt:lpstr>
      <vt:lpstr>PowerPoint Presentation</vt:lpstr>
      <vt:lpstr>PowerPoint Presentation</vt:lpstr>
      <vt:lpstr>AUGUST 1st:</vt:lpstr>
      <vt:lpstr>AUGUST 2nd:</vt:lpstr>
      <vt:lpstr>AUGUST 3rd:</vt:lpstr>
      <vt:lpstr>AUGUST  4th:</vt:lpstr>
      <vt:lpstr>AUGUST 5th:</vt:lpstr>
      <vt:lpstr>AUGUST  6th:</vt:lpstr>
      <vt:lpstr>AUGUST 7th:</vt:lpstr>
      <vt:lpstr>AUGUST 8th:</vt:lpstr>
      <vt:lpstr>AUGUST  9th:</vt:lpstr>
      <vt:lpstr>AUGUST  10th:</vt:lpstr>
      <vt:lpstr>AUGUST 11th:</vt:lpstr>
      <vt:lpstr>AUGUST 12th:</vt:lpstr>
      <vt:lpstr>AUGUST 13th:</vt:lpstr>
      <vt:lpstr>AUGUST 14th:</vt:lpstr>
      <vt:lpstr>AUGUST 15th:</vt:lpstr>
      <vt:lpstr> AUGUST 16th:</vt:lpstr>
      <vt:lpstr> AUGUST 17th:</vt:lpstr>
      <vt:lpstr> AUGUST 18th:</vt:lpstr>
      <vt:lpstr> AUGUST 19th:</vt:lpstr>
      <vt:lpstr> AUGUST 20th:</vt:lpstr>
      <vt:lpstr>AUGUST 21st:</vt:lpstr>
      <vt:lpstr>AUGUST 22nd:</vt:lpstr>
      <vt:lpstr>AUGUST 23rd:</vt:lpstr>
      <vt:lpstr>AUGUST 24th:</vt:lpstr>
      <vt:lpstr>AUGUST 25th:</vt:lpstr>
      <vt:lpstr>AUGUST 26th:</vt:lpstr>
      <vt:lpstr>AUGUST 27th:</vt:lpstr>
      <vt:lpstr>AUGUST 28th:</vt:lpstr>
      <vt:lpstr>AUGUST 29th:</vt:lpstr>
      <vt:lpstr>AUGUST 30th:</vt:lpstr>
      <vt:lpstr>AUGUST 31st:</vt:lpstr>
      <vt:lpstr>DIVISION OF VIRGIN ISLANDS CULTURAL EDUCATION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2011 HISTORICAL CALENDAR</dc:title>
  <dc:creator>Arlene L. Pinney-Benjamin</dc:creator>
  <cp:lastModifiedBy>yohance</cp:lastModifiedBy>
  <cp:revision>1353</cp:revision>
  <dcterms:created xsi:type="dcterms:W3CDTF">2010-10-14T13:12:33Z</dcterms:created>
  <dcterms:modified xsi:type="dcterms:W3CDTF">2017-07-31T18:54:30Z</dcterms:modified>
</cp:coreProperties>
</file>